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6"/>
  </p:notesMasterIdLst>
  <p:handoutMasterIdLst>
    <p:handoutMasterId r:id="rId17"/>
  </p:handoutMasterIdLst>
  <p:sldIdLst>
    <p:sldId id="302" r:id="rId2"/>
    <p:sldId id="310" r:id="rId3"/>
    <p:sldId id="311" r:id="rId4"/>
    <p:sldId id="303" r:id="rId5"/>
    <p:sldId id="304" r:id="rId6"/>
    <p:sldId id="305" r:id="rId7"/>
    <p:sldId id="306" r:id="rId8"/>
    <p:sldId id="312" r:id="rId9"/>
    <p:sldId id="307" r:id="rId10"/>
    <p:sldId id="308" r:id="rId11"/>
    <p:sldId id="309" r:id="rId12"/>
    <p:sldId id="314" r:id="rId13"/>
    <p:sldId id="315" r:id="rId14"/>
    <p:sldId id="287" r:id="rId15"/>
  </p:sldIdLst>
  <p:sldSz cx="9144000" cy="6858000" type="screen4x3"/>
  <p:notesSz cx="6781800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B56F"/>
    <a:srgbClr val="0076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9" autoAdjust="0"/>
    <p:restoredTop sz="94660"/>
  </p:normalViewPr>
  <p:slideViewPr>
    <p:cSldViewPr>
      <p:cViewPr varScale="1">
        <p:scale>
          <a:sx n="121" d="100"/>
          <a:sy n="121" d="100"/>
        </p:scale>
        <p:origin x="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pitchFamily="100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itchFamily="100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pitchFamily="100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4FC9285-36E9-B544-9FA8-A9E934624245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001178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pitchFamily="100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itchFamily="100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4875"/>
            <a:ext cx="54260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pitchFamily="100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ABAA8A8-FAFA-4749-97D0-124303006C38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3490675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</a:t>
            </a:r>
            <a:r>
              <a:rPr lang="en-GB" dirty="0" err="1"/>
              <a:t>powerpoint</a:t>
            </a:r>
            <a:r>
              <a:rPr lang="en-GB" dirty="0"/>
              <a:t> presentation is free to use and reproduce for professionals</a:t>
            </a:r>
            <a:r>
              <a:rPr lang="en-GB" baseline="0" dirty="0"/>
              <a:t> presenting about the identification of Intellectual Disabilities. It is designed to supplement the use of the IDID A2H</a:t>
            </a:r>
            <a:r>
              <a:rPr lang="en-GB" baseline="30000" dirty="0">
                <a:solidFill>
                  <a:schemeClr val="tx1"/>
                </a:solidFill>
              </a:rPr>
              <a:t>©</a:t>
            </a:r>
            <a:r>
              <a:rPr lang="en-GB" baseline="0" dirty="0">
                <a:solidFill>
                  <a:schemeClr val="tx1"/>
                </a:solidFill>
              </a:rPr>
              <a:t> framework. www.acamh.org It remains the intellectual property of Dr Mark Lovell. Any reproduction or use for commercial purposes will require permission. Please contact Mark.Lovell@NHS.net</a:t>
            </a:r>
          </a:p>
          <a:p>
            <a:endParaRPr lang="en-GB" baseline="0" dirty="0">
              <a:solidFill>
                <a:schemeClr val="tx1"/>
              </a:solidFill>
            </a:endParaRPr>
          </a:p>
          <a:p>
            <a:r>
              <a:rPr lang="en-GB" baseline="0" dirty="0">
                <a:solidFill>
                  <a:schemeClr val="tx1"/>
                </a:solidFill>
              </a:rPr>
              <a:t>For additional content to supplement the slides, please refer to the IDID A2H</a:t>
            </a:r>
            <a:r>
              <a:rPr lang="en-GB" baseline="30000" dirty="0"/>
              <a:t>© </a:t>
            </a:r>
            <a:r>
              <a:rPr lang="en-GB" baseline="30000" dirty="0">
                <a:solidFill>
                  <a:schemeClr val="tx1"/>
                </a:solidFill>
              </a:rPr>
              <a:t> </a:t>
            </a:r>
            <a:r>
              <a:rPr lang="en-GB" baseline="0" dirty="0">
                <a:solidFill>
                  <a:schemeClr val="tx1"/>
                </a:solidFill>
              </a:rPr>
              <a:t>for detail. </a:t>
            </a:r>
          </a:p>
          <a:p>
            <a:endParaRPr lang="en-GB" baseline="0" dirty="0">
              <a:solidFill>
                <a:schemeClr val="tx1"/>
              </a:solidFill>
            </a:endParaRPr>
          </a:p>
          <a:p>
            <a:r>
              <a:rPr lang="en-GB" baseline="0" dirty="0">
                <a:solidFill>
                  <a:schemeClr val="tx1"/>
                </a:solidFill>
              </a:rPr>
              <a:t>Add presenter details to this slide</a:t>
            </a:r>
            <a:endParaRPr lang="en-GB" baseline="30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AA8A8-FAFA-4749-97D0-124303006C38}" type="slidenum">
              <a:rPr lang="en-GB" altLang="en-GB" smtClean="0"/>
              <a:pPr/>
              <a:t>1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37876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Add presenter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AA8A8-FAFA-4749-97D0-124303006C38}" type="slidenum">
              <a:rPr lang="en-GB" altLang="en-GB" smtClean="0"/>
              <a:pPr/>
              <a:t>14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324561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47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31032"/>
            <a:ext cx="7772400" cy="68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76AE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981795"/>
            <a:ext cx="7772400" cy="4327525"/>
          </a:xfrm>
          <a:prstGeom prst="rect">
            <a:avLst/>
          </a:prstGeom>
        </p:spPr>
        <p:txBody>
          <a:bodyPr/>
          <a:lstStyle>
            <a:lvl1pPr>
              <a:buClr>
                <a:srgbClr val="208EBD"/>
              </a:buCl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35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5293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84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31032"/>
            <a:ext cx="7772400" cy="685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981795"/>
            <a:ext cx="3810000" cy="4327525"/>
          </a:xfrm>
          <a:prstGeom prst="rect">
            <a:avLst/>
          </a:prstGeom>
        </p:spPr>
        <p:txBody>
          <a:bodyPr/>
          <a:lstStyle>
            <a:lvl1pPr>
              <a:buClr>
                <a:srgbClr val="0076AE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588" y="1981795"/>
            <a:ext cx="3810000" cy="4327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24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31032"/>
            <a:ext cx="7772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963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41CE5F2-1CFD-4B64-BF4A-52C62F8DE12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D17B509-0BE3-4EB5-B716-10408AD8FD8A}"/>
              </a:ext>
            </a:extLst>
          </p:cNvPr>
          <p:cNvSpPr txBox="1">
            <a:spLocks/>
          </p:cNvSpPr>
          <p:nvPr userDrawn="1"/>
        </p:nvSpPr>
        <p:spPr>
          <a:xfrm>
            <a:off x="5257800" y="6309320"/>
            <a:ext cx="6659016" cy="14700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76AE"/>
                </a:solidFill>
                <a:latin typeface="Arial" charset="0"/>
                <a:ea typeface="ＭＳ Ｐゴシック" pitchFamily="100" charset="-128"/>
              </a:defRPr>
            </a:lvl9pPr>
          </a:lstStyle>
          <a:p>
            <a:pPr algn="r"/>
            <a:r>
              <a:rPr lang="en-US" sz="2000" kern="0" dirty="0">
                <a:solidFill>
                  <a:schemeClr val="bg1"/>
                </a:solidFill>
              </a:rPr>
              <a:t>@</a:t>
            </a:r>
            <a:r>
              <a:rPr lang="en-US" sz="2000" kern="0" dirty="0" err="1">
                <a:solidFill>
                  <a:schemeClr val="bg1"/>
                </a:solidFill>
              </a:rPr>
              <a:t>acamh</a:t>
            </a:r>
            <a:r>
              <a:rPr lang="en-US" sz="2000" kern="0" dirty="0">
                <a:solidFill>
                  <a:schemeClr val="bg1"/>
                </a:solidFill>
              </a:rPr>
              <a:t>      www.acamh.org</a:t>
            </a:r>
            <a:endParaRPr lang="en-GB" sz="2000" kern="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2" r:id="rId5"/>
    <p:sldLayoutId id="2147483713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6AE"/>
          </a:solidFill>
          <a:latin typeface="Arial" charset="0"/>
          <a:ea typeface="ＭＳ Ｐゴシック" pitchFamily="100" charset="-128"/>
        </a:defRPr>
      </a:lvl9pPr>
    </p:titleStyle>
    <p:bodyStyle>
      <a:lvl1pPr marL="287338" indent="-287338" algn="l" rtl="0" eaLnBrk="0" fontAlgn="base" hangingPunct="0">
        <a:spcBef>
          <a:spcPct val="20000"/>
        </a:spcBef>
        <a:spcAft>
          <a:spcPct val="20000"/>
        </a:spcAft>
        <a:buClr>
          <a:srgbClr val="CD0921"/>
        </a:buClr>
        <a:buFont typeface="Wingdings" charset="2"/>
        <a:buChar char="l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60413" indent="-282575" algn="l" rtl="0" eaLnBrk="0" fontAlgn="base" hangingPunct="0">
        <a:spcBef>
          <a:spcPct val="20000"/>
        </a:spcBef>
        <a:spcAft>
          <a:spcPct val="20000"/>
        </a:spcAft>
        <a:buClr>
          <a:srgbClr val="5D9E34"/>
        </a:buClr>
        <a:buFont typeface="Wingdings" charset="2"/>
        <a:buChar char="l"/>
        <a:defRPr>
          <a:solidFill>
            <a:schemeClr val="tx1"/>
          </a:solidFill>
          <a:latin typeface="+mn-lt"/>
          <a:ea typeface="+mn-ea"/>
        </a:defRPr>
      </a:lvl2pPr>
      <a:lvl3pPr marL="1239838" indent="-288925" algn="l" rtl="0" eaLnBrk="0" fontAlgn="base" hangingPunct="0">
        <a:spcBef>
          <a:spcPct val="20000"/>
        </a:spcBef>
        <a:spcAft>
          <a:spcPct val="20000"/>
        </a:spcAft>
        <a:buClr>
          <a:srgbClr val="0A77AD"/>
        </a:buClr>
        <a:buFont typeface="Wingdings" charset="2"/>
        <a:buChar char="l"/>
        <a:defRPr>
          <a:solidFill>
            <a:schemeClr val="tx1"/>
          </a:solidFill>
          <a:latin typeface="+mn-lt"/>
          <a:ea typeface="+mn-ea"/>
        </a:defRPr>
      </a:lvl3pPr>
      <a:lvl4pPr marL="213201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55111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300831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46551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92271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37991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amh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31640" y="476672"/>
            <a:ext cx="9144000" cy="34977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GB" altLang="en-US" sz="4000" dirty="0"/>
              <a:t> </a:t>
            </a:r>
            <a:br>
              <a:rPr lang="en-GB" altLang="en-US" sz="4000" dirty="0"/>
            </a:br>
            <a:br>
              <a:rPr lang="en-GB" altLang="en-US" sz="4000" dirty="0"/>
            </a:br>
            <a:r>
              <a:rPr lang="en-GB" altLang="en-US" sz="4000" dirty="0"/>
              <a:t>IDID A2H</a:t>
            </a:r>
            <a:r>
              <a:rPr lang="en-GB" sz="4000" baseline="30000" dirty="0"/>
              <a:t>©</a:t>
            </a:r>
            <a:endParaRPr lang="en-GB" altLang="en-US" sz="4000" dirty="0"/>
          </a:p>
          <a:p>
            <a:pPr algn="ctr"/>
            <a:r>
              <a:rPr lang="en-GB" altLang="en-GB" sz="4000" dirty="0"/>
              <a:t>Identification of Intellectual Disabilities Framework (Children, Young People and Adults)</a:t>
            </a:r>
            <a:br>
              <a:rPr lang="en-GB" altLang="en-GB" sz="4000" dirty="0"/>
            </a:br>
            <a:br>
              <a:rPr lang="en-GB" altLang="en-US" sz="2000" dirty="0"/>
            </a:br>
            <a:br>
              <a:rPr lang="en-GB" altLang="en-US" sz="2000" dirty="0"/>
            </a:br>
            <a:r>
              <a:rPr lang="en-GB" altLang="en-US" sz="3100" dirty="0"/>
              <a:t>&lt;ADD PRESENTER NAME&gt;</a:t>
            </a:r>
            <a:br>
              <a:rPr lang="en-GB" altLang="en-US" sz="2000" dirty="0"/>
            </a:br>
            <a:br>
              <a:rPr lang="en-GB" altLang="en-US" sz="2000" dirty="0"/>
            </a:br>
            <a:r>
              <a:rPr lang="en-GB" altLang="en-US" sz="2200" dirty="0">
                <a:solidFill>
                  <a:srgbClr val="67B56F"/>
                </a:solidFill>
              </a:rPr>
              <a:t>Presentation Author: Dr Mark Lovell</a:t>
            </a:r>
            <a:br>
              <a:rPr lang="en-GB" altLang="en-US" sz="2200" dirty="0">
                <a:solidFill>
                  <a:srgbClr val="67B56F"/>
                </a:solidFill>
              </a:rPr>
            </a:br>
            <a:r>
              <a:rPr lang="en-GB" altLang="en-US" sz="2200" dirty="0">
                <a:solidFill>
                  <a:srgbClr val="67B56F"/>
                </a:solidFill>
              </a:rPr>
              <a:t>Consultant Child and Adolescent Learning Disability Psychiatrist</a:t>
            </a:r>
            <a:br>
              <a:rPr lang="en-GB" altLang="en-US" sz="2200" dirty="0">
                <a:solidFill>
                  <a:srgbClr val="67B56F"/>
                </a:solidFill>
              </a:rPr>
            </a:br>
            <a:r>
              <a:rPr lang="en-GB" altLang="en-US" sz="2200" dirty="0">
                <a:solidFill>
                  <a:srgbClr val="67B56F"/>
                </a:solidFill>
              </a:rPr>
              <a:t>Middlesbrough LDCAMHS July 2017</a:t>
            </a:r>
            <a:br>
              <a:rPr lang="en-GB" altLang="en-US" sz="4000" dirty="0"/>
            </a:br>
            <a:br>
              <a:rPr lang="en-GB" altLang="en-US" sz="4000" dirty="0"/>
            </a:br>
            <a:endParaRPr lang="en-GB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652963"/>
            <a:ext cx="6372225" cy="72181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buFont typeface="Wingdings" charset="2"/>
              <a:buNone/>
            </a:pPr>
            <a:endParaRPr lang="en-GB" altLang="en-US" sz="2000" b="1" dirty="0"/>
          </a:p>
          <a:p>
            <a:pPr marL="0" indent="0" algn="ctr">
              <a:lnSpc>
                <a:spcPct val="80000"/>
              </a:lnSpc>
              <a:buFont typeface="Wingdings" charset="2"/>
              <a:buNone/>
            </a:pPr>
            <a:endParaRPr lang="en-GB" altLang="en-US" sz="2000" dirty="0"/>
          </a:p>
          <a:p>
            <a:pPr marL="0" indent="0" algn="ctr">
              <a:lnSpc>
                <a:spcPct val="80000"/>
              </a:lnSpc>
              <a:buFont typeface="Wingdings" charset="2"/>
              <a:buNone/>
            </a:pPr>
            <a:endParaRPr lang="en-GB" alt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1089604" cy="4327525"/>
          </a:xfrm>
        </p:spPr>
        <p:txBody>
          <a:bodyPr/>
          <a:lstStyle/>
          <a:p>
            <a:r>
              <a:rPr lang="en-GB" dirty="0"/>
              <a:t>Mental Health</a:t>
            </a:r>
          </a:p>
          <a:p>
            <a:r>
              <a:rPr lang="en-GB" dirty="0"/>
              <a:t>Behavioural conditions eg ASD, ADHD</a:t>
            </a:r>
          </a:p>
          <a:p>
            <a:r>
              <a:rPr lang="en-GB" dirty="0"/>
              <a:t>Physical health eg epilepsy, head injury, FASD, hearing, eyesight</a:t>
            </a:r>
          </a:p>
          <a:p>
            <a:r>
              <a:rPr lang="en-GB" dirty="0"/>
              <a:t>Genetic conditions</a:t>
            </a:r>
          </a:p>
          <a:p>
            <a:r>
              <a:rPr lang="en-GB" dirty="0"/>
              <a:t>Attachment </a:t>
            </a:r>
          </a:p>
          <a:p>
            <a:r>
              <a:rPr lang="en-GB" dirty="0"/>
              <a:t>Past/present abuse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635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Impression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1161612" cy="4327525"/>
          </a:xfrm>
        </p:spPr>
        <p:txBody>
          <a:bodyPr/>
          <a:lstStyle/>
          <a:p>
            <a:r>
              <a:rPr lang="en-GB" dirty="0"/>
              <a:t>With the collected information is it likely the child/adult has  normal intelligence, learning difficulties or an intellectual disability?</a:t>
            </a:r>
          </a:p>
          <a:p>
            <a:r>
              <a:rPr lang="en-GB" dirty="0"/>
              <a:t>Can anything else explain the child/adult’s presentation?</a:t>
            </a:r>
          </a:p>
          <a:p>
            <a:r>
              <a:rPr lang="en-GB" dirty="0"/>
              <a:t>Do they have any co-morbidities?</a:t>
            </a:r>
          </a:p>
          <a:p>
            <a:r>
              <a:rPr lang="en-GB" dirty="0"/>
              <a:t>What are their strengths and difficulties?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5314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meet their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60848"/>
            <a:ext cx="7772400" cy="4327525"/>
          </a:xfrm>
        </p:spPr>
        <p:txBody>
          <a:bodyPr/>
          <a:lstStyle/>
          <a:p>
            <a:r>
              <a:rPr lang="en-GB" dirty="0"/>
              <a:t>Generate a needs based plan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017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IDID A2H</a:t>
            </a:r>
            <a:r>
              <a:rPr lang="en-GB" baseline="30000" dirty="0"/>
              <a:t>©</a:t>
            </a:r>
            <a:r>
              <a:rPr lang="en-GB" dirty="0"/>
              <a:t>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6A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www.ACAMH.org</a:t>
            </a:r>
            <a:endParaRPr lang="en-GB" dirty="0">
              <a:solidFill>
                <a:srgbClr val="0076AE"/>
              </a:solidFill>
            </a:endParaRPr>
          </a:p>
          <a:p>
            <a:endParaRPr lang="en-GB" dirty="0"/>
          </a:p>
          <a:p>
            <a:r>
              <a:rPr lang="en-GB" dirty="0"/>
              <a:t>IDID A2H</a:t>
            </a:r>
            <a:r>
              <a:rPr lang="en-GB" baseline="30000" dirty="0"/>
              <a:t>©</a:t>
            </a:r>
            <a:r>
              <a:rPr lang="en-GB" dirty="0"/>
              <a:t> </a:t>
            </a:r>
          </a:p>
          <a:p>
            <a:r>
              <a:rPr lang="en-GB" dirty="0"/>
              <a:t>IDID A2H</a:t>
            </a:r>
            <a:r>
              <a:rPr lang="en-GB" baseline="30000" dirty="0"/>
              <a:t>©</a:t>
            </a:r>
            <a:r>
              <a:rPr lang="en-GB" dirty="0"/>
              <a:t> : short version</a:t>
            </a:r>
          </a:p>
          <a:p>
            <a:r>
              <a:rPr lang="en-GB" dirty="0"/>
              <a:t>IDID A2H</a:t>
            </a:r>
            <a:r>
              <a:rPr lang="en-GB" baseline="30000" dirty="0"/>
              <a:t>©</a:t>
            </a:r>
            <a:r>
              <a:rPr lang="en-GB" dirty="0"/>
              <a:t> : evidence framework</a:t>
            </a:r>
          </a:p>
          <a:p>
            <a:r>
              <a:rPr lang="en-GB" dirty="0"/>
              <a:t>IDID A2H</a:t>
            </a:r>
            <a:r>
              <a:rPr lang="en-GB" baseline="30000" dirty="0"/>
              <a:t>© </a:t>
            </a:r>
            <a:r>
              <a:rPr lang="en-GB" dirty="0"/>
              <a:t>: Parent/carer version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437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Any questions?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11188" y="1981795"/>
            <a:ext cx="11161612" cy="4327525"/>
          </a:xfrm>
        </p:spPr>
        <p:txBody>
          <a:bodyPr/>
          <a:lstStyle/>
          <a:p>
            <a:endParaRPr lang="en-GB" altLang="en-US" dirty="0"/>
          </a:p>
          <a:p>
            <a:r>
              <a:rPr lang="en-GB" altLang="en-US" dirty="0"/>
              <a:t>Thank you for listening</a:t>
            </a:r>
          </a:p>
          <a:p>
            <a:endParaRPr lang="en-GB" altLang="en-US" dirty="0"/>
          </a:p>
          <a:p>
            <a:r>
              <a:rPr lang="en-GB" altLang="en-US" dirty="0"/>
              <a:t>Contact:    </a:t>
            </a:r>
            <a:r>
              <a:rPr lang="en-GB" altLang="en-US" b="1" dirty="0">
                <a:solidFill>
                  <a:srgbClr val="0076AE"/>
                </a:solidFill>
              </a:rPr>
              <a:t>&lt;Add presenter details&gt;</a:t>
            </a:r>
            <a:endParaRPr lang="en-GB" altLang="en-US" sz="4400" b="1" dirty="0">
              <a:solidFill>
                <a:srgbClr val="0076AE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Intellectual Disability?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1377636" cy="4327525"/>
          </a:xfrm>
        </p:spPr>
        <p:txBody>
          <a:bodyPr/>
          <a:lstStyle/>
          <a:p>
            <a:r>
              <a:rPr lang="en-GB" dirty="0"/>
              <a:t>IQ 70 or below (DSM 5), 69 or below (ICD-10)</a:t>
            </a:r>
          </a:p>
          <a:p>
            <a:r>
              <a:rPr lang="en-GB" dirty="0"/>
              <a:t>Significant difficulties with adaptive behaviours</a:t>
            </a:r>
          </a:p>
          <a:p>
            <a:r>
              <a:rPr lang="en-GB" dirty="0"/>
              <a:t>Levels- mild, moderate, severe, profound</a:t>
            </a:r>
          </a:p>
          <a:p>
            <a:r>
              <a:rPr lang="en-GB" dirty="0"/>
              <a:t>A.k.a. Learning Disability</a:t>
            </a:r>
          </a:p>
          <a:p>
            <a:r>
              <a:rPr lang="en-GB" dirty="0"/>
              <a:t>Overlaps with Learning Difficulty (mod-severe and below) - educational term</a:t>
            </a:r>
          </a:p>
          <a:p>
            <a:r>
              <a:rPr lang="en-GB" dirty="0"/>
              <a:t>Overlaps with global developmental delay –paediatric term</a:t>
            </a:r>
          </a:p>
          <a:p>
            <a:r>
              <a:rPr lang="en-GB" dirty="0"/>
              <a:t>Caution: US learning disability includes specific learning difficulties eg dyslexia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7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IDID A2H</a:t>
            </a:r>
            <a:r>
              <a:rPr lang="en-GB" baseline="30000" dirty="0"/>
              <a:t>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1089604" cy="4327525"/>
          </a:xfrm>
        </p:spPr>
        <p:txBody>
          <a:bodyPr/>
          <a:lstStyle/>
          <a:p>
            <a:r>
              <a:rPr lang="en-GB" dirty="0"/>
              <a:t>A framework for considering whether a child, young person or adult has an Intellectual Disability</a:t>
            </a:r>
          </a:p>
          <a:p>
            <a:r>
              <a:rPr lang="en-GB" dirty="0"/>
              <a:t>Not diagnostic in its own right</a:t>
            </a:r>
          </a:p>
          <a:p>
            <a:r>
              <a:rPr lang="en-GB" dirty="0"/>
              <a:t>Used to assist in decision making</a:t>
            </a:r>
          </a:p>
          <a:p>
            <a:r>
              <a:rPr lang="en-GB" dirty="0"/>
              <a:t>Long and short versions, evidence framework and parent/carer leaflet. www.acamh.org</a:t>
            </a:r>
          </a:p>
        </p:txBody>
      </p:sp>
    </p:spTree>
    <p:extLst>
      <p:ext uri="{BB962C8B-B14F-4D97-AF65-F5344CB8AC3E}">
        <p14:creationId xmlns:p14="http://schemas.microsoft.com/office/powerpoint/2010/main" val="1558755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Academic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0297516" cy="4327525"/>
          </a:xfrm>
        </p:spPr>
        <p:txBody>
          <a:bodyPr/>
          <a:lstStyle/>
          <a:p>
            <a:r>
              <a:rPr lang="en-GB" dirty="0"/>
              <a:t>What are expected attainment levels for their age (NB range)?</a:t>
            </a:r>
          </a:p>
          <a:p>
            <a:r>
              <a:rPr lang="en-GB" dirty="0"/>
              <a:t>What is their current/past academic attainment?Levels, exams</a:t>
            </a:r>
          </a:p>
          <a:p>
            <a:r>
              <a:rPr lang="en-GB" dirty="0"/>
              <a:t>Do they have a specific learning difficulty? Eg dyslexia, dyscalculia</a:t>
            </a:r>
          </a:p>
          <a:p>
            <a:r>
              <a:rPr lang="en-GB" dirty="0"/>
              <a:t>Information from educational establishment (past and current)</a:t>
            </a:r>
          </a:p>
          <a:p>
            <a:r>
              <a:rPr lang="en-GB" dirty="0"/>
              <a:t>Any specific academic skill test results?</a:t>
            </a:r>
          </a:p>
          <a:p>
            <a:r>
              <a:rPr lang="en-GB" dirty="0"/>
              <a:t>Do/did they have a statement of educational need or EHCP? What for?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068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303040"/>
            <a:ext cx="7772400" cy="685800"/>
          </a:xfrm>
        </p:spPr>
        <p:txBody>
          <a:bodyPr/>
          <a:lstStyle/>
          <a:p>
            <a:r>
              <a:rPr lang="en-GB" dirty="0"/>
              <a:t>Behaviours of everyday living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1233620" cy="4327525"/>
          </a:xfrm>
        </p:spPr>
        <p:txBody>
          <a:bodyPr/>
          <a:lstStyle/>
          <a:p>
            <a:r>
              <a:rPr lang="en-GB" dirty="0"/>
              <a:t>Are there any specific standardised test results? eg ABAS, ABS, Vineland</a:t>
            </a:r>
          </a:p>
          <a:p>
            <a:r>
              <a:rPr lang="en-GB" dirty="0"/>
              <a:t>Parental/carer report</a:t>
            </a:r>
          </a:p>
          <a:p>
            <a:r>
              <a:rPr lang="en-GB" dirty="0"/>
              <a:t>Educational report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230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Cognitive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053803"/>
            <a:ext cx="11161612" cy="4327525"/>
          </a:xfrm>
        </p:spPr>
        <p:txBody>
          <a:bodyPr/>
          <a:lstStyle/>
          <a:p>
            <a:r>
              <a:rPr lang="en-GB" dirty="0"/>
              <a:t>Are there any results from standardised cognitive tests? Eg WNV, WIPPSI, WISC, WAIS, BAS, kbit2</a:t>
            </a:r>
          </a:p>
          <a:p>
            <a:r>
              <a:rPr lang="en-GB" dirty="0"/>
              <a:t>Are there any results from more specific tests? Eg WRAML</a:t>
            </a:r>
          </a:p>
          <a:p>
            <a:r>
              <a:rPr lang="en-GB" dirty="0"/>
              <a:t>Has a diagnosis been made already? </a:t>
            </a:r>
          </a:p>
          <a:p>
            <a:r>
              <a:rPr lang="en-GB" dirty="0"/>
              <a:t>Were results interpretable?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63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981795"/>
            <a:ext cx="11161612" cy="4327525"/>
          </a:xfrm>
        </p:spPr>
        <p:txBody>
          <a:bodyPr/>
          <a:lstStyle/>
          <a:p>
            <a:r>
              <a:rPr lang="en-GB" dirty="0"/>
              <a:t>Have any standardised tests already been done?eg SOGS, Denver2, CELF, BPVS, Baileys etc</a:t>
            </a:r>
          </a:p>
          <a:p>
            <a:r>
              <a:rPr lang="en-GB" dirty="0"/>
              <a:t>Information from Paediatrics, Physiotherapy, Occupational Therapy, Speech and Language Therapy, Health Visitor, GP, Portage?</a:t>
            </a:r>
          </a:p>
          <a:p>
            <a:r>
              <a:rPr lang="en-GB" dirty="0"/>
              <a:t>Are there any existing diagnoses of specific or global developmental delays?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9141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Speech, language and communication </a:t>
            </a:r>
          </a:p>
          <a:p>
            <a:r>
              <a:rPr lang="en-GB" dirty="0"/>
              <a:t>Gross motor</a:t>
            </a:r>
          </a:p>
          <a:p>
            <a:r>
              <a:rPr lang="en-GB" dirty="0"/>
              <a:t>Fine motor</a:t>
            </a:r>
          </a:p>
          <a:p>
            <a:r>
              <a:rPr lang="en-GB" dirty="0"/>
              <a:t>Social skills</a:t>
            </a:r>
          </a:p>
          <a:p>
            <a:r>
              <a:rPr lang="en-GB" dirty="0"/>
              <a:t>Play skills </a:t>
            </a:r>
          </a:p>
          <a:p>
            <a:r>
              <a:rPr lang="en-GB" dirty="0"/>
              <a:t>Behaviour</a:t>
            </a:r>
          </a:p>
          <a:p>
            <a:r>
              <a:rPr lang="en-GB" dirty="0"/>
              <a:t>Sensory</a:t>
            </a:r>
          </a:p>
        </p:txBody>
      </p:sp>
    </p:spTree>
    <p:extLst>
      <p:ext uri="{BB962C8B-B14F-4D97-AF65-F5344CB8AC3E}">
        <p14:creationId xmlns:p14="http://schemas.microsoft.com/office/powerpoint/2010/main" val="47559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795"/>
            <a:ext cx="11159008" cy="4327525"/>
          </a:xfrm>
        </p:spPr>
        <p:txBody>
          <a:bodyPr/>
          <a:lstStyle/>
          <a:p>
            <a:r>
              <a:rPr lang="en-GB" dirty="0"/>
              <a:t>Information about home setting including parenting style, stability of placement</a:t>
            </a:r>
          </a:p>
          <a:p>
            <a:r>
              <a:rPr lang="en-GB" dirty="0"/>
              <a:t>Information about school setting, specialist provision, school attendance and peer group </a:t>
            </a:r>
          </a:p>
          <a:p>
            <a:r>
              <a:rPr lang="en-GB" dirty="0"/>
              <a:t>Is/was the child looked after or adopted?</a:t>
            </a:r>
          </a:p>
          <a:p>
            <a:r>
              <a:rPr lang="en-GB" dirty="0"/>
              <a:t>Information from social care including safeguarding, VEMT</a:t>
            </a:r>
          </a:p>
          <a:p>
            <a:r>
              <a:rPr lang="en-GB" dirty="0"/>
              <a:t>Past experiences</a:t>
            </a:r>
          </a:p>
        </p:txBody>
      </p:sp>
    </p:spTree>
    <p:extLst>
      <p:ext uri="{BB962C8B-B14F-4D97-AF65-F5344CB8AC3E}">
        <p14:creationId xmlns:p14="http://schemas.microsoft.com/office/powerpoint/2010/main" val="118850700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5D9E34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0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0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 South of Tees Team Presentation updated 10 11 2010</Template>
  <TotalTime>2835</TotalTime>
  <Words>605</Words>
  <Application>Microsoft Office PowerPoint</Application>
  <PresentationFormat>On-screen Show (4:3)</PresentationFormat>
  <Paragraphs>85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ＭＳ Ｐゴシック</vt:lpstr>
      <vt:lpstr>Arial</vt:lpstr>
      <vt:lpstr>Wingdings</vt:lpstr>
      <vt:lpstr>Blank Presentation</vt:lpstr>
      <vt:lpstr>   IDID A2H© Identification of Intellectual Disabilities Framework (Children, Young People and Adults)   &lt;ADD PRESENTER NAME&gt;  Presentation Author: Dr Mark Lovell Consultant Child and Adolescent Learning Disability Psychiatrist Middlesbrough LDCAMHS July 2017  </vt:lpstr>
      <vt:lpstr>What is an Intellectual Disability?</vt:lpstr>
      <vt:lpstr>The IDID A2H©</vt:lpstr>
      <vt:lpstr>Academic</vt:lpstr>
      <vt:lpstr>Behaviours of everyday living</vt:lpstr>
      <vt:lpstr>Cognitive assessments</vt:lpstr>
      <vt:lpstr>Development</vt:lpstr>
      <vt:lpstr>Development continued</vt:lpstr>
      <vt:lpstr>Environment</vt:lpstr>
      <vt:lpstr>Factors</vt:lpstr>
      <vt:lpstr>General Impression</vt:lpstr>
      <vt:lpstr>How to meet their needs</vt:lpstr>
      <vt:lpstr>IDID A2H© resources</vt:lpstr>
      <vt:lpstr>Any questions?</vt:lpstr>
    </vt:vector>
  </TitlesOfParts>
  <Company>Tees, Esk &amp; Wear Valleys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Conditions and Psychopharmacology</dc:title>
  <dc:creator>TANEY</dc:creator>
  <cp:lastModifiedBy>Stacey Kelly</cp:lastModifiedBy>
  <cp:revision>196</cp:revision>
  <dcterms:created xsi:type="dcterms:W3CDTF">2010-11-02T16:22:09Z</dcterms:created>
  <dcterms:modified xsi:type="dcterms:W3CDTF">2018-09-18T12:37:41Z</dcterms:modified>
</cp:coreProperties>
</file>