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688" r:id="rId3"/>
  </p:sldMasterIdLst>
  <p:notesMasterIdLst>
    <p:notesMasterId r:id="rId39"/>
  </p:notesMasterIdLst>
  <p:handoutMasterIdLst>
    <p:handoutMasterId r:id="rId40"/>
  </p:handoutMasterIdLst>
  <p:sldIdLst>
    <p:sldId id="649" r:id="rId4"/>
    <p:sldId id="682" r:id="rId5"/>
    <p:sldId id="683" r:id="rId6"/>
    <p:sldId id="651" r:id="rId7"/>
    <p:sldId id="676" r:id="rId8"/>
    <p:sldId id="677" r:id="rId9"/>
    <p:sldId id="652" r:id="rId10"/>
    <p:sldId id="653" r:id="rId11"/>
    <p:sldId id="654" r:id="rId12"/>
    <p:sldId id="655" r:id="rId13"/>
    <p:sldId id="656" r:id="rId14"/>
    <p:sldId id="659" r:id="rId15"/>
    <p:sldId id="658" r:id="rId16"/>
    <p:sldId id="660" r:id="rId17"/>
    <p:sldId id="661" r:id="rId18"/>
    <p:sldId id="685" r:id="rId19"/>
    <p:sldId id="662" r:id="rId20"/>
    <p:sldId id="663" r:id="rId21"/>
    <p:sldId id="665" r:id="rId22"/>
    <p:sldId id="680" r:id="rId23"/>
    <p:sldId id="690" r:id="rId24"/>
    <p:sldId id="666" r:id="rId25"/>
    <p:sldId id="667" r:id="rId26"/>
    <p:sldId id="668" r:id="rId27"/>
    <p:sldId id="678" r:id="rId28"/>
    <p:sldId id="671" r:id="rId29"/>
    <p:sldId id="684" r:id="rId30"/>
    <p:sldId id="672" r:id="rId31"/>
    <p:sldId id="686" r:id="rId32"/>
    <p:sldId id="675" r:id="rId33"/>
    <p:sldId id="681" r:id="rId34"/>
    <p:sldId id="674" r:id="rId35"/>
    <p:sldId id="687" r:id="rId36"/>
    <p:sldId id="688" r:id="rId37"/>
    <p:sldId id="689" r:id="rId38"/>
  </p:sldIdLst>
  <p:sldSz cx="9144000" cy="5143500" type="screen16x9"/>
  <p:notesSz cx="9926638" cy="6797675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4C"/>
    <a:srgbClr val="005E84"/>
    <a:srgbClr val="BC169C"/>
    <a:srgbClr val="9CEEFE"/>
    <a:srgbClr val="7EE9FE"/>
    <a:srgbClr val="02BFE7"/>
    <a:srgbClr val="3BC3A9"/>
    <a:srgbClr val="58CCB6"/>
    <a:srgbClr val="A9C9ED"/>
    <a:srgbClr val="F17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63380" autoAdjust="0"/>
  </p:normalViewPr>
  <p:slideViewPr>
    <p:cSldViewPr>
      <p:cViewPr varScale="1">
        <p:scale>
          <a:sx n="66" d="100"/>
          <a:sy n="66" d="100"/>
        </p:scale>
        <p:origin x="1022" y="62"/>
      </p:cViewPr>
      <p:guideLst>
        <p:guide orient="horz"/>
        <p:guide pos="5738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225" d="100"/>
        <a:sy n="225" d="100"/>
      </p:scale>
      <p:origin x="0" y="0"/>
    </p:cViewPr>
  </p:notesTextViewPr>
  <p:sorterViewPr>
    <p:cViewPr>
      <p:scale>
        <a:sx n="125" d="100"/>
        <a:sy n="125" d="100"/>
      </p:scale>
      <p:origin x="0" y="1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86FE7-59BC-4216-B37A-D2A91A5A09E1}" type="datetimeFigureOut">
              <a:rPr lang="es-ES" smtClean="0"/>
              <a:pPr/>
              <a:t>23/04/2020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ABB4E-2434-41F4-BA8F-6EA3A261528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2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9FC22-2641-4B50-ACA2-06119105594A}" type="datetimeFigureOut">
              <a:rPr lang="es-UY" smtClean="0"/>
              <a:pPr/>
              <a:t>23/4/2020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4FCD7-BD53-497F-B213-24D5F9807FC5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801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160D8-D4E3-4BEA-A2FB-C5567BF29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2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24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84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36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631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840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968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41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 circ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19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47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7" name="Google Shape;47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25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65BA6-921D-41B0-8D19-43DC4F2F68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30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7793C-3A69-4AD6-BCA2-358992C9D4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3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C7EB-52FB-4B8B-8064-DDB946B6E2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0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4C5C-7F2C-4480-AADB-708E933B60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1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2D30-460C-451F-A3C7-FBC872E8E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2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A295B-841A-457D-9AF7-DE51AC53F8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7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C7C0C-6A72-40C5-A3B1-5215AC6C31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72F-3E38-42A6-9B69-E27DE84E9B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8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5581-7DB2-43F7-B2A8-113FA801C0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8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B4625-C6AC-4689-BD94-3BF738C7D4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1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BCA3D-08DA-4335-9793-90EAC53EA2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E577-6CCE-4472-9DB6-1403AF5A3410}" type="slidenum">
              <a:rPr lang="es-UY" smtClean="0"/>
              <a:pPr/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636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3" r:id="rId7"/>
    <p:sldLayoutId id="2147483684" r:id="rId8"/>
    <p:sldLayoutId id="2147483685" r:id="rId9"/>
    <p:sldLayoutId id="2147483686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EB8FBE-A903-46F3-A8DF-E6E48A0A621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AE02-6B8E-41DE-A190-A5577647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189523"/>
            <a:ext cx="6910761" cy="1159800"/>
          </a:xfrm>
        </p:spPr>
        <p:txBody>
          <a:bodyPr/>
          <a:lstStyle/>
          <a:p>
            <a:r>
              <a:rPr lang="en-US" dirty="0"/>
              <a:t>Trauma &amp; Resilience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97684-D2F9-4CE0-9DAF-1264178B6E55}"/>
              </a:ext>
            </a:extLst>
          </p:cNvPr>
          <p:cNvSpPr txBox="1"/>
          <p:nvPr/>
        </p:nvSpPr>
        <p:spPr>
          <a:xfrm>
            <a:off x="4716016" y="3435846"/>
            <a:ext cx="3661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Patricia M. Crittenden, PhD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With assistance from:</a:t>
            </a:r>
          </a:p>
          <a:p>
            <a:r>
              <a:rPr lang="en-US" dirty="0">
                <a:solidFill>
                  <a:schemeClr val="bg1"/>
                </a:solidFill>
              </a:rPr>
              <a:t>	Andrea Landini, MD</a:t>
            </a:r>
          </a:p>
          <a:p>
            <a:r>
              <a:rPr lang="en-US" dirty="0">
                <a:solidFill>
                  <a:schemeClr val="bg1"/>
                </a:solidFill>
              </a:rPr>
              <a:t>	Udita Iyengar, PhD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BD7FC-1987-4D60-9B2D-D33E6AEF680A}"/>
              </a:ext>
            </a:extLst>
          </p:cNvPr>
          <p:cNvSpPr txBox="1"/>
          <p:nvPr/>
        </p:nvSpPr>
        <p:spPr>
          <a:xfrm>
            <a:off x="1835696" y="2171120"/>
            <a:ext cx="643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ACAMH 2020 Emanuel Miller National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206556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71550"/>
            <a:ext cx="6563072" cy="857400"/>
          </a:xfrm>
        </p:spPr>
        <p:txBody>
          <a:bodyPr/>
          <a:lstStyle/>
          <a:p>
            <a:r>
              <a:rPr lang="en-US" dirty="0"/>
              <a:t>From Danger to Psychological Trauma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2139702"/>
            <a:ext cx="5904656" cy="2605200"/>
          </a:xfrm>
        </p:spPr>
        <p:txBody>
          <a:bodyPr/>
          <a:lstStyle/>
          <a:p>
            <a:pPr marL="114300" indent="0" algn="just">
              <a:buNone/>
            </a:pPr>
            <a:r>
              <a:rPr lang="es-ES" b="1" dirty="0" err="1"/>
              <a:t>Zone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proximal </a:t>
            </a:r>
            <a:r>
              <a:rPr lang="es-ES" b="1" dirty="0" err="1"/>
              <a:t>development</a:t>
            </a:r>
            <a:r>
              <a:rPr lang="es-ES" b="1" dirty="0"/>
              <a:t> </a:t>
            </a:r>
            <a:r>
              <a:rPr lang="es-ES" dirty="0"/>
              <a:t>(ZPD: Vygotsky, 1978)</a:t>
            </a:r>
          </a:p>
          <a:p>
            <a:pPr algn="just"/>
            <a:r>
              <a:rPr lang="es-ES" dirty="0" err="1"/>
              <a:t>Too</a:t>
            </a:r>
            <a:r>
              <a:rPr lang="es-ES" dirty="0"/>
              <a:t> </a:t>
            </a:r>
            <a:r>
              <a:rPr lang="es-ES" dirty="0" err="1"/>
              <a:t>difficult</a:t>
            </a:r>
            <a:r>
              <a:rPr lang="es-ES" dirty="0"/>
              <a:t>: </a:t>
            </a:r>
            <a:r>
              <a:rPr lang="es-ES" dirty="0" err="1"/>
              <a:t>protection</a:t>
            </a:r>
            <a:r>
              <a:rPr lang="es-ES" dirty="0"/>
              <a:t> </a:t>
            </a:r>
            <a:r>
              <a:rPr lang="es-ES" dirty="0" err="1"/>
              <a:t>needed</a:t>
            </a:r>
            <a:endParaRPr lang="es-ES" dirty="0"/>
          </a:p>
          <a:p>
            <a:pPr algn="just"/>
            <a:r>
              <a:rPr lang="es-ES" dirty="0"/>
              <a:t>Just </a:t>
            </a:r>
            <a:r>
              <a:rPr lang="es-ES" dirty="0" err="1"/>
              <a:t>right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: </a:t>
            </a:r>
            <a:r>
              <a:rPr lang="es-ES" dirty="0" err="1"/>
              <a:t>guidance</a:t>
            </a:r>
            <a:r>
              <a:rPr lang="es-ES" dirty="0"/>
              <a:t> </a:t>
            </a:r>
            <a:r>
              <a:rPr lang="es-ES" dirty="0" err="1"/>
              <a:t>needed</a:t>
            </a:r>
            <a:endParaRPr lang="es-ES" dirty="0"/>
          </a:p>
          <a:p>
            <a:pPr algn="just"/>
            <a:r>
              <a:rPr lang="es-ES" dirty="0" err="1"/>
              <a:t>Already</a:t>
            </a:r>
            <a:r>
              <a:rPr lang="es-ES" dirty="0"/>
              <a:t> </a:t>
            </a:r>
            <a:r>
              <a:rPr lang="es-ES" dirty="0" err="1"/>
              <a:t>well-learned</a:t>
            </a:r>
            <a:r>
              <a:rPr lang="es-ES" dirty="0"/>
              <a:t>: no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3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563072" cy="857400"/>
          </a:xfrm>
        </p:spPr>
        <p:txBody>
          <a:bodyPr/>
          <a:lstStyle/>
          <a:p>
            <a:r>
              <a:rPr lang="en-US" dirty="0"/>
              <a:t>Psychological trauma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635646"/>
            <a:ext cx="5904656" cy="2605200"/>
          </a:xfrm>
        </p:spPr>
        <p:txBody>
          <a:bodyPr/>
          <a:lstStyle/>
          <a:p>
            <a:pPr marL="114300" indent="0" algn="just">
              <a:buNone/>
            </a:pPr>
            <a:r>
              <a:rPr lang="es-ES" b="1" dirty="0" err="1"/>
              <a:t>Preoccupying</a:t>
            </a:r>
            <a:r>
              <a:rPr lang="es-ES" b="1" dirty="0"/>
              <a:t>: </a:t>
            </a:r>
            <a:r>
              <a:rPr lang="es-ES" dirty="0" err="1"/>
              <a:t>over-identify</a:t>
            </a:r>
            <a:r>
              <a:rPr lang="es-ES" dirty="0"/>
              <a:t> </a:t>
            </a:r>
            <a:r>
              <a:rPr lang="es-ES" dirty="0" err="1"/>
              <a:t>danger</a:t>
            </a:r>
            <a:endParaRPr lang="es-ES" dirty="0"/>
          </a:p>
          <a:p>
            <a:pPr marL="114300" indent="0" algn="just">
              <a:buNone/>
            </a:pPr>
            <a:r>
              <a:rPr lang="es-ES" b="1" dirty="0" err="1"/>
              <a:t>Dismissed</a:t>
            </a:r>
            <a:r>
              <a:rPr lang="es-ES" dirty="0"/>
              <a:t>: </a:t>
            </a:r>
            <a:r>
              <a:rPr lang="es-ES" dirty="0" err="1"/>
              <a:t>under-identify</a:t>
            </a:r>
            <a:r>
              <a:rPr lang="es-ES" dirty="0"/>
              <a:t> </a:t>
            </a:r>
            <a:r>
              <a:rPr lang="es-ES" dirty="0" err="1"/>
              <a:t>danger</a:t>
            </a:r>
            <a:endParaRPr lang="es-ES" dirty="0"/>
          </a:p>
          <a:p>
            <a:pPr algn="just"/>
            <a:r>
              <a:rPr lang="es-ES" dirty="0" err="1"/>
              <a:t>Forgotten</a:t>
            </a:r>
            <a:endParaRPr lang="es-ES" dirty="0"/>
          </a:p>
          <a:p>
            <a:pPr algn="just"/>
            <a:r>
              <a:rPr lang="es-ES" dirty="0"/>
              <a:t>Displaced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someone</a:t>
            </a:r>
            <a:r>
              <a:rPr lang="es-ES" dirty="0"/>
              <a:t> </a:t>
            </a:r>
            <a:r>
              <a:rPr lang="es-ES" dirty="0" err="1"/>
              <a:t>else</a:t>
            </a:r>
            <a:endParaRPr lang="es-ES" dirty="0"/>
          </a:p>
          <a:p>
            <a:pPr algn="just"/>
            <a:r>
              <a:rPr lang="es-ES" dirty="0" err="1"/>
              <a:t>Denied</a:t>
            </a:r>
            <a:r>
              <a:rPr lang="es-ES" dirty="0"/>
              <a:t> </a:t>
            </a:r>
            <a:r>
              <a:rPr lang="es-ES" dirty="0" err="1"/>
              <a:t>event</a:t>
            </a:r>
            <a:endParaRPr lang="es-ES" dirty="0"/>
          </a:p>
          <a:p>
            <a:pPr algn="just"/>
            <a:r>
              <a:rPr lang="es-ES" dirty="0" err="1"/>
              <a:t>Delusionally</a:t>
            </a:r>
            <a:r>
              <a:rPr lang="es-ES" dirty="0"/>
              <a:t> </a:t>
            </a:r>
            <a:r>
              <a:rPr lang="es-ES" dirty="0" err="1"/>
              <a:t>transformed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safety</a:t>
            </a:r>
          </a:p>
          <a:p>
            <a:pPr algn="just"/>
            <a:r>
              <a:rPr lang="es-ES" dirty="0" err="1"/>
              <a:t>Blocked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AE02-6B8E-41DE-A190-A5577647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275606"/>
            <a:ext cx="8604448" cy="1159800"/>
          </a:xfrm>
        </p:spPr>
        <p:txBody>
          <a:bodyPr/>
          <a:lstStyle/>
          <a:p>
            <a:r>
              <a:rPr lang="en-US" dirty="0"/>
              <a:t>Remembering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61456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563072" cy="857400"/>
          </a:xfrm>
        </p:spPr>
        <p:txBody>
          <a:bodyPr/>
          <a:lstStyle/>
          <a:p>
            <a:r>
              <a:rPr lang="en-US" dirty="0"/>
              <a:t>Adult chronic PTSD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635646"/>
            <a:ext cx="5904656" cy="2605200"/>
          </a:xfrm>
        </p:spPr>
        <p:txBody>
          <a:bodyPr/>
          <a:lstStyle/>
          <a:p>
            <a:pPr marL="114300" indent="0" algn="just">
              <a:buNone/>
            </a:pPr>
            <a:r>
              <a:rPr lang="es-ES" b="1" dirty="0"/>
              <a:t>Central </a:t>
            </a:r>
            <a:r>
              <a:rPr lang="es-ES" b="1" dirty="0" err="1"/>
              <a:t>finding</a:t>
            </a:r>
            <a:r>
              <a:rPr lang="es-ES" dirty="0"/>
              <a:t>: </a:t>
            </a:r>
            <a:r>
              <a:rPr lang="es-ES" dirty="0" err="1"/>
              <a:t>Adult</a:t>
            </a:r>
            <a:r>
              <a:rPr lang="es-ES" dirty="0"/>
              <a:t> PTSD has </a:t>
            </a:r>
            <a:r>
              <a:rPr lang="es-ES" dirty="0" err="1"/>
              <a:t>roots</a:t>
            </a:r>
            <a:r>
              <a:rPr lang="es-ES" dirty="0"/>
              <a:t> in </a:t>
            </a:r>
            <a:r>
              <a:rPr lang="es-ES" dirty="0" err="1"/>
              <a:t>childhood</a:t>
            </a:r>
            <a:r>
              <a:rPr lang="es-ES" dirty="0"/>
              <a:t> </a:t>
            </a:r>
            <a:r>
              <a:rPr lang="es-ES" dirty="0" err="1"/>
              <a:t>dismissed</a:t>
            </a:r>
            <a:r>
              <a:rPr lang="es-ES" dirty="0"/>
              <a:t> </a:t>
            </a:r>
            <a:r>
              <a:rPr lang="es-ES" dirty="0" err="1"/>
              <a:t>psychological</a:t>
            </a:r>
            <a:r>
              <a:rPr lang="es-ES" dirty="0"/>
              <a:t> trauma</a:t>
            </a:r>
          </a:p>
          <a:p>
            <a:pPr marL="114300" indent="0" algn="just">
              <a:buNone/>
            </a:pPr>
            <a:endParaRPr lang="es-ES" b="1" dirty="0"/>
          </a:p>
          <a:p>
            <a:pPr marL="114300" indent="0" algn="just">
              <a:buNone/>
            </a:pPr>
            <a:r>
              <a:rPr lang="es-ES" b="1" dirty="0"/>
              <a:t>Central </a:t>
            </a:r>
            <a:r>
              <a:rPr lang="es-ES" b="1" dirty="0" err="1"/>
              <a:t>implication</a:t>
            </a:r>
            <a:r>
              <a:rPr lang="es-ES" dirty="0"/>
              <a:t>: </a:t>
            </a:r>
            <a:r>
              <a:rPr lang="es-ES" dirty="0" err="1"/>
              <a:t>Adults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dismissed</a:t>
            </a:r>
            <a:r>
              <a:rPr lang="es-ES" dirty="0"/>
              <a:t> </a:t>
            </a:r>
            <a:r>
              <a:rPr lang="es-ES" dirty="0" err="1"/>
              <a:t>psychological</a:t>
            </a:r>
            <a:r>
              <a:rPr lang="es-ES" dirty="0"/>
              <a:t> trauma </a:t>
            </a:r>
            <a:r>
              <a:rPr lang="es-ES" dirty="0" err="1"/>
              <a:t>might</a:t>
            </a:r>
            <a:r>
              <a:rPr lang="es-ES" dirty="0"/>
              <a:t> be at </a:t>
            </a:r>
            <a:r>
              <a:rPr lang="es-ES" dirty="0" err="1"/>
              <a:t>greater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adult</a:t>
            </a:r>
            <a:r>
              <a:rPr lang="es-ES" dirty="0"/>
              <a:t> PTSD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adults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childhood</a:t>
            </a:r>
            <a:r>
              <a:rPr lang="es-ES" dirty="0"/>
              <a:t> trauma.</a:t>
            </a:r>
          </a:p>
          <a:p>
            <a:pPr marL="114300" indent="0" algn="just">
              <a:buNone/>
            </a:pPr>
            <a:endParaRPr lang="es-ES" dirty="0"/>
          </a:p>
          <a:p>
            <a:pPr marL="114300" indent="0" algn="just">
              <a:buNone/>
            </a:pPr>
            <a:r>
              <a:rPr lang="es-ES" dirty="0"/>
              <a:t>Crittenden &amp; Heller, 2017; </a:t>
            </a:r>
            <a:r>
              <a:rPr lang="es-ES" dirty="0" err="1"/>
              <a:t>Terr</a:t>
            </a:r>
            <a:r>
              <a:rPr lang="es-ES" dirty="0"/>
              <a:t>, 1984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5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563072" cy="857400"/>
          </a:xfrm>
        </p:spPr>
        <p:txBody>
          <a:bodyPr/>
          <a:lstStyle/>
          <a:p>
            <a:r>
              <a:rPr lang="en-US" dirty="0"/>
              <a:t>Danger Scale </a:t>
            </a:r>
            <a:r>
              <a:rPr lang="en-US" sz="1400" dirty="0"/>
              <a:t>(Crittenden, 1984)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563638"/>
            <a:ext cx="5904656" cy="2605200"/>
          </a:xfrm>
        </p:spPr>
        <p:txBody>
          <a:bodyPr/>
          <a:lstStyle/>
          <a:p>
            <a:pPr marL="231775" indent="-231775" algn="just">
              <a:spcBef>
                <a:spcPts val="0"/>
              </a:spcBef>
              <a:buNone/>
            </a:pPr>
            <a:r>
              <a:rPr lang="en-US" sz="1200" dirty="0"/>
              <a:t>1.  Developmentally normal, expected dangers, from which the child was adequately protected and comforted (crossing streets). </a:t>
            </a:r>
          </a:p>
          <a:p>
            <a:pPr marL="231775" indent="-231775" algn="just">
              <a:spcBef>
                <a:spcPts val="0"/>
              </a:spcBef>
              <a:buNone/>
            </a:pPr>
            <a:endParaRPr lang="en-US" sz="1200" dirty="0"/>
          </a:p>
          <a:p>
            <a:pPr marL="231775" indent="-231775" algn="just">
              <a:spcBef>
                <a:spcPts val="0"/>
              </a:spcBef>
              <a:buNone/>
            </a:pPr>
            <a:r>
              <a:rPr lang="en-US" sz="1200" dirty="0"/>
              <a:t>2. Developmentally normative dangers from which one was protected, but not comforted.  </a:t>
            </a:r>
          </a:p>
          <a:p>
            <a:pPr marL="231775" indent="-231775" algn="just">
              <a:spcBef>
                <a:spcPts val="0"/>
              </a:spcBef>
              <a:buNone/>
            </a:pPr>
            <a:r>
              <a:rPr lang="en-US" sz="1200" dirty="0"/>
              <a:t>	Developmentally inappropriate dangers from which one was protected and comforted.</a:t>
            </a:r>
          </a:p>
          <a:p>
            <a:pPr marL="231775" indent="-231775" algn="just">
              <a:spcBef>
                <a:spcPts val="0"/>
              </a:spcBef>
              <a:buNone/>
            </a:pPr>
            <a:endParaRPr lang="en-US" sz="1200" dirty="0"/>
          </a:p>
          <a:p>
            <a:pPr marL="231775" indent="-231775" algn="just">
              <a:spcBef>
                <a:spcPts val="0"/>
              </a:spcBef>
              <a:buNone/>
            </a:pPr>
            <a:r>
              <a:rPr lang="en-US" sz="1200" dirty="0"/>
              <a:t>3. Developmentally inappropriate dangers from which the child was neither protected, nor comforted, </a:t>
            </a:r>
          </a:p>
          <a:p>
            <a:pPr marL="231775" indent="-231775" algn="just">
              <a:spcBef>
                <a:spcPts val="0"/>
              </a:spcBef>
              <a:buNone/>
            </a:pPr>
            <a:endParaRPr lang="en-US" sz="1200" dirty="0"/>
          </a:p>
          <a:p>
            <a:pPr marL="231775" indent="-231775" algn="just">
              <a:spcBef>
                <a:spcPts val="0"/>
              </a:spcBef>
              <a:buNone/>
            </a:pPr>
            <a:r>
              <a:rPr lang="en-US" sz="1200" dirty="0"/>
              <a:t>4.  Parentally inflicted dangers (no protection &amp; comfort).</a:t>
            </a:r>
          </a:p>
          <a:p>
            <a:pPr marL="231775" indent="-231775" algn="just">
              <a:spcBef>
                <a:spcPts val="0"/>
              </a:spcBef>
              <a:buNone/>
            </a:pPr>
            <a:endParaRPr lang="en-US" sz="1200" dirty="0"/>
          </a:p>
          <a:p>
            <a:pPr marL="231775" indent="-231775" algn="just">
              <a:spcBef>
                <a:spcPts val="0"/>
              </a:spcBef>
              <a:buNone/>
            </a:pPr>
            <a:r>
              <a:rPr lang="en-US" sz="1200" dirty="0"/>
              <a:t>5.  Events that are threatening to adults as well (war, death of a child or spouse).</a:t>
            </a:r>
          </a:p>
          <a:p>
            <a:pPr marL="231775" indent="-231775" algn="just">
              <a:spcBef>
                <a:spcPts val="0"/>
              </a:spcBef>
              <a:buNone/>
            </a:pPr>
            <a:endParaRPr lang="en-US" sz="1200" dirty="0"/>
          </a:p>
          <a:p>
            <a:pPr marL="231775" indent="-231775" algn="just">
              <a:spcBef>
                <a:spcPts val="0"/>
              </a:spcBef>
              <a:buNone/>
            </a:pPr>
            <a:r>
              <a:rPr lang="en-US" sz="1200" dirty="0"/>
              <a:t>6.  Ongoing severe endangerment (spousal violence).</a:t>
            </a:r>
          </a:p>
          <a:p>
            <a:pPr marL="11430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40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563072" cy="857400"/>
          </a:xfrm>
        </p:spPr>
        <p:txBody>
          <a:bodyPr/>
          <a:lstStyle/>
          <a:p>
            <a:r>
              <a:rPr lang="en-US" dirty="0"/>
              <a:t>Three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635646"/>
            <a:ext cx="5904656" cy="2605200"/>
          </a:xfrm>
        </p:spPr>
        <p:txBody>
          <a:bodyPr/>
          <a:lstStyle/>
          <a:p>
            <a:pPr marL="344488" indent="-230188" algn="just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1.	Attachment figures protect, comfort, &amp; facilitate learning. </a:t>
            </a:r>
          </a:p>
          <a:p>
            <a:pPr marL="344488" indent="-230188" algn="just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2.	Psychological trauma depends on each person’s ZPD and the availability of attachment figures. </a:t>
            </a:r>
          </a:p>
          <a:p>
            <a:pPr marL="344488" indent="-230188" algn="just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3.	Attachment, danger, &amp; development affect the probability of psychological trauma.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7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67D-1EBA-44D4-8B86-4B011BC7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7715200" cy="857400"/>
          </a:xfrm>
        </p:spPr>
        <p:txBody>
          <a:bodyPr/>
          <a:lstStyle/>
          <a:p>
            <a:r>
              <a:rPr lang="en-US" dirty="0"/>
              <a:t>Adult Attachment Interview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166CB-A544-4697-9C95-E361A23B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563638"/>
            <a:ext cx="6059016" cy="328596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Like a medical image of the mind;</a:t>
            </a:r>
          </a:p>
          <a:p>
            <a:pPr>
              <a:spcAft>
                <a:spcPts val="1000"/>
              </a:spcAft>
            </a:pPr>
            <a:r>
              <a:rPr lang="en-US" dirty="0"/>
              <a:t>Represents the self in protective/sexual relationships;</a:t>
            </a:r>
          </a:p>
          <a:p>
            <a:pPr>
              <a:spcAft>
                <a:spcPts val="1000"/>
              </a:spcAft>
            </a:pPr>
            <a:r>
              <a:rPr lang="en-US" dirty="0"/>
              <a:t>Can be delivered by most professionals with training;</a:t>
            </a:r>
          </a:p>
          <a:p>
            <a:pPr>
              <a:spcAft>
                <a:spcPts val="1000"/>
              </a:spcAft>
            </a:pPr>
            <a:r>
              <a:rPr lang="en-US" dirty="0"/>
              <a:t>Interpretation requires very specialized training – as do medical images;</a:t>
            </a:r>
          </a:p>
          <a:p>
            <a:pPr>
              <a:spcAft>
                <a:spcPts val="1000"/>
              </a:spcAft>
            </a:pPr>
            <a:r>
              <a:rPr lang="en-US" dirty="0"/>
              <a:t>Provides not only a strategy &amp; psychological traumas, but also a developmental history.</a:t>
            </a:r>
          </a:p>
        </p:txBody>
      </p:sp>
    </p:spTree>
    <p:extLst>
      <p:ext uri="{BB962C8B-B14F-4D97-AF65-F5344CB8AC3E}">
        <p14:creationId xmlns:p14="http://schemas.microsoft.com/office/powerpoint/2010/main" val="287362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563072" cy="857400"/>
          </a:xfrm>
        </p:spPr>
        <p:txBody>
          <a:bodyPr/>
          <a:lstStyle/>
          <a:p>
            <a:r>
              <a:rPr lang="en-US" dirty="0"/>
              <a:t>Four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635646"/>
            <a:ext cx="6120680" cy="316835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1.	</a:t>
            </a:r>
            <a:r>
              <a:rPr lang="en-US" b="1" dirty="0"/>
              <a:t>Gregor</a:t>
            </a:r>
            <a:r>
              <a:rPr lang="en-US" dirty="0"/>
              <a:t>: chronic PTSD, dismissed trauma.            </a:t>
            </a:r>
            <a:r>
              <a:rPr lang="en-US" sz="1200" dirty="0"/>
              <a:t>(Crittenden &amp; Heller, 2017). 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2.   </a:t>
            </a:r>
            <a:r>
              <a:rPr lang="en-US" b="1" dirty="0"/>
              <a:t>Franny</a:t>
            </a:r>
            <a:r>
              <a:rPr lang="en-US" dirty="0"/>
              <a:t>: eating disorder, imagined trauma.                </a:t>
            </a:r>
            <a:r>
              <a:rPr lang="en-US" sz="1200" dirty="0"/>
              <a:t>(Ringer &amp; Crittenden, 2007, with Simon Wilkinson). 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3.	</a:t>
            </a:r>
            <a:r>
              <a:rPr lang="en-US" b="1" dirty="0"/>
              <a:t>Linda</a:t>
            </a:r>
            <a:r>
              <a:rPr lang="en-US" dirty="0"/>
              <a:t>: borderline personality disorder, blocked trauma </a:t>
            </a:r>
            <a:r>
              <a:rPr lang="en-US" sz="1200" dirty="0"/>
              <a:t>(Crittenden &amp; Newman, 2010). 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4.	</a:t>
            </a:r>
            <a:r>
              <a:rPr lang="en-US" b="1" dirty="0"/>
              <a:t>Psycho</a:t>
            </a:r>
            <a:r>
              <a:rPr lang="en-US" dirty="0"/>
              <a:t>: psychopathy, complex traumas                </a:t>
            </a:r>
            <a:r>
              <a:rPr lang="en-US" sz="1200" dirty="0"/>
              <a:t>(Nørbech, Crittenden, &amp; Hartmann, 2013). </a:t>
            </a:r>
            <a:r>
              <a:rPr lang="en-US" dirty="0"/>
              <a:t> 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1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563072" cy="857400"/>
          </a:xfrm>
        </p:spPr>
        <p:txBody>
          <a:bodyPr/>
          <a:lstStyle/>
          <a:p>
            <a:r>
              <a:rPr lang="en-US" dirty="0"/>
              <a:t>Commonalities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635646"/>
            <a:ext cx="5904656" cy="316835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Dangerous events had occurred in childhood. 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The events had been outside the children’s ZPD.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No one had protected and comforted the children, nor discussed the events later. 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The traumas were in a dismissed form.  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6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57550" y="1200150"/>
            <a:ext cx="2457450" cy="24003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 altLang="it-IT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Cognition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sz="18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 altLang="it-IT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Procedural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sz="18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 altLang="it-IT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Semantic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  <a:buNone/>
            </a:pPr>
            <a:endParaRPr lang="en-US" altLang="it-IT" b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dirty="0">
              <a:solidFill>
                <a:srgbClr val="FF53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72050" y="1200150"/>
            <a:ext cx="2686050" cy="2400300"/>
          </a:xfrm>
          <a:ln>
            <a:noFill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b="1" dirty="0">
              <a:solidFill>
                <a:srgbClr val="71FF7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 altLang="it-IT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Affect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sz="1800" b="1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 altLang="it-IT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Imaged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sz="1800" b="1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 altLang="it-IT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altLang="it-IT" sz="18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Connotative Language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altLang="it-IT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86050" y="4660106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00350" y="4602956"/>
            <a:ext cx="3257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743200" y="3779233"/>
            <a:ext cx="3429000" cy="8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altLang="it-IT" dirty="0">
                <a:solidFill>
                  <a:srgbClr val="0033CC"/>
                </a:solidFill>
                <a:latin typeface="Arial"/>
                <a:cs typeface="Arial" pitchFamily="34" charset="0"/>
              </a:rPr>
              <a:t>Episodic</a:t>
            </a:r>
          </a:p>
          <a:p>
            <a:pPr algn="ctr" defTabSz="685800" fontAlgn="base">
              <a:lnSpc>
                <a:spcPct val="70000"/>
              </a:lnSpc>
              <a:spcBef>
                <a:spcPct val="40000"/>
              </a:spcBef>
              <a:defRPr/>
            </a:pPr>
            <a:endParaRPr lang="en-US" altLang="it-IT" dirty="0">
              <a:solidFill>
                <a:srgbClr val="0033CC"/>
              </a:solidFill>
              <a:latin typeface="Arial"/>
              <a:cs typeface="Arial" pitchFamily="34" charset="0"/>
            </a:endParaRPr>
          </a:p>
          <a:p>
            <a:pPr algn="ctr" defTabSz="685800" fontAlgn="base">
              <a:lnSpc>
                <a:spcPct val="70000"/>
              </a:lnSpc>
              <a:spcBef>
                <a:spcPct val="40000"/>
              </a:spcBef>
              <a:defRPr/>
            </a:pPr>
            <a:r>
              <a:rPr lang="en-US" altLang="it-IT" dirty="0">
                <a:solidFill>
                  <a:srgbClr val="0033CC"/>
                </a:solidFill>
                <a:latin typeface="Arial"/>
                <a:cs typeface="Arial" pitchFamily="34" charset="0"/>
              </a:rPr>
              <a:t>Reflective Integration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71600" y="1200150"/>
            <a:ext cx="2171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 defTabSz="6858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endParaRPr lang="en-US" altLang="it-IT" sz="2100" b="1" dirty="0">
              <a:solidFill>
                <a:srgbClr val="BC169C"/>
              </a:solidFill>
              <a:latin typeface="Arial"/>
              <a:cs typeface="Arial" pitchFamily="34" charset="0"/>
            </a:endParaRPr>
          </a:p>
          <a:p>
            <a:pPr marL="257175" indent="-257175" algn="ctr" defTabSz="6858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altLang="it-IT" b="1" dirty="0">
                <a:solidFill>
                  <a:srgbClr val="BC169C"/>
                </a:solidFill>
                <a:latin typeface="Arial"/>
                <a:cs typeface="Arial" pitchFamily="34" charset="0"/>
              </a:rPr>
              <a:t>Somatic</a:t>
            </a:r>
          </a:p>
          <a:p>
            <a:pPr marL="257175" indent="-257175" algn="ctr" defTabSz="6858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endParaRPr lang="en-US" altLang="it-IT" b="1" dirty="0">
              <a:solidFill>
                <a:srgbClr val="BC169C"/>
              </a:solidFill>
              <a:latin typeface="Arial"/>
              <a:cs typeface="Arial" pitchFamily="34" charset="0"/>
              <a:sym typeface="Symbol" pitchFamily="18" charset="2"/>
            </a:endParaRPr>
          </a:p>
          <a:p>
            <a:pPr marL="257175" indent="-257175" algn="ctr" defTabSz="6858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altLang="it-IT" dirty="0">
                <a:solidFill>
                  <a:srgbClr val="BC169C"/>
                </a:solidFill>
                <a:latin typeface="Arial"/>
                <a:cs typeface="Arial" pitchFamily="34" charset="0"/>
                <a:sym typeface="Symbol" pitchFamily="18" charset="2"/>
              </a:rPr>
              <a:t>Bodily</a:t>
            </a:r>
            <a:r>
              <a:rPr lang="it-IT" altLang="it-IT" dirty="0">
                <a:solidFill>
                  <a:srgbClr val="BC169C"/>
                </a:solidFill>
                <a:latin typeface="Arial"/>
                <a:cs typeface="Arial" pitchFamily="34" charset="0"/>
                <a:sym typeface="Symbol" pitchFamily="18" charset="2"/>
              </a:rPr>
              <a:t> states</a:t>
            </a:r>
            <a:endParaRPr lang="en-US" altLang="it-IT" dirty="0">
              <a:solidFill>
                <a:srgbClr val="BC169C"/>
              </a:solidFill>
              <a:latin typeface="Arial"/>
              <a:cs typeface="Arial" pitchFamily="34" charset="0"/>
              <a:sym typeface="Symbol" pitchFamily="18" charset="2"/>
            </a:endParaRPr>
          </a:p>
          <a:p>
            <a:pPr marL="257175" indent="-257175" algn="ctr" defTabSz="6858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endParaRPr lang="en-US" altLang="it-IT" b="1" dirty="0">
              <a:solidFill>
                <a:srgbClr val="BC169C"/>
              </a:solidFill>
              <a:latin typeface="Arial"/>
              <a:cs typeface="Arial" pitchFamily="34" charset="0"/>
              <a:sym typeface="Symbol" pitchFamily="18" charset="2"/>
            </a:endParaRPr>
          </a:p>
          <a:p>
            <a:pPr marL="257175" indent="-257175" algn="ctr" defTabSz="6858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altLang="it-IT" dirty="0">
                <a:solidFill>
                  <a:srgbClr val="BC169C"/>
                </a:solidFill>
                <a:latin typeface="Arial"/>
                <a:cs typeface="Arial" pitchFamily="34" charset="0"/>
                <a:sym typeface="Symbol" pitchFamily="18" charset="2"/>
              </a:rPr>
              <a:t>Body-talk</a:t>
            </a:r>
          </a:p>
          <a:p>
            <a:pPr marL="257175" indent="-257175" algn="ctr" defTabSz="685800" fontAlgn="base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</a:pPr>
            <a:endParaRPr lang="en-US" altLang="it-IT" sz="2100" dirty="0">
              <a:solidFill>
                <a:srgbClr val="AA72D4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400300" y="1828800"/>
            <a:ext cx="114300" cy="228600"/>
          </a:xfrm>
          <a:prstGeom prst="downArrow">
            <a:avLst/>
          </a:prstGeom>
          <a:solidFill>
            <a:srgbClr val="BC169C"/>
          </a:solidFill>
          <a:ln>
            <a:solidFill>
              <a:srgbClr val="BC1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28600" y="2057400"/>
            <a:ext cx="1371600" cy="28575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chemeClr val="tx1"/>
                </a:solidFill>
                <a:latin typeface="Arial"/>
              </a:rPr>
              <a:t>Pre-conscious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2400300" y="2400300"/>
            <a:ext cx="114300" cy="228600"/>
          </a:xfrm>
          <a:prstGeom prst="downArrow">
            <a:avLst/>
          </a:prstGeom>
          <a:solidFill>
            <a:srgbClr val="BC169C"/>
          </a:solidFill>
          <a:ln>
            <a:solidFill>
              <a:srgbClr val="BC1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400300" y="2914650"/>
            <a:ext cx="114300" cy="228600"/>
          </a:xfrm>
          <a:prstGeom prst="downArrow">
            <a:avLst/>
          </a:prstGeom>
          <a:solidFill>
            <a:srgbClr val="BC169C"/>
          </a:solidFill>
          <a:ln>
            <a:solidFill>
              <a:srgbClr val="BC1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400550" y="2914650"/>
            <a:ext cx="1143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400550" y="1828800"/>
            <a:ext cx="1143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400550" y="2343150"/>
            <a:ext cx="1143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6286500" y="1828800"/>
            <a:ext cx="1143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6286500" y="2400300"/>
            <a:ext cx="1143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6286500" y="2914650"/>
            <a:ext cx="1143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452177" y="4061822"/>
            <a:ext cx="114300" cy="228600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51520" y="2628900"/>
            <a:ext cx="1348680" cy="28575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chemeClr val="tx1"/>
                </a:solidFill>
                <a:latin typeface="Arial"/>
              </a:rPr>
              <a:t>Verbal</a:t>
            </a:r>
          </a:p>
        </p:txBody>
      </p:sp>
      <p:sp>
        <p:nvSpPr>
          <p:cNvPr id="37" name="Right Arrow 36"/>
          <p:cNvSpPr/>
          <p:nvPr/>
        </p:nvSpPr>
        <p:spPr>
          <a:xfrm>
            <a:off x="257175" y="3886200"/>
            <a:ext cx="1314450" cy="3429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srgbClr val="FFFFFF"/>
                </a:solidFill>
                <a:latin typeface="Arial"/>
              </a:rPr>
              <a:t>Integrative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F7E965-5E8D-4A9E-92F1-2A4B5903B769}"/>
              </a:ext>
            </a:extLst>
          </p:cNvPr>
          <p:cNvSpPr txBox="1">
            <a:spLocks/>
          </p:cNvSpPr>
          <p:nvPr/>
        </p:nvSpPr>
        <p:spPr bwMode="auto">
          <a:xfrm>
            <a:off x="251520" y="339502"/>
            <a:ext cx="8208912" cy="8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/>
              <a:t>Dispositional Representations</a:t>
            </a:r>
            <a:endParaRPr lang="en-US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E85CD-3456-4347-ADB4-8F18A2F1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4C5C-7F2C-4480-AADB-708E933B6017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uild="p"/>
      <p:bldP spid="9223" grpId="0"/>
      <p:bldP spid="9224" grpId="0" uiExpand="1" build="p"/>
      <p:bldP spid="12" grpId="0" uiExpand="1" animBg="1"/>
      <p:bldP spid="22" grpId="0" animBg="1"/>
      <p:bldP spid="24" grpId="0" uiExpan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8E5F-F3A3-4EA5-B844-CCEAC4D22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928" y="2991642"/>
            <a:ext cx="1793916" cy="1159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DMM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1692F-5E5C-45A7-AE5A-5DA25BFBBB29}"/>
              </a:ext>
            </a:extLst>
          </p:cNvPr>
          <p:cNvSpPr txBox="1">
            <a:spLocks/>
          </p:cNvSpPr>
          <p:nvPr/>
        </p:nvSpPr>
        <p:spPr>
          <a:xfrm>
            <a:off x="1547664" y="1625316"/>
            <a:ext cx="7460030" cy="5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Dynamic-Maturational Model of Attachment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2596717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AE02-6B8E-41DE-A190-A5577647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88" y="1923678"/>
            <a:ext cx="3006080" cy="1159800"/>
          </a:xfrm>
        </p:spPr>
        <p:txBody>
          <a:bodyPr/>
          <a:lstStyle/>
          <a:p>
            <a:r>
              <a:rPr lang="en-US" dirty="0"/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86823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25A8-2C8C-491B-BADD-B2787A53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5511300" cy="857400"/>
          </a:xfrm>
        </p:spPr>
        <p:txBody>
          <a:bodyPr/>
          <a:lstStyle/>
          <a:p>
            <a:r>
              <a:rPr lang="en-US" dirty="0"/>
              <a:t>Defining resilience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11683-906D-4C1B-A983-1B6ADAA7D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79662"/>
            <a:ext cx="5842992" cy="2605200"/>
          </a:xfrm>
        </p:spPr>
        <p:txBody>
          <a:bodyPr/>
          <a:lstStyle/>
          <a:p>
            <a:r>
              <a:rPr lang="en-US" dirty="0"/>
              <a:t>Isn’t returning to past functioning</a:t>
            </a:r>
          </a:p>
          <a:p>
            <a:endParaRPr lang="en-US" dirty="0"/>
          </a:p>
          <a:p>
            <a:r>
              <a:rPr lang="en-US" dirty="0"/>
              <a:t>Is showing enough flexibility to adapt functioning to new conditions</a:t>
            </a:r>
          </a:p>
          <a:p>
            <a:endParaRPr lang="en-US" dirty="0"/>
          </a:p>
          <a:p>
            <a:r>
              <a:rPr lang="en-US" dirty="0"/>
              <a:t>Reorganization toward greater adaptability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F3BE1-2228-4E6D-8345-0356A7A0C244}"/>
              </a:ext>
            </a:extLst>
          </p:cNvPr>
          <p:cNvSpPr txBox="1"/>
          <p:nvPr/>
        </p:nvSpPr>
        <p:spPr>
          <a:xfrm>
            <a:off x="611560" y="4480268"/>
            <a:ext cx="1753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Boris </a:t>
            </a:r>
            <a:r>
              <a:rPr lang="en-US" sz="1200" dirty="0" err="1"/>
              <a:t>Cyrulnik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374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563072" cy="857400"/>
          </a:xfrm>
        </p:spPr>
        <p:txBody>
          <a:bodyPr/>
          <a:lstStyle/>
          <a:p>
            <a:r>
              <a:rPr lang="en-US" dirty="0"/>
              <a:t>Becoming resilient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635646"/>
            <a:ext cx="5616624" cy="316835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Elaborate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Specify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Conditionalize 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0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984776" cy="1296144"/>
          </a:xfrm>
        </p:spPr>
        <p:txBody>
          <a:bodyPr/>
          <a:lstStyle/>
          <a:p>
            <a:r>
              <a:rPr lang="en-US" dirty="0"/>
              <a:t>Helping children become resilient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995686"/>
            <a:ext cx="5616624" cy="280831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Let them act when they can in their ZPD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Assist their learning in their ZPD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Protect them beyond their ZPD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73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AE02-6B8E-41DE-A190-A5577647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76" y="2067694"/>
            <a:ext cx="8604448" cy="1159800"/>
          </a:xfrm>
        </p:spPr>
        <p:txBody>
          <a:bodyPr/>
          <a:lstStyle/>
          <a:p>
            <a:r>
              <a:rPr lang="en-US" dirty="0"/>
              <a:t>Treatment that Enhances Resilience</a:t>
            </a:r>
          </a:p>
        </p:txBody>
      </p:sp>
    </p:spTree>
    <p:extLst>
      <p:ext uri="{BB962C8B-B14F-4D97-AF65-F5344CB8AC3E}">
        <p14:creationId xmlns:p14="http://schemas.microsoft.com/office/powerpoint/2010/main" val="52439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9502"/>
            <a:ext cx="6984776" cy="1296144"/>
          </a:xfrm>
        </p:spPr>
        <p:txBody>
          <a:bodyPr/>
          <a:lstStyle/>
          <a:p>
            <a:r>
              <a:rPr lang="en-US" dirty="0"/>
              <a:t>Donna’s state of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2596229"/>
            <a:ext cx="6480720" cy="10801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000" dirty="0" err="1"/>
              <a:t>Dp</a:t>
            </a:r>
            <a:r>
              <a:rPr lang="en-US" sz="2000" dirty="0"/>
              <a:t> </a:t>
            </a:r>
            <a:r>
              <a:rPr lang="en-US" sz="2000" dirty="0" err="1"/>
              <a:t>Utr</a:t>
            </a:r>
            <a:r>
              <a:rPr lang="en-US" sz="2000" dirty="0"/>
              <a:t>(p,</a:t>
            </a:r>
            <a:r>
              <a:rPr lang="en-US" sz="2000" dirty="0" err="1"/>
              <a:t>dpl</a:t>
            </a:r>
            <a:r>
              <a:rPr lang="en-US" sz="2000" dirty="0"/>
              <a:t>,&amp;e)</a:t>
            </a:r>
            <a:r>
              <a:rPr lang="en-US" sz="2000" baseline="-25000" dirty="0"/>
              <a:t>PEAN,CSA, FC</a:t>
            </a:r>
            <a:r>
              <a:rPr lang="en-US" sz="2000" dirty="0"/>
              <a:t> Ul(</a:t>
            </a:r>
            <a:r>
              <a:rPr lang="en-US" sz="2000" dirty="0" err="1"/>
              <a:t>dp</a:t>
            </a:r>
            <a:r>
              <a:rPr lang="en-US" sz="2000" dirty="0"/>
              <a:t>)</a:t>
            </a:r>
            <a:r>
              <a:rPr lang="en-US" sz="2000" baseline="-25000" dirty="0"/>
              <a:t>?</a:t>
            </a:r>
            <a:r>
              <a:rPr lang="en-US" sz="2000" dirty="0"/>
              <a:t> A+ C3(4)(8) [</a:t>
            </a:r>
            <a:r>
              <a:rPr lang="en-US" sz="2000" dirty="0" err="1"/>
              <a:t>ess</a:t>
            </a:r>
            <a:r>
              <a:rPr lang="en-US" sz="2000" dirty="0"/>
              <a:t>] </a:t>
            </a:r>
            <a:r>
              <a:rPr lang="en-US" sz="2000" baseline="-25000" dirty="0"/>
              <a:t>sleep</a:t>
            </a:r>
            <a:endParaRPr lang="en-US" sz="2000" dirty="0"/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sz="2000" dirty="0"/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8CDE0-BECD-4DB2-BEDB-8F11B4EAFF5A}"/>
              </a:ext>
            </a:extLst>
          </p:cNvPr>
          <p:cNvSpPr txBox="1"/>
          <p:nvPr/>
        </p:nvSpPr>
        <p:spPr>
          <a:xfrm>
            <a:off x="273911" y="357986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46AD7-0D4B-4E63-B546-4EF63815522C}"/>
              </a:ext>
            </a:extLst>
          </p:cNvPr>
          <p:cNvSpPr txBox="1"/>
          <p:nvPr/>
        </p:nvSpPr>
        <p:spPr>
          <a:xfrm>
            <a:off x="635008" y="3579862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Utr</a:t>
            </a:r>
            <a:r>
              <a:rPr lang="en-US" dirty="0"/>
              <a:t>(p, </a:t>
            </a:r>
            <a:r>
              <a:rPr lang="en-US" dirty="0" err="1"/>
              <a:t>dpl</a:t>
            </a:r>
            <a:r>
              <a:rPr lang="en-US" dirty="0"/>
              <a:t>,&amp; e)</a:t>
            </a:r>
            <a:r>
              <a:rPr lang="en-US" baseline="-25000" dirty="0"/>
              <a:t>PEAN, CSA,</a:t>
            </a:r>
            <a:r>
              <a:rPr lang="en-US" dirty="0"/>
              <a:t> </a:t>
            </a:r>
            <a:r>
              <a:rPr lang="en-US" baseline="-25000" dirty="0"/>
              <a:t>FC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2A94C-BB07-476F-9590-1BA1AA9910B9}"/>
              </a:ext>
            </a:extLst>
          </p:cNvPr>
          <p:cNvSpPr txBox="1"/>
          <p:nvPr/>
        </p:nvSpPr>
        <p:spPr>
          <a:xfrm>
            <a:off x="3419872" y="361417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Ul(</a:t>
            </a:r>
            <a:r>
              <a:rPr lang="en-US" dirty="0" err="1"/>
              <a:t>dp</a:t>
            </a:r>
            <a:r>
              <a:rPr lang="en-US" dirty="0"/>
              <a:t>)</a:t>
            </a:r>
            <a:r>
              <a:rPr lang="en-US" baseline="-25000" dirty="0"/>
              <a:t>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49F4B-C658-4307-867D-BE9142404BE2}"/>
              </a:ext>
            </a:extLst>
          </p:cNvPr>
          <p:cNvSpPr txBox="1"/>
          <p:nvPr/>
        </p:nvSpPr>
        <p:spPr>
          <a:xfrm>
            <a:off x="4269693" y="360597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21F8C-771B-4AA5-AFA2-B6BAFB361710}"/>
              </a:ext>
            </a:extLst>
          </p:cNvPr>
          <p:cNvSpPr txBox="1"/>
          <p:nvPr/>
        </p:nvSpPr>
        <p:spPr>
          <a:xfrm>
            <a:off x="4645758" y="360597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C3(4)(8)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2558F-42AC-44D5-82B5-484D1144B1D2}"/>
              </a:ext>
            </a:extLst>
          </p:cNvPr>
          <p:cNvSpPr txBox="1"/>
          <p:nvPr/>
        </p:nvSpPr>
        <p:spPr>
          <a:xfrm>
            <a:off x="5592720" y="359624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[</a:t>
            </a:r>
            <a:r>
              <a:rPr lang="en-US" dirty="0" err="1"/>
              <a:t>ess</a:t>
            </a:r>
            <a:r>
              <a:rPr lang="en-US" dirty="0"/>
              <a:t>] </a:t>
            </a:r>
            <a:r>
              <a:rPr lang="en-US" baseline="-25000" dirty="0"/>
              <a:t>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0"/>
            <a:ext cx="8712968" cy="1296144"/>
          </a:xfrm>
        </p:spPr>
        <p:txBody>
          <a:bodyPr/>
          <a:lstStyle/>
          <a:p>
            <a:r>
              <a:rPr lang="en-US" dirty="0"/>
              <a:t>Emphasizing Donna’s strengths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635646"/>
            <a:ext cx="5616624" cy="316835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Elaborate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Specify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+mj-lt"/>
              <a:buAutoNum type="alphaLcPeriod"/>
            </a:pPr>
            <a:r>
              <a:rPr lang="en-US" dirty="0"/>
              <a:t>Conditionalize 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33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95486"/>
            <a:ext cx="8712968" cy="1296144"/>
          </a:xfrm>
        </p:spPr>
        <p:txBody>
          <a:bodyPr/>
          <a:lstStyle/>
          <a:p>
            <a:r>
              <a:rPr lang="en-US" dirty="0"/>
              <a:t>Treating psychological trauma: Avoiding the ‘ski run’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635646"/>
            <a:ext cx="5616624" cy="316835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b="1" dirty="0"/>
              <a:t>Elaborate</a:t>
            </a:r>
            <a:r>
              <a:rPr lang="en-US" dirty="0"/>
              <a:t>: identify the signals of imminent panic so as to prepare</a:t>
            </a:r>
          </a:p>
          <a:p>
            <a:pPr marL="344488" indent="-344488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endParaRPr lang="en-US" dirty="0"/>
          </a:p>
          <a:p>
            <a:pPr marL="344488" indent="-344488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b="1" dirty="0"/>
              <a:t>Specify</a:t>
            </a:r>
            <a:r>
              <a:rPr lang="en-US" dirty="0"/>
              <a:t>: define the relevant conditions leading to panic so as to reduce them</a:t>
            </a:r>
          </a:p>
          <a:p>
            <a:pPr marL="344488" indent="-344488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endParaRPr lang="en-US" b="1" dirty="0"/>
          </a:p>
          <a:p>
            <a:pPr marL="344488" indent="-344488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b="1" dirty="0"/>
              <a:t>Predict</a:t>
            </a:r>
            <a:r>
              <a:rPr lang="en-US" dirty="0"/>
              <a:t>: the outcome of feeling bad but surviving so as to calm oneself about surviving the panic  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0"/>
            <a:ext cx="8712968" cy="1296144"/>
          </a:xfrm>
        </p:spPr>
        <p:txBody>
          <a:bodyPr/>
          <a:lstStyle/>
          <a:p>
            <a:r>
              <a:rPr lang="en-US" dirty="0"/>
              <a:t>Magic Dust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419622"/>
            <a:ext cx="5976664" cy="316835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 specialists for assessment, planning, &amp; treatment – like physical medicine does</a:t>
            </a:r>
          </a:p>
          <a:p>
            <a:pPr marL="344488" indent="-344488"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/>
              <a:t>Regulate arousal</a:t>
            </a:r>
          </a:p>
          <a:p>
            <a:pPr marL="344488" indent="-344488"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/>
              <a:t>Emphasize competencies</a:t>
            </a:r>
          </a:p>
          <a:p>
            <a:pPr marL="344488" indent="-344488"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/>
              <a:t>Prepare for problems</a:t>
            </a:r>
          </a:p>
          <a:p>
            <a:pPr marL="344488" indent="-344488"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/>
              <a:t>Serve as a transitional attachment figure</a:t>
            </a:r>
          </a:p>
          <a:p>
            <a:pPr marL="344488" indent="-344488"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/>
              <a:t>Work in each person’s ZPD</a:t>
            </a:r>
          </a:p>
          <a:p>
            <a:pPr marL="344488" indent="-344488"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 your therapeutic relationship uniquely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73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42F1-0599-4083-8C7D-DC6A4C79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686800" cy="857400"/>
          </a:xfrm>
        </p:spPr>
        <p:txBody>
          <a:bodyPr/>
          <a:lstStyle/>
          <a:p>
            <a:r>
              <a:rPr lang="en-US" sz="4600" dirty="0"/>
              <a:t>Professionals with different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B6C3-FA33-47AE-8EB1-2ABA021E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91630"/>
            <a:ext cx="5915000" cy="335797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Screen for cases</a:t>
            </a:r>
          </a:p>
          <a:p>
            <a:pPr>
              <a:spcAft>
                <a:spcPts val="1000"/>
              </a:spcAft>
            </a:pPr>
            <a:r>
              <a:rPr lang="en-US" dirty="0"/>
              <a:t>Deliver relationship assessments to family members</a:t>
            </a:r>
          </a:p>
          <a:p>
            <a:pPr>
              <a:spcAft>
                <a:spcPts val="1000"/>
              </a:spcAft>
            </a:pPr>
            <a:r>
              <a:rPr lang="en-US" dirty="0"/>
              <a:t>Interpret relationship assessments &amp; family functioning</a:t>
            </a:r>
          </a:p>
          <a:p>
            <a:pPr>
              <a:spcAft>
                <a:spcPts val="1000"/>
              </a:spcAft>
            </a:pPr>
            <a:r>
              <a:rPr lang="en-US" dirty="0"/>
              <a:t>Design treatment in each person’s ZPD</a:t>
            </a:r>
          </a:p>
          <a:p>
            <a:pPr>
              <a:spcAft>
                <a:spcPts val="1000"/>
              </a:spcAft>
            </a:pPr>
            <a:r>
              <a:rPr lang="en-US" dirty="0"/>
              <a:t>Deliver treatment.</a:t>
            </a:r>
          </a:p>
        </p:txBody>
      </p:sp>
    </p:spTree>
    <p:extLst>
      <p:ext uri="{BB962C8B-B14F-4D97-AF65-F5344CB8AC3E}">
        <p14:creationId xmlns:p14="http://schemas.microsoft.com/office/powerpoint/2010/main" val="177505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B445D-25B6-4376-9B29-4A80EA95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0528" y="1851670"/>
            <a:ext cx="8229600" cy="519600"/>
          </a:xfrm>
        </p:spPr>
        <p:txBody>
          <a:bodyPr/>
          <a:lstStyle/>
          <a:p>
            <a:r>
              <a:rPr lang="en-US" sz="4000" dirty="0"/>
              <a:t>The Dynamic-Maturational Model of Attachment &amp; Adaptation</a:t>
            </a:r>
          </a:p>
        </p:txBody>
      </p:sp>
    </p:spTree>
    <p:extLst>
      <p:ext uri="{BB962C8B-B14F-4D97-AF65-F5344CB8AC3E}">
        <p14:creationId xmlns:p14="http://schemas.microsoft.com/office/powerpoint/2010/main" val="121659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0"/>
            <a:ext cx="8712968" cy="1296144"/>
          </a:xfrm>
        </p:spPr>
        <p:txBody>
          <a:bodyPr/>
          <a:lstStyle/>
          <a:p>
            <a:r>
              <a:rPr lang="en-US" dirty="0"/>
              <a:t>  The cost?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635646"/>
            <a:ext cx="5616624" cy="3168352"/>
          </a:xfrm>
        </p:spPr>
        <p:txBody>
          <a:bodyPr/>
          <a:lstStyle/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dirty="0"/>
              <a:t>Much less than foster care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dirty="0"/>
              <a:t>Lower when assessment occurs earlier</a:t>
            </a:r>
          </a:p>
          <a:p>
            <a:pPr marL="344488" indent="-344488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dirty="0"/>
              <a:t>How much is reducing 2 generations of suffering worth?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/>
              <a:t>(Robson, </a:t>
            </a:r>
            <a:r>
              <a:rPr lang="en-US" dirty="0" err="1"/>
              <a:t>Tooby</a:t>
            </a:r>
            <a:r>
              <a:rPr lang="en-US" dirty="0"/>
              <a:t>, &amp; </a:t>
            </a:r>
            <a:r>
              <a:rPr lang="en-US" dirty="0" err="1"/>
              <a:t>Duschinsky</a:t>
            </a:r>
            <a:r>
              <a:rPr lang="en-US" dirty="0"/>
              <a:t>, 2015)</a:t>
            </a:r>
          </a:p>
          <a:p>
            <a:pPr algn="just">
              <a:spcBef>
                <a:spcPts val="0"/>
              </a:spcBef>
              <a:spcAft>
                <a:spcPts val="2000"/>
              </a:spcAft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3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65DE-E5C6-4BE7-8844-9EBF4E44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"/>
            <a:ext cx="5511300" cy="857400"/>
          </a:xfrm>
        </p:spPr>
        <p:txBody>
          <a:bodyPr/>
          <a:lstStyle/>
          <a:p>
            <a:r>
              <a:rPr lang="en-US" dirty="0"/>
              <a:t>Take away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568AF-5411-4554-A764-86B207AE6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8520" y="885645"/>
            <a:ext cx="7560840" cy="3501986"/>
          </a:xfrm>
        </p:spPr>
        <p:txBody>
          <a:bodyPr/>
          <a:lstStyle/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Learning to identify &amp; respond to danger is central to resilience.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Complex psychological </a:t>
            </a:r>
            <a:r>
              <a:rPr lang="en-US" sz="1400"/>
              <a:t>trauma might </a:t>
            </a:r>
            <a:r>
              <a:rPr lang="en-US" sz="1400" dirty="0"/>
              <a:t>have roots in dismissed childhood trauma.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Complex cases need valid </a:t>
            </a:r>
            <a:r>
              <a:rPr lang="en-US" sz="1400" u="sng" dirty="0"/>
              <a:t>relationship</a:t>
            </a:r>
            <a:r>
              <a:rPr lang="en-US" sz="1400" dirty="0"/>
              <a:t> assessments of patients, parents, &amp; children.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Therapists shouldn’t do everything; a sequence of skilled professionals is needed.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Most therapists can learn to deliver assessments of attachment.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A person with </a:t>
            </a:r>
            <a:r>
              <a:rPr lang="en-US" sz="1400" dirty="0" err="1"/>
              <a:t>specialised</a:t>
            </a:r>
            <a:r>
              <a:rPr lang="en-US" sz="1400" dirty="0"/>
              <a:t> skills is needed to interpret the assessments.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Working in patients’ ZPD may require employing developmental psychopathologists.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Treatment is enhanced when the professional functions as a transitional attachment figure.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Good and early assessment saves money and reduces suffering.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en-US" sz="1400" dirty="0"/>
              <a:t>Resilience is learned one success at a time.</a:t>
            </a:r>
          </a:p>
        </p:txBody>
      </p:sp>
    </p:spTree>
    <p:extLst>
      <p:ext uri="{BB962C8B-B14F-4D97-AF65-F5344CB8AC3E}">
        <p14:creationId xmlns:p14="http://schemas.microsoft.com/office/powerpoint/2010/main" val="31239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AE02-6B8E-41DE-A190-A5577647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2065" y="1127754"/>
            <a:ext cx="3607902" cy="11598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97684-D2F9-4CE0-9DAF-1264178B6E55}"/>
              </a:ext>
            </a:extLst>
          </p:cNvPr>
          <p:cNvSpPr txBox="1"/>
          <p:nvPr/>
        </p:nvSpPr>
        <p:spPr>
          <a:xfrm>
            <a:off x="2880751" y="2855947"/>
            <a:ext cx="5474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For slides, contact: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crittenden@patcrittenden.com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73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A80AC-1687-4299-9655-B6C0B2975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850" y="1707654"/>
            <a:ext cx="5250300" cy="1159800"/>
          </a:xfrm>
        </p:spPr>
        <p:txBody>
          <a:bodyPr/>
          <a:lstStyle/>
          <a:p>
            <a:r>
              <a:rPr lang="en-US" dirty="0"/>
              <a:t>Two Q&amp;A slides</a:t>
            </a:r>
          </a:p>
        </p:txBody>
      </p:sp>
    </p:spTree>
    <p:extLst>
      <p:ext uri="{BB962C8B-B14F-4D97-AF65-F5344CB8AC3E}">
        <p14:creationId xmlns:p14="http://schemas.microsoft.com/office/powerpoint/2010/main" val="1350388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7862-CB98-42AD-A202-30E20DAE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569" y="771550"/>
            <a:ext cx="7126560" cy="1159800"/>
          </a:xfrm>
        </p:spPr>
        <p:txBody>
          <a:bodyPr/>
          <a:lstStyle/>
          <a:p>
            <a:r>
              <a:rPr lang="en-US" dirty="0"/>
              <a:t>How do you stop the fast ‘ski run’?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0EC8C-DCE7-4F0D-9542-5B53FA6BE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31350"/>
            <a:ext cx="5326360" cy="2988904"/>
          </a:xfrm>
        </p:spPr>
        <p:txBody>
          <a:bodyPr/>
          <a:lstStyle/>
          <a:p>
            <a:pPr>
              <a:buAutoNum type="arabicPeriod"/>
            </a:pPr>
            <a:r>
              <a:rPr lang="en-US" dirty="0"/>
              <a:t>Define past trauma as successful in its time, seeking new successes in the present;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Prepare in advance to take an alternate route before beginning the ‘fast slide’ (psychological trauma):</a:t>
            </a:r>
          </a:p>
          <a:p>
            <a:pPr lvl="1">
              <a:buAutoNum type="arabicPeriod"/>
            </a:pPr>
            <a:r>
              <a:rPr lang="en-US" dirty="0"/>
              <a:t>Notice what happens just before reliving the trauma (body, thoughts, sequences, feelings, places);</a:t>
            </a:r>
          </a:p>
          <a:p>
            <a:pPr lvl="1">
              <a:buAutoNum type="arabicPeriod"/>
            </a:pPr>
            <a:r>
              <a:rPr lang="en-US" dirty="0"/>
              <a:t>Prepare a new response to avoid eliciting the trauma reaction;</a:t>
            </a:r>
          </a:p>
          <a:p>
            <a:pPr lvl="1">
              <a:buAutoNum type="arabicPeriod"/>
            </a:pPr>
            <a:r>
              <a:rPr lang="en-US" dirty="0"/>
              <a:t>Practice the new response;</a:t>
            </a:r>
          </a:p>
          <a:p>
            <a:pPr lvl="1">
              <a:buAutoNum type="arabicPeriod"/>
            </a:pPr>
            <a:r>
              <a:rPr lang="en-US" dirty="0"/>
              <a:t>Prepare to ride out a miss knowing you will be okay;</a:t>
            </a:r>
          </a:p>
          <a:p>
            <a:pPr lvl="1">
              <a:buAutoNum type="arabicPeriod"/>
            </a:pPr>
            <a:r>
              <a:rPr lang="en-US" dirty="0"/>
              <a:t>Try to do better next time.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47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4E7E-0469-4F9E-B08D-1CAAF9531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656" y="627534"/>
            <a:ext cx="8278688" cy="1159800"/>
          </a:xfrm>
        </p:spPr>
        <p:txBody>
          <a:bodyPr/>
          <a:lstStyle/>
          <a:p>
            <a:r>
              <a:rPr lang="en-US" dirty="0"/>
              <a:t>What if you don’t have enough resources for an AAI?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664B8-110F-4E51-941E-2B3CBD55C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3678"/>
            <a:ext cx="5326360" cy="2996576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Don’t try to do a mini-AAI or self-report </a:t>
            </a:r>
            <a:r>
              <a:rPr lang="en-US"/>
              <a:t>for attachment; </a:t>
            </a:r>
            <a:r>
              <a:rPr lang="en-US" dirty="0"/>
              <a:t>it could be misleading &amp; harmful.</a:t>
            </a:r>
          </a:p>
          <a:p>
            <a:pPr>
              <a:spcAft>
                <a:spcPts val="800"/>
              </a:spcAft>
            </a:pPr>
            <a:r>
              <a:rPr lang="en-US" dirty="0"/>
              <a:t>Do something you can do well.</a:t>
            </a:r>
          </a:p>
          <a:p>
            <a:pPr>
              <a:spcAft>
                <a:spcPts val="800"/>
              </a:spcAft>
            </a:pPr>
            <a:r>
              <a:rPr lang="en-US" dirty="0"/>
              <a:t>	Check Maslow’s hierarchy for ‘home security’;</a:t>
            </a:r>
          </a:p>
          <a:p>
            <a:pPr>
              <a:spcAft>
                <a:spcPts val="800"/>
              </a:spcAft>
            </a:pPr>
            <a:r>
              <a:rPr lang="en-US" dirty="0"/>
              <a:t>	Build a therapeutic relationship;</a:t>
            </a:r>
          </a:p>
          <a:p>
            <a:pPr>
              <a:spcAft>
                <a:spcPts val="800"/>
              </a:spcAft>
            </a:pPr>
            <a:r>
              <a:rPr lang="en-US" dirty="0"/>
              <a:t>	Make a long-term plan;</a:t>
            </a:r>
          </a:p>
          <a:p>
            <a:pPr>
              <a:spcAft>
                <a:spcPts val="800"/>
              </a:spcAft>
            </a:pPr>
            <a:r>
              <a:rPr lang="en-US" dirty="0"/>
              <a:t>	Only attempt what you can finish in the meetings you have;</a:t>
            </a:r>
          </a:p>
          <a:p>
            <a:pPr>
              <a:spcAft>
                <a:spcPts val="800"/>
              </a:spcAft>
            </a:pPr>
            <a:r>
              <a:rPr lang="en-US" dirty="0"/>
              <a:t>	Leave the plan in the record so that the other steps can be taken later.</a:t>
            </a:r>
          </a:p>
        </p:txBody>
      </p:sp>
    </p:spTree>
    <p:extLst>
      <p:ext uri="{BB962C8B-B14F-4D97-AF65-F5344CB8AC3E}">
        <p14:creationId xmlns:p14="http://schemas.microsoft.com/office/powerpoint/2010/main" val="228013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19622"/>
            <a:ext cx="6563072" cy="1800200"/>
          </a:xfrm>
        </p:spPr>
        <p:txBody>
          <a:bodyPr/>
          <a:lstStyle/>
          <a:p>
            <a:r>
              <a:rPr lang="en-US" dirty="0"/>
              <a:t>A Strengths Approach to Danger &amp; the Brain</a:t>
            </a:r>
          </a:p>
        </p:txBody>
      </p:sp>
    </p:spTree>
    <p:extLst>
      <p:ext uri="{BB962C8B-B14F-4D97-AF65-F5344CB8AC3E}">
        <p14:creationId xmlns:p14="http://schemas.microsoft.com/office/powerpoint/2010/main" val="281684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7930"/>
            <a:ext cx="6984776" cy="857400"/>
          </a:xfrm>
        </p:spPr>
        <p:txBody>
          <a:bodyPr/>
          <a:lstStyle/>
          <a:p>
            <a:r>
              <a:rPr lang="en-US" sz="4600" dirty="0"/>
              <a:t>Two functions of the brain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851670"/>
            <a:ext cx="5511300" cy="2605200"/>
          </a:xfrm>
        </p:spPr>
        <p:txBody>
          <a:bodyPr/>
          <a:lstStyle/>
          <a:p>
            <a:pPr marL="114300" indent="0" algn="just">
              <a:buNone/>
            </a:pP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identify</a:t>
            </a:r>
            <a:r>
              <a:rPr lang="es-ES" dirty="0"/>
              <a:t> &amp; </a:t>
            </a:r>
            <a:r>
              <a:rPr lang="es-ES" dirty="0" err="1"/>
              <a:t>respond</a:t>
            </a:r>
            <a:r>
              <a:rPr lang="es-ES" dirty="0"/>
              <a:t> </a:t>
            </a:r>
            <a:r>
              <a:rPr lang="es-ES" dirty="0" err="1"/>
              <a:t>protectively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danger</a:t>
            </a:r>
            <a:endParaRPr lang="es-ES" dirty="0"/>
          </a:p>
          <a:p>
            <a:pPr marL="114300" indent="0" algn="just">
              <a:buNone/>
            </a:pPr>
            <a:endParaRPr lang="es-ES" dirty="0"/>
          </a:p>
          <a:p>
            <a:pPr marL="114300" indent="0" algn="just">
              <a:buNone/>
            </a:pP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identify</a:t>
            </a:r>
            <a:r>
              <a:rPr lang="es-ES" dirty="0"/>
              <a:t> &amp; </a:t>
            </a:r>
            <a:r>
              <a:rPr lang="es-ES" dirty="0" err="1"/>
              <a:t>respond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sexual </a:t>
            </a:r>
            <a:r>
              <a:rPr lang="es-ES" dirty="0" err="1"/>
              <a:t>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8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3518"/>
            <a:ext cx="6563072" cy="857400"/>
          </a:xfrm>
        </p:spPr>
        <p:txBody>
          <a:bodyPr/>
          <a:lstStyle/>
          <a:p>
            <a:r>
              <a:rPr lang="en-US" dirty="0"/>
              <a:t>Neural Representations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851670"/>
            <a:ext cx="5511300" cy="2605200"/>
          </a:xfrm>
        </p:spPr>
        <p:txBody>
          <a:bodyPr/>
          <a:lstStyle/>
          <a:p>
            <a:pPr marL="114300" indent="0" algn="just">
              <a:buNone/>
            </a:pPr>
            <a:r>
              <a:rPr lang="es-ES" b="1" dirty="0" err="1">
                <a:solidFill>
                  <a:srgbClr val="BC169C"/>
                </a:solidFill>
              </a:rPr>
              <a:t>Somatic</a:t>
            </a:r>
            <a:r>
              <a:rPr lang="es-ES" b="1" dirty="0">
                <a:solidFill>
                  <a:srgbClr val="BC169C"/>
                </a:solidFill>
              </a:rPr>
              <a:t> </a:t>
            </a:r>
            <a:r>
              <a:rPr lang="es-ES" dirty="0">
                <a:solidFill>
                  <a:srgbClr val="BC169C"/>
                </a:solidFill>
              </a:rPr>
              <a:t>(</a:t>
            </a:r>
            <a:r>
              <a:rPr lang="es-ES" dirty="0" err="1">
                <a:solidFill>
                  <a:srgbClr val="BC169C"/>
                </a:solidFill>
              </a:rPr>
              <a:t>bodily</a:t>
            </a:r>
            <a:r>
              <a:rPr lang="es-ES" dirty="0">
                <a:solidFill>
                  <a:srgbClr val="BC169C"/>
                </a:solidFill>
              </a:rPr>
              <a:t> </a:t>
            </a:r>
            <a:r>
              <a:rPr lang="es-ES" dirty="0" err="1">
                <a:solidFill>
                  <a:srgbClr val="BC169C"/>
                </a:solidFill>
              </a:rPr>
              <a:t>sensations</a:t>
            </a:r>
            <a:r>
              <a:rPr lang="es-ES" dirty="0">
                <a:solidFill>
                  <a:srgbClr val="BC169C"/>
                </a:solidFill>
              </a:rPr>
              <a:t>)</a:t>
            </a:r>
          </a:p>
          <a:p>
            <a:pPr algn="just"/>
            <a:endParaRPr lang="es-ES" b="1" dirty="0"/>
          </a:p>
          <a:p>
            <a:pPr marL="114300" indent="0" algn="just">
              <a:buNone/>
            </a:pPr>
            <a:r>
              <a:rPr lang="es-ES" b="1" dirty="0" err="1">
                <a:solidFill>
                  <a:srgbClr val="FF0000"/>
                </a:solidFill>
              </a:rPr>
              <a:t>Cognitive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(</a:t>
            </a:r>
            <a:r>
              <a:rPr lang="es-ES" dirty="0" err="1">
                <a:solidFill>
                  <a:srgbClr val="FF0000"/>
                </a:solidFill>
              </a:rPr>
              <a:t>contingent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sequences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pPr algn="just"/>
            <a:endParaRPr lang="es-ES" b="1" dirty="0"/>
          </a:p>
          <a:p>
            <a:pPr marL="114300" indent="0" algn="just">
              <a:buNone/>
            </a:pPr>
            <a:r>
              <a:rPr lang="es-ES" b="1" dirty="0" err="1">
                <a:solidFill>
                  <a:srgbClr val="00B050"/>
                </a:solidFill>
              </a:rPr>
              <a:t>Affective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dirty="0">
                <a:solidFill>
                  <a:srgbClr val="00B050"/>
                </a:solidFill>
              </a:rPr>
              <a:t>(</a:t>
            </a:r>
            <a:r>
              <a:rPr lang="es-ES" dirty="0" err="1">
                <a:solidFill>
                  <a:srgbClr val="00B050"/>
                </a:solidFill>
              </a:rPr>
              <a:t>arousal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from</a:t>
            </a:r>
            <a:r>
              <a:rPr lang="es-ES" dirty="0">
                <a:solidFill>
                  <a:srgbClr val="00B050"/>
                </a:solidFill>
              </a:rPr>
              <a:t> contextual </a:t>
            </a:r>
            <a:r>
              <a:rPr lang="es-ES" dirty="0" err="1">
                <a:solidFill>
                  <a:srgbClr val="00B050"/>
                </a:solidFill>
              </a:rPr>
              <a:t>stimuli</a:t>
            </a:r>
            <a:r>
              <a:rPr lang="es-ES" dirty="0">
                <a:solidFill>
                  <a:srgbClr val="00B05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4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3518"/>
            <a:ext cx="6563072" cy="857400"/>
          </a:xfrm>
        </p:spPr>
        <p:txBody>
          <a:bodyPr/>
          <a:lstStyle/>
          <a:p>
            <a:r>
              <a:rPr lang="en-US" dirty="0" err="1"/>
              <a:t>Unorganised</a:t>
            </a:r>
            <a:r>
              <a:rPr lang="en-US" dirty="0"/>
              <a:t>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851670"/>
            <a:ext cx="5511300" cy="2605200"/>
          </a:xfrm>
        </p:spPr>
        <p:txBody>
          <a:bodyPr/>
          <a:lstStyle/>
          <a:p>
            <a:pPr marL="114300" indent="0" algn="just">
              <a:buNone/>
            </a:pPr>
            <a:endParaRPr lang="es-E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FA13F-750C-4172-933F-FDBA4631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68" y="1340918"/>
            <a:ext cx="5138068" cy="34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4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3518"/>
            <a:ext cx="6563072" cy="857400"/>
          </a:xfrm>
        </p:spPr>
        <p:txBody>
          <a:bodyPr/>
          <a:lstStyle/>
          <a:p>
            <a:r>
              <a:rPr lang="en-US" dirty="0" err="1"/>
              <a:t>Organised</a:t>
            </a:r>
            <a:r>
              <a:rPr lang="en-US" dirty="0"/>
              <a:t>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851670"/>
            <a:ext cx="5511300" cy="2605200"/>
          </a:xfrm>
        </p:spPr>
        <p:txBody>
          <a:bodyPr/>
          <a:lstStyle/>
          <a:p>
            <a:pPr marL="114300" indent="0" algn="just">
              <a:buNone/>
            </a:pPr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938FD-78FC-4410-B87D-03259D2C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919"/>
            <a:ext cx="3888432" cy="3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2B06-3329-49C0-8EFC-1AD7CA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3518"/>
            <a:ext cx="6563072" cy="857400"/>
          </a:xfrm>
        </p:spPr>
        <p:txBody>
          <a:bodyPr/>
          <a:lstStyle/>
          <a:p>
            <a:r>
              <a:rPr lang="en-US" dirty="0" err="1"/>
              <a:t>Traumatised</a:t>
            </a:r>
            <a:r>
              <a:rPr lang="en-US" dirty="0"/>
              <a:t>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6CDDC-072D-4B07-B6CC-C18B38BA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3908" y="1851670"/>
            <a:ext cx="3102928" cy="2605200"/>
          </a:xfrm>
        </p:spPr>
        <p:txBody>
          <a:bodyPr/>
          <a:lstStyle/>
          <a:p>
            <a:pPr marL="114300" indent="0" algn="just">
              <a:buNone/>
            </a:pPr>
            <a:endParaRPr lang="es-E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2A551-D4DD-4FDC-AEE7-60909DF2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918"/>
            <a:ext cx="2068102" cy="3443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056F2-7971-445A-ACB2-6612E97ECA92}"/>
              </a:ext>
            </a:extLst>
          </p:cNvPr>
          <p:cNvSpPr txBox="1"/>
          <p:nvPr/>
        </p:nvSpPr>
        <p:spPr>
          <a:xfrm>
            <a:off x="2803908" y="1842950"/>
            <a:ext cx="3476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AutoNum type="arabicPeriod"/>
            </a:pPr>
            <a:r>
              <a:rPr lang="en-US" dirty="0"/>
              <a:t>Speed of the trauma route.</a:t>
            </a:r>
          </a:p>
          <a:p>
            <a:pPr marL="231775" indent="-231775">
              <a:buAutoNum type="arabicPeriod"/>
            </a:pPr>
            <a:endParaRPr lang="en-US" dirty="0"/>
          </a:p>
          <a:p>
            <a:pPr marL="231775" indent="-231775"/>
            <a:r>
              <a:rPr lang="en-US" dirty="0"/>
              <a:t>2. Difficulty of getting out of the </a:t>
            </a:r>
          </a:p>
          <a:p>
            <a:pPr marL="231775" indent="-231775"/>
            <a:r>
              <a:rPr lang="en-US" dirty="0"/>
              <a:t>    route to change course.</a:t>
            </a:r>
          </a:p>
        </p:txBody>
      </p:sp>
    </p:spTree>
    <p:extLst>
      <p:ext uri="{BB962C8B-B14F-4D97-AF65-F5344CB8AC3E}">
        <p14:creationId xmlns:p14="http://schemas.microsoft.com/office/powerpoint/2010/main" val="5513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72093</TotalTime>
  <Words>1178</Words>
  <Application>Microsoft Office PowerPoint</Application>
  <PresentationFormat>On-screen Show (16:9)</PresentationFormat>
  <Paragraphs>200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Lato Hairline</vt:lpstr>
      <vt:lpstr>Lato Light</vt:lpstr>
      <vt:lpstr>Times New Roman</vt:lpstr>
      <vt:lpstr>Wingdings</vt:lpstr>
      <vt:lpstr>Tema de Office</vt:lpstr>
      <vt:lpstr>Eglamour template</vt:lpstr>
      <vt:lpstr>1_Default Design</vt:lpstr>
      <vt:lpstr>Trauma &amp; Resilience</vt:lpstr>
      <vt:lpstr>DMM</vt:lpstr>
      <vt:lpstr>PowerPoint Presentation</vt:lpstr>
      <vt:lpstr>A Strengths Approach to Danger &amp; the Brain</vt:lpstr>
      <vt:lpstr>Two functions of the brain</vt:lpstr>
      <vt:lpstr>Neural Representations</vt:lpstr>
      <vt:lpstr>Unorganised mind</vt:lpstr>
      <vt:lpstr>Organised mind</vt:lpstr>
      <vt:lpstr>Traumatised mind</vt:lpstr>
      <vt:lpstr>From Danger to Psychological Trauma</vt:lpstr>
      <vt:lpstr>Psychological trauma</vt:lpstr>
      <vt:lpstr>Remembering the Future</vt:lpstr>
      <vt:lpstr>Adult chronic PTSD</vt:lpstr>
      <vt:lpstr>Danger Scale (Crittenden, 1984)</vt:lpstr>
      <vt:lpstr>Three conclusions</vt:lpstr>
      <vt:lpstr>Adult Attachment Interview</vt:lpstr>
      <vt:lpstr>Four examples</vt:lpstr>
      <vt:lpstr>Commonalities</vt:lpstr>
      <vt:lpstr>PowerPoint Presentation</vt:lpstr>
      <vt:lpstr>Resilience</vt:lpstr>
      <vt:lpstr>Defining resilience</vt:lpstr>
      <vt:lpstr>Becoming resilient</vt:lpstr>
      <vt:lpstr>Helping children become resilient</vt:lpstr>
      <vt:lpstr>Treatment that Enhances Resilience</vt:lpstr>
      <vt:lpstr>Donna’s state of mind</vt:lpstr>
      <vt:lpstr>Emphasizing Donna’s strengths</vt:lpstr>
      <vt:lpstr>Treating psychological trauma: Avoiding the ‘ski run’</vt:lpstr>
      <vt:lpstr>Magic Dust</vt:lpstr>
      <vt:lpstr>Professionals with different skills</vt:lpstr>
      <vt:lpstr>  The cost?</vt:lpstr>
      <vt:lpstr>Take away points</vt:lpstr>
      <vt:lpstr>Thank you!</vt:lpstr>
      <vt:lpstr>Two Q&amp;A slides</vt:lpstr>
      <vt:lpstr>How do you stop the fast ‘ski run’?</vt:lpstr>
      <vt:lpstr>What if you don’t have enough resources for an AAI?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Patricia Crittenden</cp:lastModifiedBy>
  <cp:revision>1496</cp:revision>
  <dcterms:created xsi:type="dcterms:W3CDTF">2013-08-26T10:44:52Z</dcterms:created>
  <dcterms:modified xsi:type="dcterms:W3CDTF">2020-04-23T12:23:00Z</dcterms:modified>
</cp:coreProperties>
</file>