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CAMHScampfire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1"/>
            <a:ext cx="9144000" cy="136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CAMHScampfire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5FEC-D9E2-4499-A34E-B5963A201091}" type="datetimeFigureOut">
              <a:rPr lang="en-GB" smtClean="0"/>
              <a:pPr/>
              <a:t>10/12/2020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476672"/>
            <a:ext cx="211327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4824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824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82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824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824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824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CAMHScampfire</a:t>
            </a:r>
            <a:r>
              <a:rPr lang="en-GB" smtClean="0"/>
              <a:t>  No.1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482400"/>
                </a:solidFill>
              </a:rPr>
              <a:t>What does the evidence from a population-based birth cohort study tell us about the links between sleep in adolescence and anxiety or depression?</a:t>
            </a:r>
            <a:endParaRPr lang="en-GB" dirty="0">
              <a:solidFill>
                <a:srgbClr val="4824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p1130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590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p1130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349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p1132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3317"/>
            <a:ext cx="9144000" cy="547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p1133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7384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p1133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305"/>
            <a:ext cx="9144000" cy="542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p1133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305"/>
            <a:ext cx="9144000" cy="542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276872"/>
            <a:ext cx="9144000" cy="21602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2780928"/>
            <a:ext cx="9144000" cy="21602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3501008"/>
            <a:ext cx="9144000" cy="57606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4437112"/>
            <a:ext cx="9144000" cy="21602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5013176"/>
            <a:ext cx="9144000" cy="21602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9" name="Rectangle 8"/>
          <p:cNvSpPr/>
          <p:nvPr/>
        </p:nvSpPr>
        <p:spPr>
          <a:xfrm>
            <a:off x="0" y="5661248"/>
            <a:ext cx="9144000" cy="57606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Introductions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What is the research question?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Is this evidence valid?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What are the findings?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Is this valid, important evidence helpful?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Closing </a:t>
            </a:r>
            <a:r>
              <a:rPr lang="en-GB" dirty="0" smtClean="0"/>
              <a:t>remarks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/>
          </a:p>
          <a:p>
            <a:pPr marL="514350" lvl="0" indent="-514350">
              <a:buNone/>
            </a:pPr>
            <a:r>
              <a:rPr lang="en-GB" dirty="0" smtClean="0"/>
              <a:t>Please use the chat window to post any questions you have.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752528"/>
          </a:xfrm>
        </p:spPr>
        <p:txBody>
          <a:bodyPr>
            <a:noAutofit/>
          </a:bodyPr>
          <a:lstStyle/>
          <a:p>
            <a:pPr marL="358775" indent="-358775">
              <a:buNone/>
            </a:pPr>
            <a:r>
              <a:rPr lang="en-GB" sz="2800" b="1" dirty="0"/>
              <a:t>Andre Tomlin </a:t>
            </a:r>
            <a:r>
              <a:rPr lang="en-GB" sz="2800" dirty="0"/>
              <a:t>(</a:t>
            </a:r>
            <a:r>
              <a:rPr lang="en-GB" sz="2800" dirty="0" smtClean="0"/>
              <a:t>Chair, The Mental Elf)</a:t>
            </a:r>
          </a:p>
          <a:p>
            <a:pPr marL="358775" indent="-358775">
              <a:buNone/>
            </a:pPr>
            <a:r>
              <a:rPr lang="en-GB" sz="2800" b="1" dirty="0" err="1" smtClean="0"/>
              <a:t>Nkem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Naeche</a:t>
            </a:r>
            <a:r>
              <a:rPr lang="en-GB" sz="2800" dirty="0" smtClean="0"/>
              <a:t> </a:t>
            </a:r>
            <a:r>
              <a:rPr lang="en-GB" sz="2800" dirty="0" smtClean="0"/>
              <a:t>(</a:t>
            </a:r>
            <a:r>
              <a:rPr lang="en-GB" sz="2800" dirty="0" err="1" smtClean="0"/>
              <a:t>McPin</a:t>
            </a:r>
            <a:r>
              <a:rPr lang="en-GB" sz="2800" dirty="0" smtClean="0"/>
              <a:t> </a:t>
            </a:r>
            <a:r>
              <a:rPr lang="en-GB" sz="2800" dirty="0"/>
              <a:t>Foundation Young Person’s Network</a:t>
            </a:r>
            <a:r>
              <a:rPr lang="en-GB" sz="2800" dirty="0" smtClean="0"/>
              <a:t>)</a:t>
            </a:r>
          </a:p>
          <a:p>
            <a:pPr marL="358775" indent="-358775">
              <a:buNone/>
            </a:pPr>
            <a:r>
              <a:rPr lang="en-GB" sz="2800" b="1" dirty="0" smtClean="0"/>
              <a:t>Colin </a:t>
            </a:r>
            <a:r>
              <a:rPr lang="en-GB" sz="2800" b="1" dirty="0" err="1"/>
              <a:t>Espie</a:t>
            </a:r>
            <a:r>
              <a:rPr lang="en-GB" sz="2800" b="1" dirty="0"/>
              <a:t> </a:t>
            </a:r>
            <a:r>
              <a:rPr lang="en-GB" sz="2800" dirty="0"/>
              <a:t>(Blogger, expert sleep researcher and clinical psychologist</a:t>
            </a:r>
            <a:r>
              <a:rPr lang="en-GB" sz="2800" dirty="0" smtClean="0"/>
              <a:t>)</a:t>
            </a:r>
          </a:p>
          <a:p>
            <a:pPr marL="358775" indent="-358775">
              <a:buNone/>
            </a:pPr>
            <a:r>
              <a:rPr lang="en-GB" sz="2800" b="1" dirty="0" smtClean="0"/>
              <a:t>Faith Orchard </a:t>
            </a:r>
            <a:r>
              <a:rPr lang="en-GB" sz="2800" dirty="0" smtClean="0"/>
              <a:t>(Lead researcher) </a:t>
            </a:r>
            <a:endParaRPr lang="en-GB" sz="2800" dirty="0"/>
          </a:p>
          <a:p>
            <a:pPr marL="358775" indent="-358775">
              <a:buNone/>
            </a:pPr>
            <a:r>
              <a:rPr lang="en-GB" sz="2800" b="1" dirty="0" smtClean="0"/>
              <a:t>Douglas </a:t>
            </a:r>
            <a:r>
              <a:rPr lang="en-GB" sz="2800" b="1" dirty="0"/>
              <a:t>Badenoch </a:t>
            </a:r>
            <a:r>
              <a:rPr lang="en-GB" sz="2800" dirty="0"/>
              <a:t>(Information </a:t>
            </a:r>
            <a:r>
              <a:rPr lang="en-GB" sz="2800" dirty="0" smtClean="0"/>
              <a:t>specialist, Minervation)</a:t>
            </a:r>
          </a:p>
          <a:p>
            <a:pPr marL="358775" indent="-358775">
              <a:buNone/>
            </a:pPr>
            <a:r>
              <a:rPr lang="en-GB" sz="2800" b="1" dirty="0" err="1" smtClean="0"/>
              <a:t>Steph</a:t>
            </a:r>
            <a:r>
              <a:rPr lang="en-GB" sz="2800" b="1" dirty="0" smtClean="0"/>
              <a:t> </a:t>
            </a:r>
            <a:r>
              <a:rPr lang="en-GB" sz="2800" b="1" dirty="0"/>
              <a:t>Lewis </a:t>
            </a:r>
            <a:r>
              <a:rPr lang="en-GB" sz="2800" dirty="0"/>
              <a:t>(Psychiatrist and researcher, ACAMH</a:t>
            </a:r>
            <a:r>
              <a:rPr lang="en-GB" sz="2800" dirty="0" smtClean="0"/>
              <a:t>)</a:t>
            </a:r>
          </a:p>
          <a:p>
            <a:pPr marL="358775" indent="-358775">
              <a:buNone/>
            </a:pPr>
            <a:endParaRPr lang="en-GB" sz="2800" dirty="0" smtClean="0"/>
          </a:p>
          <a:p>
            <a:pPr marL="358775" indent="-358775">
              <a:buNone/>
            </a:pPr>
            <a:r>
              <a:rPr lang="en-GB" sz="2800" dirty="0" smtClean="0"/>
              <a:t>Please use the poll to tell us about yourselves!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study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08540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nationalelfservice.net/cms/wp-content/uploads/2020/12/alspac-768x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9144000" cy="61198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ALSPAC study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9992" y="1556792"/>
            <a:ext cx="4038600" cy="496855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Avon Longitudinal Study of Parents and Children</a:t>
            </a:r>
          </a:p>
          <a:p>
            <a:r>
              <a:rPr lang="en-GB" dirty="0" smtClean="0"/>
              <a:t>Population-based birth cohort study</a:t>
            </a:r>
          </a:p>
          <a:p>
            <a:r>
              <a:rPr lang="en-GB" dirty="0" smtClean="0"/>
              <a:t>Clinical assessment at age 15 (N=5,033)</a:t>
            </a:r>
          </a:p>
          <a:p>
            <a:r>
              <a:rPr lang="en-GB" dirty="0" smtClean="0"/>
              <a:t>Outcomes at ages: </a:t>
            </a:r>
          </a:p>
          <a:p>
            <a:pPr lvl="1"/>
            <a:r>
              <a:rPr lang="en-GB" dirty="0" smtClean="0"/>
              <a:t>17 (N=3,528) </a:t>
            </a:r>
          </a:p>
          <a:p>
            <a:pPr lvl="1"/>
            <a:r>
              <a:rPr lang="en-GB" dirty="0" smtClean="0"/>
              <a:t>21 (N=3,463) </a:t>
            </a:r>
          </a:p>
          <a:p>
            <a:pPr lvl="1"/>
            <a:r>
              <a:rPr lang="en-GB" dirty="0" smtClean="0"/>
              <a:t>24 (N=2,853)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appraisal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" y="1484783"/>
            <a:ext cx="9125931" cy="47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methods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This first part of the study is a cross-sectional analysis </a:t>
            </a:r>
          </a:p>
          <a:p>
            <a:pPr marL="358775" indent="-358775"/>
            <a:r>
              <a:rPr lang="en-GB" dirty="0" smtClean="0"/>
              <a:t> to examine sleep habits at age 15 years and </a:t>
            </a:r>
          </a:p>
          <a:p>
            <a:pPr marL="358775" indent="-358775"/>
            <a:r>
              <a:rPr lang="en-GB" dirty="0" smtClean="0"/>
              <a:t>to compare the sleep quality and sleep patterns of those who met diagnostic criteria for an anxiety disorder and/or depression to those with no anxiety or depression.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second component of the study is longitudinal </a:t>
            </a:r>
          </a:p>
          <a:p>
            <a:pPr marL="358775" indent="-358775"/>
            <a:r>
              <a:rPr lang="en-GB" dirty="0" smtClean="0"/>
              <a:t>anxiety and depression were assessed when participants were aged 17, 21 and 24 years </a:t>
            </a:r>
          </a:p>
          <a:p>
            <a:pPr marL="358775" indent="-358775"/>
            <a:r>
              <a:rPr lang="en-GB" dirty="0" smtClean="0"/>
              <a:t>Numbers were smaller at these follow up points i.e. N = 3,347; N = 2,363; and N = 2,719 respectively.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500" dirty="0" smtClean="0"/>
              <a:t>This tests the association between sleep patterns and quality at 15 years and symptoms and diagnoses of anxiety and depression that were present in late adolescence and early adulthood.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findings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There were two main sets of findings from the research.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15-year-olds with depression fell asleep later on school nights and reported getting less sleep on both school nights and weekends, than 15-year-olds with no depression.  They also slept less well than those who were anxious but not depressed. </a:t>
            </a:r>
            <a:br>
              <a:rPr lang="en-GB" dirty="0" smtClean="0"/>
            </a:br>
            <a:r>
              <a:rPr lang="en-GB" dirty="0" smtClean="0"/>
              <a:t>15-year-olds with depression or anxiety reported a wide range of problems with their sleep compared with those with good mental health.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Reporting having less total sleep time on school nights at age 15 years predicted receiving a diagnosis for anxiety and depression at ages 17 and 24 years.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p1128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90517"/>
            <a:ext cx="8388424" cy="536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363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#CAMHScampfire  No.1</vt:lpstr>
      <vt:lpstr>The agenda</vt:lpstr>
      <vt:lpstr>Hello!</vt:lpstr>
      <vt:lpstr>About the study</vt:lpstr>
      <vt:lpstr>ALSPAC study</vt:lpstr>
      <vt:lpstr>Our appraisal</vt:lpstr>
      <vt:lpstr>Study methods</vt:lpstr>
      <vt:lpstr>Study findings</vt:lpstr>
      <vt:lpstr>p1128</vt:lpstr>
      <vt:lpstr>p1130</vt:lpstr>
      <vt:lpstr>p1130</vt:lpstr>
      <vt:lpstr>p1132</vt:lpstr>
      <vt:lpstr>p1133</vt:lpstr>
      <vt:lpstr>p1133</vt:lpstr>
      <vt:lpstr>p1133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Badenoch</dc:creator>
  <cp:lastModifiedBy>Douglas Badenoch</cp:lastModifiedBy>
  <cp:revision>13</cp:revision>
  <dcterms:created xsi:type="dcterms:W3CDTF">2020-12-09T10:48:48Z</dcterms:created>
  <dcterms:modified xsi:type="dcterms:W3CDTF">2020-12-10T16:31:19Z</dcterms:modified>
</cp:coreProperties>
</file>