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1" r:id="rId6"/>
    <p:sldId id="271" r:id="rId7"/>
    <p:sldId id="274" r:id="rId8"/>
    <p:sldId id="262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/>
              <a:t>CAMHScampfire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885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884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#</a:t>
            </a:r>
            <a:r>
              <a:rPr lang="en-US" dirty="0" err="1"/>
              <a:t>CAMHScampfire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15FEC-D9E2-4499-A34E-B5963A201091}" type="datetimeFigureOut">
              <a:rPr lang="en-GB" smtClean="0"/>
              <a:pPr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1A9E4-0A71-4E62-93F4-6AD60400786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512" y="476672"/>
            <a:ext cx="211327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C:\Users\Douglas\Documents\Clients\ACAMH\2019-20\Journal Club\Templates etc\CATC_Zbanner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3620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4824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824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824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824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824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824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youngvoicestud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t.ly/39qoBc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#</a:t>
            </a:r>
            <a:r>
              <a:rPr lang="en-GB" dirty="0" err="1"/>
              <a:t>CAMHScampfire</a:t>
            </a:r>
            <a:r>
              <a:rPr lang="en-GB" dirty="0"/>
              <a:t>  No.2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700" b="1" dirty="0">
                <a:solidFill>
                  <a:srgbClr val="482400"/>
                </a:solidFill>
              </a:rPr>
              <a:t>Voice-hearing in adolescence</a:t>
            </a:r>
          </a:p>
          <a:p>
            <a:endParaRPr lang="en-GB" dirty="0">
              <a:solidFill>
                <a:srgbClr val="482400"/>
              </a:solidFill>
            </a:endParaRPr>
          </a:p>
          <a:p>
            <a:r>
              <a:rPr lang="en-GB" dirty="0">
                <a:solidFill>
                  <a:srgbClr val="482400"/>
                </a:solidFill>
              </a:rPr>
              <a:t>Whispers, echoes, friends and fears: forms and functions of voice-hearing in adolescence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Implications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48880"/>
            <a:ext cx="8075240" cy="388843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Hearing voices has an impact beyond those with a clinical diagnosis </a:t>
            </a:r>
          </a:p>
          <a:p>
            <a:r>
              <a:rPr lang="en-GB" dirty="0"/>
              <a:t>Hearing voices can have positive impacts as well as negative </a:t>
            </a:r>
            <a:endParaRPr lang="en-GB" b="1" dirty="0"/>
          </a:p>
          <a:p>
            <a:r>
              <a:rPr lang="en-GB" dirty="0"/>
              <a:t>Implications of the study platform:</a:t>
            </a:r>
          </a:p>
          <a:p>
            <a:pPr lvl="1"/>
            <a:r>
              <a:rPr lang="en-GB" dirty="0"/>
              <a:t>“This survey helped me get my feelings out.”</a:t>
            </a:r>
          </a:p>
          <a:p>
            <a:pPr lvl="1"/>
            <a:r>
              <a:rPr lang="en-GB" dirty="0"/>
              <a:t>“Thank you for giving me a place to talk openly about my experiences!”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579296" cy="3888432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Introductions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is the research question?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Is this evidence valid?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are the findings?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Is this valid, important evidence helpful?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Closing remarks</a:t>
            </a:r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  <a:p>
            <a:pPr marL="514350" lvl="0" indent="-514350">
              <a:buNone/>
            </a:pPr>
            <a:r>
              <a:rPr lang="en-GB" dirty="0"/>
              <a:t>Please use the chat window to post any questions you have.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Hello!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032448"/>
          </a:xfrm>
        </p:spPr>
        <p:txBody>
          <a:bodyPr>
            <a:noAutofit/>
          </a:bodyPr>
          <a:lstStyle/>
          <a:p>
            <a:pPr marL="358775" indent="-358775">
              <a:buNone/>
            </a:pPr>
            <a:r>
              <a:rPr lang="en-GB" sz="2800" b="1" dirty="0"/>
              <a:t>Andre Tomlin </a:t>
            </a:r>
            <a:r>
              <a:rPr lang="en-GB" sz="2800" dirty="0"/>
              <a:t>(Chair, The Mental Elf)</a:t>
            </a:r>
          </a:p>
          <a:p>
            <a:pPr marL="358775" indent="-358775">
              <a:buNone/>
            </a:pPr>
            <a:r>
              <a:rPr lang="en-GB" sz="2800" b="1" dirty="0"/>
              <a:t>Rebecca Burns </a:t>
            </a:r>
            <a:r>
              <a:rPr lang="en-GB" sz="2800" spc="-150" dirty="0"/>
              <a:t>(</a:t>
            </a:r>
            <a:r>
              <a:rPr lang="en-GB" sz="2800" spc="-150" dirty="0" err="1"/>
              <a:t>McPin</a:t>
            </a:r>
            <a:r>
              <a:rPr lang="en-GB" sz="2800" spc="-150" dirty="0"/>
              <a:t> Foundation Young Person’s Network)</a:t>
            </a:r>
          </a:p>
          <a:p>
            <a:pPr marL="358775" indent="-358775">
              <a:buNone/>
            </a:pPr>
            <a:r>
              <a:rPr lang="en-GB" sz="2800" b="1" dirty="0"/>
              <a:t>Prof Emmanuelle Peters </a:t>
            </a:r>
            <a:r>
              <a:rPr lang="en-GB" sz="2800" dirty="0"/>
              <a:t>(Professor &amp; clinical psychologist)</a:t>
            </a:r>
          </a:p>
          <a:p>
            <a:pPr marL="358775" indent="-358775">
              <a:buNone/>
            </a:pPr>
            <a:r>
              <a:rPr lang="en-GB" sz="2800" b="1" dirty="0" err="1"/>
              <a:t>Dr.</a:t>
            </a:r>
            <a:r>
              <a:rPr lang="en-GB" sz="2800" b="1" dirty="0"/>
              <a:t> Sarah Parry </a:t>
            </a:r>
            <a:r>
              <a:rPr lang="en-GB" sz="2800" dirty="0"/>
              <a:t>(Lead researcher) </a:t>
            </a:r>
          </a:p>
          <a:p>
            <a:pPr marL="358775" indent="-358775">
              <a:buNone/>
            </a:pPr>
            <a:r>
              <a:rPr lang="en-GB" sz="2800" b="1" dirty="0"/>
              <a:t>Douglas Badenoch </a:t>
            </a:r>
            <a:r>
              <a:rPr lang="en-GB" sz="2800" dirty="0"/>
              <a:t>(Information specialist, Minervation)</a:t>
            </a:r>
          </a:p>
          <a:p>
            <a:pPr marL="358775" indent="-358775">
              <a:buNone/>
            </a:pPr>
            <a:r>
              <a:rPr lang="en-GB" sz="2800" b="1" dirty="0" err="1"/>
              <a:t>Dr.</a:t>
            </a:r>
            <a:r>
              <a:rPr lang="en-GB" sz="2800" b="1" dirty="0"/>
              <a:t> Steph Lewis </a:t>
            </a:r>
            <a:r>
              <a:rPr lang="en-GB" sz="2800" dirty="0"/>
              <a:t>(Psychiatrist and researcher, ACAMH)</a:t>
            </a:r>
          </a:p>
          <a:p>
            <a:pPr marL="358775" indent="-358775">
              <a:buNone/>
            </a:pPr>
            <a:endParaRPr lang="en-GB" sz="2800" dirty="0"/>
          </a:p>
          <a:p>
            <a:pPr marL="358775" indent="-358775">
              <a:buNone/>
            </a:pPr>
            <a:r>
              <a:rPr lang="en-GB" sz="2800" dirty="0"/>
              <a:t>Please use the poll to tell us about yourselves!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research question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549568"/>
            <a:ext cx="6696744" cy="290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23528" y="2060848"/>
            <a:ext cx="8640960" cy="155516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/>
              <a:t>“The study aimed to advance the theoretical and phenomenological understanding of </a:t>
            </a:r>
            <a:r>
              <a:rPr lang="en-GB" sz="2000" b="1" dirty="0" err="1"/>
              <a:t>voicehearing</a:t>
            </a:r>
            <a:r>
              <a:rPr lang="en-GB" sz="2000" b="1" dirty="0"/>
              <a:t> for an under-represented group of young people with the objective of informing policy, research and practice guidelines.”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4824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More about the Young Voices study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@youngvoicestudy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824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http://bit.ly/39qoBc6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4824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Study methods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924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400" dirty="0"/>
              <a:t>Participants were recruited via social media, health trusts and support groups. </a:t>
            </a:r>
          </a:p>
          <a:p>
            <a:pPr>
              <a:buNone/>
            </a:pPr>
            <a:r>
              <a:rPr lang="en-GB" sz="2400" dirty="0"/>
              <a:t>The researchers developed a specific platform for research engagement to safeguard confidentiality. </a:t>
            </a:r>
          </a:p>
          <a:p>
            <a:pPr>
              <a:buNone/>
            </a:pPr>
            <a:r>
              <a:rPr lang="en-GB" sz="2400" dirty="0"/>
              <a:t>CYP aged 13-18 were asked to opt-in to the study if they identified as hearing voices that others could not. They did not have to have a clinical diagnosis or be connected to a mental health service. </a:t>
            </a:r>
          </a:p>
          <a:p>
            <a:pPr>
              <a:buNone/>
            </a:pPr>
            <a:r>
              <a:rPr lang="en-GB" sz="2400" dirty="0"/>
              <a:t>The analytic method incorporated narrative and phenomenological analyses of the data from answering the study questions.</a:t>
            </a:r>
          </a:p>
          <a:p>
            <a:pPr>
              <a:buNone/>
            </a:pPr>
            <a:r>
              <a:rPr lang="en-GB" sz="2400" dirty="0"/>
              <a:t>The researchers involved CYP with lived experience of hearing voices in the development of the online platform and also in evaluating the data.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Critical appraisal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208912" cy="4115934"/>
        </p:xfrm>
        <a:graphic>
          <a:graphicData uri="http://schemas.openxmlformats.org/drawingml/2006/table">
            <a:tbl>
              <a:tblPr/>
              <a:tblGrid>
                <a:gridCol w="611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latin typeface="Calibri"/>
                          <a:ea typeface="Calibri"/>
                          <a:cs typeface="Times New Roman"/>
                        </a:rPr>
                        <a:t>CASP Checklist items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CAN’T TELL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1) Was there a clear statement of the aims of the research?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2) Is a qualitative methodology appropriate?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1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3) Was the research design appropriate to address the aims of the research?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46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4) Was the recruitment strategy appropriate to the aims of the research?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5) Was the data collected in a way that addressed the research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76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6)</a:t>
                      </a:r>
                      <a:r>
                        <a:rPr lang="en-GB" sz="1600" baseline="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Has the relationship between researcher and participants been adequately considered?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7) Have ethical issues been taken into consideration?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8) Was the data analysis sufficiently rigorous?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9) Is there a clear statement of findings?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8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600" dirty="0">
                          <a:latin typeface="Calibri"/>
                          <a:ea typeface="Calibri"/>
                          <a:cs typeface="Times New Roman"/>
                        </a:rPr>
                        <a:t>10) How valuable is the research?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Critical appraisal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r>
              <a:rPr lang="en-GB" dirty="0"/>
              <a:t>Self-selected sample + only 76% completed the survey to the end</a:t>
            </a:r>
          </a:p>
          <a:p>
            <a:pPr marL="742950" lvl="2" indent="-342900"/>
            <a:r>
              <a:rPr lang="en-GB" dirty="0"/>
              <a:t>Caution needed re: </a:t>
            </a:r>
            <a:r>
              <a:rPr lang="en-GB" dirty="0" err="1"/>
              <a:t>generalisability</a:t>
            </a:r>
            <a:endParaRPr lang="en-GB" dirty="0"/>
          </a:p>
          <a:p>
            <a:r>
              <a:rPr lang="en-GB" dirty="0" err="1"/>
              <a:t>Foucauldian</a:t>
            </a:r>
            <a:r>
              <a:rPr lang="en-GB" dirty="0"/>
              <a:t>-informed Narrative Analysis + phenomenological  analysis = </a:t>
            </a:r>
          </a:p>
          <a:p>
            <a:pPr lvl="1"/>
            <a:r>
              <a:rPr lang="en-GB" dirty="0"/>
              <a:t>Addresses issues of reflexivity, power and control </a:t>
            </a:r>
          </a:p>
          <a:p>
            <a:pPr lvl="1"/>
            <a:r>
              <a:rPr lang="en-GB" dirty="0"/>
              <a:t>How participants understand their experiences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Study findings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Half of participants had not sought healthcare or community-based support</a:t>
            </a:r>
          </a:p>
          <a:p>
            <a:pPr>
              <a:buNone/>
            </a:pPr>
            <a:r>
              <a:rPr lang="en-GB" dirty="0"/>
              <a:t>Participants reported negative (56%), positive (23%) and mixed (21%) emotions in respect of their hearing voices.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Study findings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48880"/>
            <a:ext cx="3322712" cy="3888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There were important differences between positive and negative voices in terms of form and function.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tended to find it more difficult to describe and understand negative voices.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5" y="2143593"/>
            <a:ext cx="5436096" cy="471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583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#CAMHScampfire  No.2</vt:lpstr>
      <vt:lpstr>Agenda</vt:lpstr>
      <vt:lpstr>Hello!</vt:lpstr>
      <vt:lpstr>The research question</vt:lpstr>
      <vt:lpstr>Study methods</vt:lpstr>
      <vt:lpstr>Critical appraisal</vt:lpstr>
      <vt:lpstr>Critical appraisal</vt:lpstr>
      <vt:lpstr>Study findings</vt:lpstr>
      <vt:lpstr>Study findings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Badenoch</dc:creator>
  <cp:lastModifiedBy>Matthew Kempen</cp:lastModifiedBy>
  <cp:revision>19</cp:revision>
  <dcterms:created xsi:type="dcterms:W3CDTF">2020-12-09T10:48:48Z</dcterms:created>
  <dcterms:modified xsi:type="dcterms:W3CDTF">2021-01-28T16:09:25Z</dcterms:modified>
</cp:coreProperties>
</file>