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9" r:id="rId3"/>
    <p:sldId id="275" r:id="rId4"/>
    <p:sldId id="276" r:id="rId5"/>
    <p:sldId id="277" r:id="rId6"/>
    <p:sldId id="280" r:id="rId7"/>
    <p:sldId id="27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a:srgbClr val="4824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1" autoAdjust="0"/>
    <p:restoredTop sz="94612" autoAdjust="0"/>
  </p:normalViewPr>
  <p:slideViewPr>
    <p:cSldViewPr>
      <p:cViewPr varScale="1">
        <p:scale>
          <a:sx n="75" d="100"/>
          <a:sy n="75" d="100"/>
        </p:scale>
        <p:origin x="-954" y="-84"/>
      </p:cViewPr>
      <p:guideLst>
        <p:guide orient="horz" pos="2160"/>
        <p:guide pos="2880"/>
      </p:guideLst>
    </p:cSldViewPr>
  </p:slideViewPr>
  <p:outlineViewPr>
    <p:cViewPr>
      <p:scale>
        <a:sx n="33" d="100"/>
        <a:sy n="33" d="100"/>
      </p:scale>
      <p:origin x="0" y="220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B317F4-CB16-447E-81C4-1753E56F348C}" type="datetimeFigureOut">
              <a:rPr lang="en-GB" smtClean="0"/>
              <a:pPr/>
              <a:t>26/04/2021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EEF02E-EB06-447B-A595-5231DD42D96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8EEF02E-EB06-447B-A595-5231DD42D96F}"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Systematic reviews aim to provide a definitive</a:t>
            </a:r>
            <a:r>
              <a:rPr lang="en-GB" baseline="0" dirty="0" smtClean="0"/>
              <a:t> statement of what is currently known from research evidence.  They are also useful in identifying areas of uncertainty, e.g. where evidence is lacking or inconsistent.  Some argue that all research should begin by referencing a systematic review, so that we properly take into account what has gone before.  In summary, they are an important and valuable contribution to knowledge.</a:t>
            </a:r>
            <a:endParaRPr lang="en-GB" dirty="0"/>
          </a:p>
        </p:txBody>
      </p:sp>
      <p:sp>
        <p:nvSpPr>
          <p:cNvPr id="4" name="Slide Number Placeholder 3"/>
          <p:cNvSpPr>
            <a:spLocks noGrp="1"/>
          </p:cNvSpPr>
          <p:nvPr>
            <p:ph type="sldNum" sz="quarter" idx="10"/>
          </p:nvPr>
        </p:nvSpPr>
        <p:spPr/>
        <p:txBody>
          <a:bodyPr/>
          <a:lstStyle/>
          <a:p>
            <a:fld id="{98EEF02E-EB06-447B-A595-5231DD42D96F}"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first thing we need to be clear about when looking at any study is “what question</a:t>
            </a:r>
            <a:r>
              <a:rPr lang="en-GB" baseline="0" dirty="0" smtClean="0"/>
              <a:t> are they asking here?” </a:t>
            </a:r>
          </a:p>
          <a:p>
            <a:r>
              <a:rPr lang="en-GB" baseline="0" dirty="0" smtClean="0"/>
              <a:t>In this review, the clear presentation of the inclusion criteria shows us clearly.</a:t>
            </a:r>
          </a:p>
          <a:p>
            <a:r>
              <a:rPr lang="en-GB" baseline="0" dirty="0" smtClean="0"/>
              <a:t>The participants or population included all school staff.</a:t>
            </a:r>
          </a:p>
          <a:p>
            <a:r>
              <a:rPr lang="en-GB" dirty="0" smtClean="0"/>
              <a:t>Interventions</a:t>
            </a:r>
            <a:r>
              <a:rPr lang="en-GB" dirty="0" smtClean="0"/>
              <a:t>:  </a:t>
            </a:r>
            <a:r>
              <a:rPr lang="en-GB" dirty="0" smtClean="0"/>
              <a:t>they were many </a:t>
            </a:r>
            <a:r>
              <a:rPr lang="en-GB" dirty="0" smtClean="0"/>
              <a:t>and </a:t>
            </a:r>
            <a:r>
              <a:rPr lang="en-GB" dirty="0" smtClean="0"/>
              <a:t>varied,</a:t>
            </a:r>
            <a:r>
              <a:rPr lang="en-GB" baseline="0" dirty="0" smtClean="0"/>
              <a:t> as we will see</a:t>
            </a:r>
            <a:r>
              <a:rPr lang="en-GB" dirty="0" smtClean="0"/>
              <a:t>.  </a:t>
            </a:r>
            <a:r>
              <a:rPr lang="en-GB" dirty="0" smtClean="0"/>
              <a:t/>
            </a:r>
            <a:br>
              <a:rPr lang="en-GB" dirty="0" smtClean="0"/>
            </a:br>
            <a:r>
              <a:rPr lang="en-GB" dirty="0" smtClean="0"/>
              <a:t>Outcomes are proxies for what we are really trying to do:  improve outcomes for CYP.  </a:t>
            </a:r>
            <a:endParaRPr lang="en-GB" dirty="0"/>
          </a:p>
        </p:txBody>
      </p:sp>
      <p:sp>
        <p:nvSpPr>
          <p:cNvPr id="4" name="Slide Number Placeholder 3"/>
          <p:cNvSpPr>
            <a:spLocks noGrp="1"/>
          </p:cNvSpPr>
          <p:nvPr>
            <p:ph type="sldNum" sz="quarter" idx="10"/>
          </p:nvPr>
        </p:nvSpPr>
        <p:spPr/>
        <p:txBody>
          <a:bodyPr/>
          <a:lstStyle/>
          <a:p>
            <a:fld id="{98EEF02E-EB06-447B-A595-5231DD42D96F}"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Criteria from the CASP systematic</a:t>
            </a:r>
            <a:r>
              <a:rPr lang="en-GB" baseline="0" dirty="0" smtClean="0"/>
              <a:t> review checklist</a:t>
            </a:r>
            <a:r>
              <a:rPr lang="en-GB" baseline="0" smtClean="0"/>
              <a:t>, link:  https://casp-uk.net/casp-tools-checklists/.</a:t>
            </a:r>
            <a:endParaRPr lang="en-GB" dirty="0"/>
          </a:p>
        </p:txBody>
      </p:sp>
      <p:sp>
        <p:nvSpPr>
          <p:cNvPr id="4" name="Slide Number Placeholder 3"/>
          <p:cNvSpPr>
            <a:spLocks noGrp="1"/>
          </p:cNvSpPr>
          <p:nvPr>
            <p:ph type="sldNum" sz="quarter" idx="10"/>
          </p:nvPr>
        </p:nvSpPr>
        <p:spPr/>
        <p:txBody>
          <a:bodyPr/>
          <a:lstStyle/>
          <a:p>
            <a:fld id="{98EEF02E-EB06-447B-A595-5231DD42D96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MHPs = Mental Health Professionals</a:t>
            </a:r>
            <a:br>
              <a:rPr lang="en-GB" dirty="0" smtClean="0"/>
            </a:br>
            <a:r>
              <a:rPr lang="en-GB" dirty="0" smtClean="0"/>
              <a:t>Interventions:  you can see how varied</a:t>
            </a:r>
            <a:r>
              <a:rPr lang="en-GB" baseline="0" dirty="0" smtClean="0"/>
              <a:t> they are:  workshops, websites, policies, plus a “whole school initiative”.  I</a:t>
            </a:r>
            <a:r>
              <a:rPr lang="en-GB" dirty="0" smtClean="0"/>
              <a:t>t’s worth exploring the full text for the details of </a:t>
            </a:r>
            <a:r>
              <a:rPr lang="en-GB" baseline="0" dirty="0" smtClean="0"/>
              <a:t>each </a:t>
            </a:r>
            <a:r>
              <a:rPr lang="en-GB" dirty="0" smtClean="0"/>
              <a:t>intervention.</a:t>
            </a:r>
          </a:p>
          <a:p>
            <a:r>
              <a:rPr lang="en-GB" dirty="0" smtClean="0"/>
              <a:t>Pink:  High risk of bias;</a:t>
            </a:r>
            <a:r>
              <a:rPr lang="en-GB" baseline="0" dirty="0" smtClean="0"/>
              <a:t>  Yellow:  Moderate risk of bias</a:t>
            </a:r>
          </a:p>
          <a:p>
            <a:r>
              <a:rPr lang="en-GB" baseline="0" dirty="0" smtClean="0"/>
              <a:t>What we mean here by bias is that the findings could be down to limitations of the study, and not a true effect (e.g. small sample size, lack of blinding, subjective outcome measures)</a:t>
            </a:r>
            <a:endParaRPr lang="en-GB" dirty="0"/>
          </a:p>
        </p:txBody>
      </p:sp>
      <p:sp>
        <p:nvSpPr>
          <p:cNvPr id="4" name="Slide Number Placeholder 3"/>
          <p:cNvSpPr>
            <a:spLocks noGrp="1"/>
          </p:cNvSpPr>
          <p:nvPr>
            <p:ph type="sldNum" sz="quarter" idx="10"/>
          </p:nvPr>
        </p:nvSpPr>
        <p:spPr/>
        <p:txBody>
          <a:bodyPr/>
          <a:lstStyle/>
          <a:p>
            <a:fld id="{98EEF02E-EB06-447B-A595-5231DD42D96F}"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It’s difficult to conduct experimental</a:t>
            </a:r>
            <a:r>
              <a:rPr lang="en-GB" baseline="0" dirty="0" smtClean="0"/>
              <a:t> evaluations in this field.  But we can probably do more at little cost by including unpublished evaluations.</a:t>
            </a:r>
          </a:p>
          <a:p>
            <a:r>
              <a:rPr lang="en-GB" baseline="0" dirty="0" smtClean="0"/>
              <a:t>The studies were broadly consistent in their findings – it seems we can improve staff knowledge of self-harm. Whether this translates into a better experience and outcomes for CYP is not clear as yet.</a:t>
            </a:r>
          </a:p>
          <a:p>
            <a:r>
              <a:rPr lang="en-GB" baseline="0" dirty="0" smtClean="0"/>
              <a:t>Feedback from staff tells us that these work best when they are tailored, provided in the context of clear policy and roles, and include good peer support.</a:t>
            </a:r>
          </a:p>
        </p:txBody>
      </p:sp>
      <p:sp>
        <p:nvSpPr>
          <p:cNvPr id="4" name="Slide Number Placeholder 3"/>
          <p:cNvSpPr>
            <a:spLocks noGrp="1"/>
          </p:cNvSpPr>
          <p:nvPr>
            <p:ph type="sldNum" sz="quarter" idx="10"/>
          </p:nvPr>
        </p:nvSpPr>
        <p:spPr/>
        <p:txBody>
          <a:bodyPr/>
          <a:lstStyle/>
          <a:p>
            <a:fld id="{98EEF02E-EB06-447B-A595-5231DD42D96F}"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5" name="Footer Placeholder 4"/>
          <p:cNvSpPr>
            <a:spLocks noGrp="1"/>
          </p:cNvSpPr>
          <p:nvPr>
            <p:ph type="ftr" sz="quarter" idx="11"/>
          </p:nvPr>
        </p:nvSpPr>
        <p:spPr/>
        <p:txBody>
          <a:bodyPr/>
          <a:lstStyle/>
          <a:p>
            <a:r>
              <a:rPr lang="en-GB" dirty="0" smtClean="0"/>
              <a:t>#</a:t>
            </a:r>
            <a:r>
              <a:rPr lang="en-GB" dirty="0" err="1" smtClean="0"/>
              <a:t>CAMHScampfire</a:t>
            </a:r>
            <a:endParaRPr lang="en-GB" dirty="0"/>
          </a:p>
        </p:txBody>
      </p:sp>
      <p:sp>
        <p:nvSpPr>
          <p:cNvPr id="6" name="Slide Number Placeholder 5"/>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63885"/>
            <a:ext cx="8229600" cy="1143000"/>
          </a:xfrm>
        </p:spPr>
        <p:txBody>
          <a:bodyPr/>
          <a:lstStyle/>
          <a:p>
            <a:r>
              <a:rPr lang="en-US" smtClean="0"/>
              <a:t>Click to edit Master title style</a:t>
            </a:r>
            <a:endParaRPr lang="en-GB"/>
          </a:p>
        </p:txBody>
      </p:sp>
      <p:sp>
        <p:nvSpPr>
          <p:cNvPr id="3" name="Content Placeholder 2"/>
          <p:cNvSpPr>
            <a:spLocks noGrp="1"/>
          </p:cNvSpPr>
          <p:nvPr>
            <p:ph idx="1"/>
          </p:nvPr>
        </p:nvSpPr>
        <p:spPr>
          <a:xfrm>
            <a:off x="457200" y="2348880"/>
            <a:ext cx="8229600" cy="38884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415FEC-D9E2-4499-A34E-B5963A201091}" type="datetimeFigureOut">
              <a:rPr lang="en-GB" smtClean="0"/>
              <a:pPr/>
              <a:t>26/04/2021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41A9E4-0A71-4E62-93F4-6AD60400786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88640"/>
            <a:ext cx="8229600" cy="1143000"/>
          </a:xfrm>
          <a:prstGeom prst="rect">
            <a:avLst/>
          </a:prstGeom>
        </p:spPr>
        <p:txBody>
          <a:bodyPr vert="horz" lIns="91440" tIns="45720" rIns="91440" bIns="45720" rtlCol="0" anchor="ctr">
            <a:normAutofit/>
          </a:bodyPr>
          <a:lstStyle/>
          <a:p>
            <a:r>
              <a:rPr lang="en-US" dirty="0" smtClean="0"/>
              <a:t>#</a:t>
            </a:r>
            <a:r>
              <a:rPr lang="en-US" dirty="0" err="1" smtClean="0"/>
              <a:t>CAMHScampfire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415FEC-D9E2-4499-A34E-B5963A201091}" type="datetimeFigureOut">
              <a:rPr lang="en-GB" smtClean="0"/>
              <a:pPr/>
              <a:t>26/04/2021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1A9E4-0A71-4E62-93F4-6AD60400786B}" type="slidenum">
              <a:rPr lang="en-GB" smtClean="0"/>
              <a:pPr/>
              <a:t>‹#›</a:t>
            </a:fld>
            <a:endParaRPr lang="en-GB"/>
          </a:p>
        </p:txBody>
      </p:sp>
      <p:pic>
        <p:nvPicPr>
          <p:cNvPr id="1026" name="Picture 2"/>
          <p:cNvPicPr>
            <a:picLocks noChangeAspect="1" noChangeArrowheads="1"/>
          </p:cNvPicPr>
          <p:nvPr userDrawn="1"/>
        </p:nvPicPr>
        <p:blipFill>
          <a:blip r:embed="rId13" cstate="print"/>
          <a:srcRect/>
          <a:stretch>
            <a:fillRect/>
          </a:stretch>
        </p:blipFill>
        <p:spPr bwMode="auto">
          <a:xfrm>
            <a:off x="179512" y="476672"/>
            <a:ext cx="2113278" cy="648072"/>
          </a:xfrm>
          <a:prstGeom prst="rect">
            <a:avLst/>
          </a:prstGeom>
          <a:noFill/>
          <a:ln w="9525">
            <a:noFill/>
            <a:miter lim="800000"/>
            <a:headEnd/>
            <a:tailEnd/>
          </a:ln>
          <a:effectLst/>
        </p:spPr>
      </p:pic>
      <p:pic>
        <p:nvPicPr>
          <p:cNvPr id="9" name="Picture 2" descr="C:\Users\Douglas\Documents\Clients\ACAMH\2019-20\Journal Club\Templates etc\CATC_Zbanner.png"/>
          <p:cNvPicPr>
            <a:picLocks noChangeAspect="1" noChangeArrowheads="1"/>
          </p:cNvPicPr>
          <p:nvPr userDrawn="1"/>
        </p:nvPicPr>
        <p:blipFill>
          <a:blip r:embed="rId14" cstate="print"/>
          <a:srcRect/>
          <a:stretch>
            <a:fillRect/>
          </a:stretch>
        </p:blipFill>
        <p:spPr bwMode="auto">
          <a:xfrm>
            <a:off x="0" y="0"/>
            <a:ext cx="9144000" cy="136207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kern="1200">
          <a:solidFill>
            <a:srgbClr val="4824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482400"/>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48240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48240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48240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4824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amh.org/event/support-school-staff-cyp-self-har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cochranelibrary.com/about/about-cochrane-review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t>
            </a:r>
            <a:r>
              <a:rPr lang="en-GB" dirty="0" err="1" smtClean="0"/>
              <a:t>CAMHScampfire</a:t>
            </a:r>
            <a:r>
              <a:rPr lang="en-GB" dirty="0" smtClean="0"/>
              <a:t>  No.5</a:t>
            </a:r>
            <a:endParaRPr lang="en-GB" dirty="0"/>
          </a:p>
        </p:txBody>
      </p:sp>
      <p:sp>
        <p:nvSpPr>
          <p:cNvPr id="3" name="Subtitle 2"/>
          <p:cNvSpPr>
            <a:spLocks noGrp="1"/>
          </p:cNvSpPr>
          <p:nvPr>
            <p:ph type="subTitle" idx="1"/>
          </p:nvPr>
        </p:nvSpPr>
        <p:spPr/>
        <p:txBody>
          <a:bodyPr>
            <a:normAutofit fontScale="62500" lnSpcReduction="20000"/>
          </a:bodyPr>
          <a:lstStyle/>
          <a:p>
            <a:r>
              <a:rPr lang="en-GB" sz="4700" b="1" dirty="0" smtClean="0">
                <a:solidFill>
                  <a:srgbClr val="482400"/>
                </a:solidFill>
              </a:rPr>
              <a:t>Literature review of support tools for school staff to respond to CYP self-harm</a:t>
            </a:r>
          </a:p>
          <a:p>
            <a:endParaRPr lang="en-GB" dirty="0" smtClean="0">
              <a:solidFill>
                <a:srgbClr val="482400"/>
              </a:solidFill>
            </a:endParaRPr>
          </a:p>
          <a:p>
            <a:r>
              <a:rPr lang="en-GB" dirty="0" smtClean="0">
                <a:solidFill>
                  <a:srgbClr val="482400"/>
                </a:solidFill>
                <a:hlinkClick r:id="rId3"/>
              </a:rPr>
              <a:t>Evidence from a systematic review  of</a:t>
            </a:r>
          </a:p>
          <a:p>
            <a:r>
              <a:rPr lang="en-GB" dirty="0" smtClean="0">
                <a:solidFill>
                  <a:srgbClr val="482400"/>
                </a:solidFill>
                <a:hlinkClick r:id="rId3"/>
              </a:rPr>
              <a:t>training and support interventions in schools</a:t>
            </a:r>
            <a:endParaRPr lang="en-GB" dirty="0">
              <a:solidFill>
                <a:srgbClr val="4824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331640" y="1772816"/>
            <a:ext cx="6556740" cy="3456384"/>
          </a:xfrm>
          <a:prstGeom prst="rect">
            <a:avLst/>
          </a:prstGeom>
          <a:noFill/>
          <a:ln w="9525">
            <a:noFill/>
            <a:miter lim="800000"/>
            <a:headEnd/>
            <a:tailEnd/>
          </a:ln>
          <a:effectLst/>
        </p:spPr>
      </p:pic>
      <p:sp>
        <p:nvSpPr>
          <p:cNvPr id="5" name="TextBox 4"/>
          <p:cNvSpPr txBox="1"/>
          <p:nvPr/>
        </p:nvSpPr>
        <p:spPr>
          <a:xfrm>
            <a:off x="467544" y="5517232"/>
            <a:ext cx="8280920" cy="923330"/>
          </a:xfrm>
          <a:prstGeom prst="rect">
            <a:avLst/>
          </a:prstGeom>
          <a:noFill/>
        </p:spPr>
        <p:txBody>
          <a:bodyPr wrap="square" rtlCol="0">
            <a:spAutoFit/>
          </a:bodyPr>
          <a:lstStyle/>
          <a:p>
            <a:r>
              <a:rPr lang="en-GB" dirty="0" smtClean="0"/>
              <a:t>A </a:t>
            </a:r>
            <a:r>
              <a:rPr lang="en-GB" i="1" dirty="0" smtClean="0"/>
              <a:t>systematic review</a:t>
            </a:r>
            <a:r>
              <a:rPr lang="en-GB" dirty="0" smtClean="0"/>
              <a:t> attempts to identify, appraise and synthesize all the empirical evidence that meets pre-specified eligibility criteria to answer a specific research question.  (</a:t>
            </a:r>
            <a:r>
              <a:rPr lang="en-GB" dirty="0" smtClean="0">
                <a:hlinkClick r:id="rId4"/>
              </a:rPr>
              <a:t>Cochrane 2021</a:t>
            </a:r>
            <a:r>
              <a:rPr lang="en-GB" dirty="0" smtClean="0"/>
              <a:t>)</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research question</a:t>
            </a:r>
            <a:endParaRPr lang="en-GB" b="1" dirty="0"/>
          </a:p>
        </p:txBody>
      </p:sp>
      <p:sp>
        <p:nvSpPr>
          <p:cNvPr id="3" name="Content Placeholder 2"/>
          <p:cNvSpPr>
            <a:spLocks noGrp="1"/>
          </p:cNvSpPr>
          <p:nvPr>
            <p:ph idx="1"/>
          </p:nvPr>
        </p:nvSpPr>
        <p:spPr/>
        <p:txBody>
          <a:bodyPr>
            <a:normAutofit fontScale="77500" lnSpcReduction="20000"/>
          </a:bodyPr>
          <a:lstStyle/>
          <a:p>
            <a:pPr>
              <a:buNone/>
            </a:pPr>
            <a:r>
              <a:rPr lang="en-GB" b="1" dirty="0" smtClean="0"/>
              <a:t>Population</a:t>
            </a:r>
          </a:p>
          <a:p>
            <a:r>
              <a:rPr lang="en-GB" dirty="0" smtClean="0"/>
              <a:t>All schools staff</a:t>
            </a:r>
          </a:p>
          <a:p>
            <a:pPr>
              <a:buNone/>
            </a:pPr>
            <a:r>
              <a:rPr lang="en-GB" b="1" dirty="0" smtClean="0"/>
              <a:t>Interventions</a:t>
            </a:r>
          </a:p>
          <a:p>
            <a:r>
              <a:rPr lang="en-GB" dirty="0" smtClean="0"/>
              <a:t>Education, training or support tools</a:t>
            </a:r>
          </a:p>
          <a:p>
            <a:pPr>
              <a:buNone/>
            </a:pPr>
            <a:r>
              <a:rPr lang="en-GB" b="1" dirty="0" smtClean="0"/>
              <a:t>Outcomes</a:t>
            </a:r>
          </a:p>
          <a:p>
            <a:r>
              <a:rPr lang="en-GB" dirty="0" smtClean="0"/>
              <a:t>Knowledge, confidence and response re: CYP who self-harm</a:t>
            </a:r>
          </a:p>
          <a:p>
            <a:endParaRPr lang="en-GB" dirty="0" smtClean="0"/>
          </a:p>
          <a:p>
            <a:pPr>
              <a:buNone/>
            </a:pPr>
            <a:r>
              <a:rPr lang="en-GB" b="1" dirty="0" smtClean="0"/>
              <a:t>Study types</a:t>
            </a:r>
          </a:p>
          <a:p>
            <a:r>
              <a:rPr lang="en-GB" dirty="0" smtClean="0"/>
              <a:t>Empirical, </a:t>
            </a:r>
            <a:r>
              <a:rPr lang="en-GB" dirty="0" smtClean="0"/>
              <a:t>cohort (longitudinal), </a:t>
            </a:r>
            <a:r>
              <a:rPr lang="en-GB" dirty="0" smtClean="0"/>
              <a:t>qualitative.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review methods</a:t>
            </a:r>
            <a:endParaRPr lang="en-GB" b="1" dirty="0"/>
          </a:p>
        </p:txBody>
      </p:sp>
      <p:sp>
        <p:nvSpPr>
          <p:cNvPr id="3" name="Content Placeholder 2"/>
          <p:cNvSpPr>
            <a:spLocks noGrp="1"/>
          </p:cNvSpPr>
          <p:nvPr>
            <p:ph idx="1"/>
          </p:nvPr>
        </p:nvSpPr>
        <p:spPr/>
        <p:txBody>
          <a:bodyPr>
            <a:normAutofit fontScale="92500" lnSpcReduction="20000"/>
          </a:bodyPr>
          <a:lstStyle/>
          <a:p>
            <a:r>
              <a:rPr lang="en-GB" b="1" dirty="0" smtClean="0"/>
              <a:t>Did they find all of the relevant evidence?</a:t>
            </a:r>
          </a:p>
          <a:p>
            <a:pPr lvl="1"/>
            <a:r>
              <a:rPr lang="en-GB" dirty="0" smtClean="0"/>
              <a:t>Good search strategy, however it is likely there is a lot of unpublished research</a:t>
            </a:r>
          </a:p>
          <a:p>
            <a:r>
              <a:rPr lang="en-GB" b="1" dirty="0" smtClean="0"/>
              <a:t>Did they assess the quality of the studies they included?</a:t>
            </a:r>
          </a:p>
          <a:p>
            <a:pPr lvl="1"/>
            <a:r>
              <a:rPr lang="en-GB" dirty="0" smtClean="0"/>
              <a:t>Yes, using a standard instrument</a:t>
            </a:r>
          </a:p>
          <a:p>
            <a:r>
              <a:rPr lang="en-GB" b="1" dirty="0" smtClean="0"/>
              <a:t>Did they do blind, independent checks of study inclusion and data extraction?</a:t>
            </a:r>
          </a:p>
          <a:p>
            <a:pPr lvl="1"/>
            <a:r>
              <a:rPr lang="en-GB" dirty="0" smtClean="0"/>
              <a:t>Yes, though only with a sample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Findings</a:t>
            </a:r>
            <a:endParaRPr lang="en-GB" b="1" dirty="0"/>
          </a:p>
        </p:txBody>
      </p:sp>
      <p:sp>
        <p:nvSpPr>
          <p:cNvPr id="3" name="Content Placeholder 2"/>
          <p:cNvSpPr>
            <a:spLocks noGrp="1"/>
          </p:cNvSpPr>
          <p:nvPr>
            <p:ph idx="1"/>
          </p:nvPr>
        </p:nvSpPr>
        <p:spPr/>
        <p:txBody>
          <a:bodyPr>
            <a:normAutofit fontScale="70000" lnSpcReduction="20000"/>
          </a:bodyPr>
          <a:lstStyle/>
          <a:p>
            <a:r>
              <a:rPr lang="en-GB" b="1" dirty="0" smtClean="0"/>
              <a:t>Eight studies, looking at a </a:t>
            </a:r>
            <a:r>
              <a:rPr lang="en-GB" b="1" dirty="0" smtClean="0"/>
              <a:t>wide range </a:t>
            </a:r>
            <a:r>
              <a:rPr lang="en-GB" b="1" dirty="0" smtClean="0"/>
              <a:t>of interventions</a:t>
            </a:r>
          </a:p>
          <a:p>
            <a:pPr lvl="1"/>
            <a:r>
              <a:rPr lang="en-GB" dirty="0" smtClean="0"/>
              <a:t>Therefore, it was impossible to combine the results in one overall measure (meta-analysis)</a:t>
            </a:r>
          </a:p>
          <a:p>
            <a:pPr lvl="1"/>
            <a:r>
              <a:rPr lang="en-GB" dirty="0" smtClean="0"/>
              <a:t>The studies had a high risk of bias</a:t>
            </a:r>
          </a:p>
          <a:p>
            <a:r>
              <a:rPr lang="en-GB" b="1" dirty="0" smtClean="0"/>
              <a:t>Broadly, the interventions improved knowledge and were both feasible and acceptable</a:t>
            </a:r>
          </a:p>
          <a:p>
            <a:pPr lvl="1"/>
            <a:r>
              <a:rPr lang="en-GB" dirty="0" smtClean="0"/>
              <a:t>Less clear that the benefits were sustained over the longer term</a:t>
            </a:r>
          </a:p>
          <a:p>
            <a:pPr lvl="1"/>
            <a:r>
              <a:rPr lang="en-GB" dirty="0" smtClean="0"/>
              <a:t>No evidence was presented about the effects on experiences of CYP or outcomes</a:t>
            </a:r>
          </a:p>
          <a:p>
            <a:r>
              <a:rPr lang="en-GB" b="1" dirty="0" smtClean="0"/>
              <a:t>Qualitative findings</a:t>
            </a:r>
          </a:p>
          <a:p>
            <a:pPr lvl="1"/>
            <a:r>
              <a:rPr lang="en-GB" dirty="0" smtClean="0"/>
              <a:t>Equipping staff to respond, tailoring interventions, working across professional groups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 y="1396998"/>
          <a:ext cx="9144001" cy="5589848"/>
        </p:xfrm>
        <a:graphic>
          <a:graphicData uri="http://schemas.openxmlformats.org/drawingml/2006/table">
            <a:tbl>
              <a:tblPr/>
              <a:tblGrid>
                <a:gridCol w="1228829"/>
                <a:gridCol w="701483"/>
                <a:gridCol w="1402963"/>
                <a:gridCol w="1542470"/>
                <a:gridCol w="2103457"/>
                <a:gridCol w="2164799"/>
              </a:tblGrid>
              <a:tr h="143710">
                <a:tc>
                  <a:txBody>
                    <a:bodyPr/>
                    <a:lstStyle/>
                    <a:p>
                      <a:pPr>
                        <a:lnSpc>
                          <a:spcPct val="115000"/>
                        </a:lnSpc>
                        <a:spcAft>
                          <a:spcPts val="0"/>
                        </a:spcAft>
                      </a:pPr>
                      <a:r>
                        <a:rPr lang="en-GB" sz="1200" dirty="0">
                          <a:latin typeface="Calibri"/>
                          <a:ea typeface="Calibri"/>
                          <a:cs typeface="Times New Roman"/>
                        </a:rPr>
                        <a:t>Study</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latin typeface="Calibri"/>
                          <a:ea typeface="Calibri"/>
                          <a:cs typeface="Times New Roman"/>
                        </a:rPr>
                        <a:t>N</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latin typeface="Calibri"/>
                          <a:ea typeface="Calibri"/>
                          <a:cs typeface="Times New Roman"/>
                        </a:rPr>
                        <a:t>Population</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b="1" dirty="0">
                          <a:latin typeface="Calibri"/>
                          <a:ea typeface="Calibri"/>
                          <a:cs typeface="Times New Roman"/>
                        </a:rPr>
                        <a:t>Intervention</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latin typeface="Calibri"/>
                          <a:ea typeface="Calibri"/>
                          <a:cs typeface="Times New Roman"/>
                        </a:rPr>
                        <a:t>Outcome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latin typeface="Calibri"/>
                          <a:ea typeface="Calibri"/>
                          <a:cs typeface="Times New Roman"/>
                        </a:rPr>
                        <a:t>Findings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359">
                <a:tc>
                  <a:txBody>
                    <a:bodyPr/>
                    <a:lstStyle/>
                    <a:p>
                      <a:pPr>
                        <a:lnSpc>
                          <a:spcPct val="115000"/>
                        </a:lnSpc>
                        <a:spcAft>
                          <a:spcPts val="0"/>
                        </a:spcAft>
                      </a:pPr>
                      <a:r>
                        <a:rPr lang="en-GB" sz="1200" dirty="0">
                          <a:latin typeface="Calibri"/>
                          <a:ea typeface="Calibri"/>
                          <a:cs typeface="Times New Roman"/>
                        </a:rPr>
                        <a:t>Berger 2015</a:t>
                      </a:r>
                    </a:p>
                    <a:p>
                      <a:pPr>
                        <a:lnSpc>
                          <a:spcPct val="115000"/>
                        </a:lnSpc>
                        <a:spcAft>
                          <a:spcPts val="0"/>
                        </a:spcAft>
                      </a:pPr>
                      <a:r>
                        <a:rPr lang="en-GB" sz="1200" dirty="0">
                          <a:latin typeface="Calibri"/>
                          <a:ea typeface="Calibri"/>
                          <a:cs typeface="Times New Roman"/>
                        </a:rPr>
                        <a:t>Australia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48</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Teachers, MHPs, support &amp; leaders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b="1" dirty="0">
                          <a:latin typeface="Calibri"/>
                          <a:ea typeface="Calibri"/>
                          <a:cs typeface="Times New Roman"/>
                        </a:rPr>
                        <a:t>Policy addressing self-injury (SI).</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Self-reports of quality, acceptability</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The policy was relevant and acceptable.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432048">
                <a:tc>
                  <a:txBody>
                    <a:bodyPr/>
                    <a:lstStyle/>
                    <a:p>
                      <a:pPr>
                        <a:lnSpc>
                          <a:spcPct val="115000"/>
                        </a:lnSpc>
                        <a:spcAft>
                          <a:spcPts val="0"/>
                        </a:spcAft>
                      </a:pPr>
                      <a:r>
                        <a:rPr lang="en-GB" sz="1200" dirty="0" err="1">
                          <a:latin typeface="Calibri"/>
                          <a:ea typeface="Calibri"/>
                          <a:cs typeface="Times New Roman"/>
                        </a:rPr>
                        <a:t>Dorko</a:t>
                      </a:r>
                      <a:r>
                        <a:rPr lang="en-GB" sz="1200" dirty="0">
                          <a:latin typeface="Calibri"/>
                          <a:ea typeface="Calibri"/>
                          <a:cs typeface="Times New Roman"/>
                        </a:rPr>
                        <a:t> 2010</a:t>
                      </a:r>
                    </a:p>
                    <a:p>
                      <a:pPr>
                        <a:lnSpc>
                          <a:spcPct val="115000"/>
                        </a:lnSpc>
                        <a:spcAft>
                          <a:spcPts val="0"/>
                        </a:spcAft>
                      </a:pPr>
                      <a:r>
                        <a:rPr lang="en-GB" sz="1200" dirty="0">
                          <a:latin typeface="Calibri"/>
                          <a:ea typeface="Calibri"/>
                          <a:cs typeface="Times New Roman"/>
                        </a:rPr>
                        <a:t>USA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25</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MHPs, teachers, nurses, support</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b="1" dirty="0">
                          <a:latin typeface="Calibri"/>
                          <a:ea typeface="Calibri"/>
                          <a:cs typeface="Times New Roman"/>
                        </a:rPr>
                        <a:t>Website with information and sources about SI.</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Self-reports of knowledge and comfort re: SI</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Useful information that improved knowledge.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431132">
                <a:tc>
                  <a:txBody>
                    <a:bodyPr/>
                    <a:lstStyle/>
                    <a:p>
                      <a:pPr>
                        <a:lnSpc>
                          <a:spcPct val="115000"/>
                        </a:lnSpc>
                        <a:spcAft>
                          <a:spcPts val="0"/>
                        </a:spcAft>
                      </a:pPr>
                      <a:r>
                        <a:rPr lang="en-GB" sz="1200" dirty="0" err="1">
                          <a:latin typeface="Calibri"/>
                          <a:ea typeface="Calibri"/>
                          <a:cs typeface="Times New Roman"/>
                        </a:rPr>
                        <a:t>Glennon</a:t>
                      </a:r>
                      <a:r>
                        <a:rPr lang="en-GB" sz="1200" dirty="0">
                          <a:latin typeface="Calibri"/>
                          <a:ea typeface="Calibri"/>
                          <a:cs typeface="Times New Roman"/>
                        </a:rPr>
                        <a:t> 2020</a:t>
                      </a:r>
                    </a:p>
                    <a:p>
                      <a:pPr>
                        <a:lnSpc>
                          <a:spcPct val="115000"/>
                        </a:lnSpc>
                        <a:spcAft>
                          <a:spcPts val="0"/>
                        </a:spcAft>
                      </a:pPr>
                      <a:r>
                        <a:rPr lang="en-GB" sz="1200" dirty="0">
                          <a:latin typeface="Calibri"/>
                          <a:ea typeface="Calibri"/>
                          <a:cs typeface="Times New Roman"/>
                        </a:rPr>
                        <a:t>USA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94</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MHPs, nurses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b="1" dirty="0">
                          <a:latin typeface="Calibri"/>
                          <a:ea typeface="Calibri"/>
                          <a:cs typeface="Times New Roman"/>
                        </a:rPr>
                        <a:t>Training session with handouts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Pre- and post-questionnaires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Statistically significant increase in knowledge.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718553">
                <a:tc>
                  <a:txBody>
                    <a:bodyPr/>
                    <a:lstStyle/>
                    <a:p>
                      <a:pPr>
                        <a:lnSpc>
                          <a:spcPct val="115000"/>
                        </a:lnSpc>
                        <a:spcAft>
                          <a:spcPts val="0"/>
                        </a:spcAft>
                      </a:pPr>
                      <a:r>
                        <a:rPr lang="en-GB" sz="1200">
                          <a:latin typeface="Calibri"/>
                          <a:ea typeface="Calibri"/>
                          <a:cs typeface="Times New Roman"/>
                        </a:rPr>
                        <a:t>Groschwitz 2017</a:t>
                      </a:r>
                    </a:p>
                    <a:p>
                      <a:pPr>
                        <a:lnSpc>
                          <a:spcPct val="115000"/>
                        </a:lnSpc>
                        <a:spcAft>
                          <a:spcPts val="0"/>
                        </a:spcAft>
                      </a:pPr>
                      <a:r>
                        <a:rPr lang="en-GB" sz="1200">
                          <a:latin typeface="Calibri"/>
                          <a:ea typeface="Calibri"/>
                          <a:cs typeface="Times New Roman"/>
                        </a:rPr>
                        <a:t>Germany</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236</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Teachers, social workers, MHPs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b="1" dirty="0">
                          <a:latin typeface="Calibri"/>
                          <a:ea typeface="Calibri"/>
                          <a:cs typeface="Times New Roman"/>
                        </a:rPr>
                        <a:t>Workshop on SI, including video and role-play.</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Knowledge, confidence and behaviour measures;  pre- and post-intervention;  6 month follow-up</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Increase in perceived and actual knowledge;  sustained improvement in confidence.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574842">
                <a:tc>
                  <a:txBody>
                    <a:bodyPr/>
                    <a:lstStyle/>
                    <a:p>
                      <a:pPr>
                        <a:lnSpc>
                          <a:spcPct val="115000"/>
                        </a:lnSpc>
                        <a:spcAft>
                          <a:spcPts val="0"/>
                        </a:spcAft>
                      </a:pPr>
                      <a:r>
                        <a:rPr lang="en-GB" sz="1200">
                          <a:latin typeface="Calibri"/>
                          <a:ea typeface="Calibri"/>
                          <a:cs typeface="Times New Roman"/>
                        </a:rPr>
                        <a:t>Lee 2016</a:t>
                      </a:r>
                    </a:p>
                    <a:p>
                      <a:pPr>
                        <a:lnSpc>
                          <a:spcPct val="115000"/>
                        </a:lnSpc>
                        <a:spcAft>
                          <a:spcPts val="0"/>
                        </a:spcAft>
                      </a:pPr>
                      <a:r>
                        <a:rPr lang="en-GB" sz="1200">
                          <a:latin typeface="Calibri"/>
                          <a:ea typeface="Calibri"/>
                          <a:cs typeface="Times New Roman"/>
                        </a:rPr>
                        <a:t>UK</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10</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School pastoral staff</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b="1" dirty="0">
                          <a:latin typeface="Calibri"/>
                          <a:ea typeface="Calibri"/>
                          <a:cs typeface="Times New Roman"/>
                        </a:rPr>
                        <a:t>Training workshop.</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Pre- and post- knowledge questionnaires;  semi-structured interviews</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Increase in knowledge;  the training created a safe space for discussing self-harm.</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654547">
                <a:tc>
                  <a:txBody>
                    <a:bodyPr/>
                    <a:lstStyle/>
                    <a:p>
                      <a:pPr>
                        <a:lnSpc>
                          <a:spcPct val="115000"/>
                        </a:lnSpc>
                        <a:spcAft>
                          <a:spcPts val="0"/>
                        </a:spcAft>
                      </a:pPr>
                      <a:r>
                        <a:rPr lang="en-GB" sz="1200">
                          <a:latin typeface="Calibri"/>
                          <a:ea typeface="Calibri"/>
                          <a:cs typeface="Times New Roman"/>
                        </a:rPr>
                        <a:t>Price 2015</a:t>
                      </a:r>
                    </a:p>
                    <a:p>
                      <a:pPr>
                        <a:lnSpc>
                          <a:spcPct val="115000"/>
                        </a:lnSpc>
                        <a:spcAft>
                          <a:spcPts val="0"/>
                        </a:spcAft>
                      </a:pPr>
                      <a:r>
                        <a:rPr lang="en-GB" sz="1200">
                          <a:latin typeface="Calibri"/>
                          <a:ea typeface="Calibri"/>
                          <a:cs typeface="Times New Roman"/>
                        </a:rPr>
                        <a:t>USA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a:latin typeface="Calibri"/>
                          <a:ea typeface="Calibri"/>
                          <a:cs typeface="Times New Roman"/>
                        </a:rPr>
                        <a:t>32</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smtClean="0">
                          <a:latin typeface="+mn-lt"/>
                          <a:ea typeface="Calibri"/>
                          <a:cs typeface="Times New Roman"/>
                        </a:rPr>
                        <a:t>MHPs, nurses </a:t>
                      </a:r>
                      <a:endParaRPr lang="en-GB" sz="1200" dirty="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200" b="1" dirty="0" smtClean="0">
                          <a:latin typeface="+mn-lt"/>
                          <a:ea typeface="Calibri"/>
                          <a:cs typeface="Times New Roman"/>
                        </a:rPr>
                        <a:t>Workshop in 2 parts:  what SI is and how to manage it.</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Pre-and post questionnaires on knowledge, confidence and self-efficacy </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Increase in knowledge, possibly sustained after 6mo (very small sample size).</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002736">
                <a:tc>
                  <a:txBody>
                    <a:bodyPr/>
                    <a:lstStyle/>
                    <a:p>
                      <a:pPr>
                        <a:lnSpc>
                          <a:spcPct val="115000"/>
                        </a:lnSpc>
                        <a:spcAft>
                          <a:spcPts val="0"/>
                        </a:spcAft>
                      </a:pPr>
                      <a:r>
                        <a:rPr lang="en-GB" sz="1200" dirty="0">
                          <a:latin typeface="Calibri"/>
                          <a:ea typeface="Calibri"/>
                          <a:cs typeface="Times New Roman"/>
                        </a:rPr>
                        <a:t>Robinson 2008</a:t>
                      </a:r>
                    </a:p>
                    <a:p>
                      <a:pPr>
                        <a:lnSpc>
                          <a:spcPct val="115000"/>
                        </a:lnSpc>
                        <a:spcAft>
                          <a:spcPts val="0"/>
                        </a:spcAft>
                      </a:pPr>
                      <a:r>
                        <a:rPr lang="en-GB" sz="1200" dirty="0">
                          <a:latin typeface="Calibri"/>
                          <a:ea typeface="Calibri"/>
                          <a:cs typeface="Times New Roman"/>
                        </a:rPr>
                        <a:t>Australia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213</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200" dirty="0" smtClean="0">
                          <a:latin typeface="+mn-lt"/>
                          <a:ea typeface="Calibri"/>
                          <a:cs typeface="Times New Roman"/>
                        </a:rPr>
                        <a:t>MHPs, teachers, support staff</a:t>
                      </a:r>
                    </a:p>
                    <a:p>
                      <a:pPr>
                        <a:lnSpc>
                          <a:spcPct val="115000"/>
                        </a:lnSpc>
                        <a:spcAft>
                          <a:spcPts val="0"/>
                        </a:spcAft>
                      </a:pPr>
                      <a:endParaRPr lang="en-GB" sz="1200" dirty="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200" b="1" dirty="0" smtClean="0">
                          <a:latin typeface="+mn-lt"/>
                          <a:ea typeface="Calibri"/>
                          <a:cs typeface="Times New Roman"/>
                        </a:rPr>
                        <a:t>Training over 2 days:  what SI is and how to manage it.  Handbook and CD-ROM.</a:t>
                      </a:r>
                    </a:p>
                    <a:p>
                      <a:pPr>
                        <a:lnSpc>
                          <a:spcPct val="115000"/>
                        </a:lnSpc>
                        <a:spcAft>
                          <a:spcPts val="0"/>
                        </a:spcAft>
                      </a:pPr>
                      <a:endParaRPr lang="en-GB" sz="1200" b="1" dirty="0" smtClean="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Questionnaire, pre-, post- and at 6mo.</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r>
                        <a:rPr lang="en-GB" sz="1200" dirty="0">
                          <a:latin typeface="Calibri"/>
                          <a:ea typeface="Calibri"/>
                          <a:cs typeface="Times New Roman"/>
                        </a:rPr>
                        <a:t>Improved knowledge, confidence and perceived skill;  some evidence of skill retention.  Participants with lower skills at baseline improved the most.</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718553">
                <a:tc>
                  <a:txBody>
                    <a:bodyPr/>
                    <a:lstStyle/>
                    <a:p>
                      <a:pPr>
                        <a:lnSpc>
                          <a:spcPct val="115000"/>
                        </a:lnSpc>
                        <a:spcAft>
                          <a:spcPts val="0"/>
                        </a:spcAft>
                      </a:pPr>
                      <a:r>
                        <a:rPr lang="en-GB" sz="1200" dirty="0">
                          <a:latin typeface="Calibri"/>
                          <a:ea typeface="Calibri"/>
                          <a:cs typeface="Times New Roman"/>
                        </a:rPr>
                        <a:t>Townsend 2018</a:t>
                      </a:r>
                    </a:p>
                    <a:p>
                      <a:pPr>
                        <a:lnSpc>
                          <a:spcPct val="115000"/>
                        </a:lnSpc>
                        <a:spcAft>
                          <a:spcPts val="0"/>
                        </a:spcAft>
                      </a:pPr>
                      <a:r>
                        <a:rPr lang="en-GB" sz="1200" dirty="0">
                          <a:latin typeface="Calibri"/>
                          <a:ea typeface="Calibri"/>
                          <a:cs typeface="Times New Roman"/>
                        </a:rPr>
                        <a:t>Australia</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400</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b="0" dirty="0" smtClean="0">
                          <a:latin typeface="+mn-lt"/>
                          <a:ea typeface="Calibri"/>
                          <a:cs typeface="Times New Roman"/>
                        </a:rPr>
                        <a:t>Teachers</a:t>
                      </a:r>
                      <a:endParaRPr lang="en-GB" sz="1200" b="0" dirty="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200" b="1" dirty="0" smtClean="0">
                          <a:latin typeface="+mn-lt"/>
                          <a:ea typeface="Calibri"/>
                          <a:cs typeface="Times New Roman"/>
                        </a:rPr>
                        <a:t>Whole school initiative in 2 modules.</a:t>
                      </a:r>
                    </a:p>
                    <a:p>
                      <a:pPr>
                        <a:lnSpc>
                          <a:spcPct val="115000"/>
                        </a:lnSpc>
                        <a:spcAft>
                          <a:spcPts val="0"/>
                        </a:spcAft>
                      </a:pPr>
                      <a:endParaRPr lang="en-GB" sz="1200" b="1" dirty="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Knowledge, attitudes and confidence in SI</a:t>
                      </a: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1200" dirty="0">
                          <a:latin typeface="Calibri"/>
                          <a:ea typeface="Calibri"/>
                          <a:cs typeface="Times New Roman"/>
                        </a:rPr>
                        <a:t>Improved knowledge, confidence and skills;  additional support </a:t>
                      </a:r>
                      <a:r>
                        <a:rPr lang="en-GB" sz="1200" dirty="0" smtClean="0">
                          <a:latin typeface="Calibri"/>
                          <a:ea typeface="Calibri"/>
                          <a:cs typeface="Times New Roman"/>
                        </a:rPr>
                        <a:t>needs identified. </a:t>
                      </a:r>
                      <a:endParaRPr lang="en-GB" sz="1200" dirty="0">
                        <a:latin typeface="Calibri"/>
                        <a:ea typeface="Calibri"/>
                        <a:cs typeface="Times New Roman"/>
                      </a:endParaRPr>
                    </a:p>
                  </a:txBody>
                  <a:tcPr marL="41849" marR="41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Conclusions</a:t>
            </a:r>
            <a:endParaRPr lang="en-GB" b="1" dirty="0"/>
          </a:p>
        </p:txBody>
      </p:sp>
      <p:sp>
        <p:nvSpPr>
          <p:cNvPr id="3" name="Content Placeholder 2"/>
          <p:cNvSpPr>
            <a:spLocks noGrp="1"/>
          </p:cNvSpPr>
          <p:nvPr>
            <p:ph idx="1"/>
          </p:nvPr>
        </p:nvSpPr>
        <p:spPr/>
        <p:txBody>
          <a:bodyPr>
            <a:normAutofit fontScale="92500"/>
          </a:bodyPr>
          <a:lstStyle/>
          <a:p>
            <a:r>
              <a:rPr lang="en-GB" dirty="0" smtClean="0"/>
              <a:t>Limitations of evidence; unpublished evaluations</a:t>
            </a:r>
          </a:p>
          <a:p>
            <a:r>
              <a:rPr lang="en-GB" dirty="0" smtClean="0"/>
              <a:t>Broadly, it seems we can affect the proxy outcomes (feasibility, acceptability, knowledge)</a:t>
            </a:r>
          </a:p>
          <a:p>
            <a:pPr lvl="1"/>
            <a:r>
              <a:rPr lang="en-GB" dirty="0" smtClean="0"/>
              <a:t>Expand to include “grey literature”</a:t>
            </a:r>
          </a:p>
          <a:p>
            <a:pPr lvl="1"/>
            <a:r>
              <a:rPr lang="en-GB" dirty="0" smtClean="0"/>
              <a:t>Tailored interventions, policies, peer support</a:t>
            </a:r>
          </a:p>
          <a:p>
            <a:r>
              <a:rPr lang="en-GB" dirty="0" smtClean="0"/>
              <a:t>Involve CYP in future evaluations</a:t>
            </a:r>
          </a:p>
          <a:p>
            <a:pPr marL="914400" lvl="1" indent="-514350"/>
            <a:r>
              <a:rPr lang="en-GB" dirty="0" smtClean="0"/>
              <a:t>Person-centred outcomes, qualitative studies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690</TotalTime>
  <Words>841</Words>
  <Application>Microsoft Office PowerPoint</Application>
  <PresentationFormat>On-screen Show (4:3)</PresentationFormat>
  <Paragraphs>119</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#CAMHScampfire  No.5</vt:lpstr>
      <vt:lpstr>Slide 2</vt:lpstr>
      <vt:lpstr>The research question</vt:lpstr>
      <vt:lpstr>The review methods</vt:lpstr>
      <vt:lpstr>Findings</vt:lpstr>
      <vt:lpstr>Slide 6</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Douglas Badenoch</dc:creator>
  <cp:lastModifiedBy>Douglas Badenoch</cp:lastModifiedBy>
  <cp:revision>40</cp:revision>
  <dcterms:created xsi:type="dcterms:W3CDTF">2020-12-09T10:48:48Z</dcterms:created>
  <dcterms:modified xsi:type="dcterms:W3CDTF">2021-04-26T11:11:31Z</dcterms:modified>
</cp:coreProperties>
</file>