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82" r:id="rId4"/>
    <p:sldId id="281" r:id="rId5"/>
    <p:sldId id="283" r:id="rId6"/>
    <p:sldId id="284" r:id="rId7"/>
    <p:sldId id="285" r:id="rId8"/>
    <p:sldId id="286" r:id="rId9"/>
    <p:sldId id="275" r:id="rId10"/>
    <p:sldId id="276" r:id="rId11"/>
    <p:sldId id="287" r:id="rId12"/>
    <p:sldId id="289" r:id="rId13"/>
    <p:sldId id="288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83677" autoAdjust="0"/>
  </p:normalViewPr>
  <p:slideViewPr>
    <p:cSldViewPr>
      <p:cViewPr varScale="1">
        <p:scale>
          <a:sx n="85" d="100"/>
          <a:sy n="85" d="100"/>
        </p:scale>
        <p:origin x="-16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317F4-CB16-447E-81C4-1753E56F348C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EF02E-EB06-447B-A595-5231DD42D9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77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F02E-EB06-447B-A595-5231DD42D96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Note:  Absence of evidence, not evidence of absence.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F02E-EB06-447B-A595-5231DD42D96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We should ask what matters to parents and children, and measure that using validated outcomes.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F02E-EB06-447B-A595-5231DD42D96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Effectively,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multiverse</a:t>
            </a:r>
            <a:r>
              <a:rPr lang="en-GB" baseline="0" dirty="0" smtClean="0"/>
              <a:t> analysis is a survey with lots of statistical comparisons between the responses.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F02E-EB06-447B-A595-5231DD42D96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Variable A might cause variable B, B might cause A, or an unknown</a:t>
            </a:r>
            <a:r>
              <a:rPr lang="en-GB" baseline="0" dirty="0" smtClean="0"/>
              <a:t> variable </a:t>
            </a:r>
            <a:r>
              <a:rPr lang="en-GB" dirty="0" smtClean="0"/>
              <a:t>C might cause</a:t>
            </a:r>
            <a:r>
              <a:rPr lang="en-GB" baseline="0" dirty="0" smtClean="0"/>
              <a:t> both A and 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F02E-EB06-447B-A595-5231DD42D96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This is why we need prospective, longitudinal studies.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F02E-EB06-447B-A595-5231DD42D96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e.g.</a:t>
            </a:r>
            <a:r>
              <a:rPr lang="en-GB" baseline="0" dirty="0" smtClean="0"/>
              <a:t> ISIS2 trial – one of the most important trials ever conducted. The Lancet asked the authors to do a subgroup analysis before they would publish.  The authors responded by sending in the results stratified by astrological birth sign (Richard </a:t>
            </a:r>
            <a:r>
              <a:rPr lang="en-GB" baseline="0" dirty="0" err="1" smtClean="0"/>
              <a:t>Peto</a:t>
            </a:r>
            <a:r>
              <a:rPr lang="en-GB" baseline="0" dirty="0" smtClean="0"/>
              <a:t>, anecdote presented at the Evidence Live conference 2016).  The journal published the trial without a subgroup analysis.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F02E-EB06-447B-A595-5231DD42D96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</a:t>
            </a:r>
            <a:r>
              <a:rPr lang="en-GB" baseline="0" dirty="0" smtClean="0"/>
              <a:t> must never forget that what we are aiming to do is improve things for people, not improve numbers.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F02E-EB06-447B-A595-5231DD42D96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be helpful for those designing surveys as well as reading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F02E-EB06-447B-A595-5231DD42D96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21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F02E-EB06-447B-A595-5231DD42D96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More information in the supplementary</a:t>
            </a:r>
            <a:r>
              <a:rPr lang="en-GB" baseline="0" dirty="0" smtClean="0"/>
              <a:t> material about limits on outcomes / survey items.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EF02E-EB06-447B-A595-5231DD42D96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CAMHScampfire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388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884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08920"/>
            <a:ext cx="4038600" cy="34172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CAMHScampfire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15FEC-D9E2-4499-A34E-B5963A201091}" type="datetimeFigureOut">
              <a:rPr lang="en-GB" smtClean="0"/>
              <a:pPr/>
              <a:t>23/06/21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1A9E4-0A71-4E62-93F4-6AD60400786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476672"/>
            <a:ext cx="211327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Douglas\Documents\Clients\ACAMH\2019-20\Journal Club\Templates etc\CATC_Zbanner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362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4824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824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82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824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824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824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acamh.org/event/smartphone-use-on-parenting-camhs-campfir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xkcd.com/552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commons.wikimedia.org/w/index.php?curid=3275713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xkcd.com/882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s://xkcd.com/1838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mjopen.bmj.com/content/6/12/e011458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#</a:t>
            </a:r>
            <a:r>
              <a:rPr lang="en-GB" dirty="0" err="1" smtClean="0"/>
              <a:t>CAMHScampfire</a:t>
            </a:r>
            <a:r>
              <a:rPr lang="en-GB" dirty="0" smtClean="0"/>
              <a:t>  No.7</a:t>
            </a:r>
            <a:br>
              <a:rPr lang="en-GB" dirty="0" smtClean="0"/>
            </a:br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June 2021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4700" b="1" dirty="0" smtClean="0">
                <a:solidFill>
                  <a:srgbClr val="482400"/>
                </a:solidFill>
              </a:rPr>
              <a:t>The effect of </a:t>
            </a:r>
            <a:r>
              <a:rPr lang="en-GB" sz="4700" b="1" dirty="0" err="1" smtClean="0">
                <a:solidFill>
                  <a:srgbClr val="482400"/>
                </a:solidFill>
              </a:rPr>
              <a:t>smartphone</a:t>
            </a:r>
            <a:r>
              <a:rPr lang="en-GB" sz="4700" b="1" dirty="0" smtClean="0">
                <a:solidFill>
                  <a:srgbClr val="482400"/>
                </a:solidFill>
              </a:rPr>
              <a:t> use on parenting</a:t>
            </a:r>
          </a:p>
          <a:p>
            <a:endParaRPr lang="en-GB" dirty="0" smtClean="0">
              <a:solidFill>
                <a:srgbClr val="482400"/>
              </a:solidFill>
            </a:endParaRPr>
          </a:p>
          <a:p>
            <a:r>
              <a:rPr lang="en-GB" dirty="0" smtClean="0">
                <a:solidFill>
                  <a:srgbClr val="482400"/>
                </a:solidFill>
                <a:hlinkClick r:id="rId3"/>
              </a:rPr>
              <a:t>Evidence from a </a:t>
            </a:r>
            <a:r>
              <a:rPr lang="en-GB" dirty="0" err="1" smtClean="0">
                <a:solidFill>
                  <a:srgbClr val="482400"/>
                </a:solidFill>
                <a:hlinkClick r:id="rId3"/>
              </a:rPr>
              <a:t>multiverse</a:t>
            </a:r>
            <a:r>
              <a:rPr lang="en-GB" dirty="0" smtClean="0">
                <a:solidFill>
                  <a:srgbClr val="482400"/>
                </a:solidFill>
                <a:hlinkClick r:id="rId3"/>
              </a:rPr>
              <a:t> analysis of data from </a:t>
            </a:r>
            <a:br>
              <a:rPr lang="en-GB" dirty="0" smtClean="0">
                <a:solidFill>
                  <a:srgbClr val="482400"/>
                </a:solidFill>
                <a:hlinkClick r:id="rId3"/>
              </a:rPr>
            </a:br>
            <a:r>
              <a:rPr lang="en-GB" dirty="0" smtClean="0">
                <a:solidFill>
                  <a:srgbClr val="482400"/>
                </a:solidFill>
                <a:hlinkClick r:id="rId3"/>
              </a:rPr>
              <a:t>a survey of parents in Australia</a:t>
            </a:r>
            <a:endParaRPr lang="en-GB" dirty="0">
              <a:solidFill>
                <a:srgbClr val="4824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study methods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b="1" dirty="0" smtClean="0"/>
              <a:t>Are the methods appropriate for this question?</a:t>
            </a:r>
          </a:p>
          <a:p>
            <a:pPr lvl="1"/>
            <a:r>
              <a:rPr lang="en-GB" dirty="0" smtClean="0"/>
              <a:t>Yes, the aim is to explore possible hypotheses</a:t>
            </a:r>
          </a:p>
          <a:p>
            <a:pPr>
              <a:buNone/>
            </a:pPr>
            <a:r>
              <a:rPr lang="en-GB" b="1" dirty="0" smtClean="0"/>
              <a:t>Were the respondents representative of the population?</a:t>
            </a:r>
          </a:p>
          <a:p>
            <a:pPr lvl="1"/>
            <a:r>
              <a:rPr lang="en-GB" dirty="0" smtClean="0"/>
              <a:t>Yes, efforts were made to include minority groups</a:t>
            </a:r>
            <a:endParaRPr lang="en-GB" b="1" dirty="0" smtClean="0"/>
          </a:p>
          <a:p>
            <a:pPr>
              <a:buNone/>
            </a:pPr>
            <a:r>
              <a:rPr lang="en-GB" b="1" dirty="0" smtClean="0"/>
              <a:t>Did enough of them respond?</a:t>
            </a:r>
          </a:p>
          <a:p>
            <a:pPr lvl="1"/>
            <a:r>
              <a:rPr lang="en-GB" dirty="0" smtClean="0"/>
              <a:t>Yes, though we don’t know about non-responders</a:t>
            </a:r>
          </a:p>
          <a:p>
            <a:pPr>
              <a:buNone/>
            </a:pPr>
            <a:r>
              <a:rPr lang="en-GB" b="1" dirty="0" smtClean="0"/>
              <a:t>Are the outcome measures valid?</a:t>
            </a:r>
          </a:p>
          <a:p>
            <a:pPr lvl="1"/>
            <a:r>
              <a:rPr lang="en-GB" dirty="0" smtClean="0"/>
              <a:t>Unsure; reliant on self-reports, external validity not tested</a:t>
            </a:r>
          </a:p>
          <a:p>
            <a:pPr lvl="1"/>
            <a:r>
              <a:rPr lang="en-GB" dirty="0" smtClean="0"/>
              <a:t>They cross-validated measures within their own data set, which helps</a:t>
            </a:r>
          </a:p>
          <a:p>
            <a:pPr lvl="1"/>
            <a:r>
              <a:rPr lang="en-GB" dirty="0" smtClean="0"/>
              <a:t>This is an important limitation on this study imposed by the technical constraints of the survey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708920"/>
            <a:ext cx="7931224" cy="341724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3,659 respondents</a:t>
            </a:r>
          </a:p>
          <a:p>
            <a:r>
              <a:rPr lang="en-GB" dirty="0" smtClean="0"/>
              <a:t>The vast majority of </a:t>
            </a:r>
            <a:br>
              <a:rPr lang="en-GB" dirty="0" smtClean="0"/>
            </a:br>
            <a:r>
              <a:rPr lang="en-GB" dirty="0" smtClean="0"/>
              <a:t>variables were not </a:t>
            </a:r>
            <a:br>
              <a:rPr lang="en-GB" dirty="0" smtClean="0"/>
            </a:br>
            <a:r>
              <a:rPr lang="en-GB" dirty="0" smtClean="0"/>
              <a:t>associated with each other</a:t>
            </a:r>
          </a:p>
          <a:p>
            <a:r>
              <a:rPr lang="en-GB" dirty="0" smtClean="0"/>
              <a:t>There was little evidence to </a:t>
            </a:r>
            <a:br>
              <a:rPr lang="en-GB" dirty="0" smtClean="0"/>
            </a:br>
            <a:r>
              <a:rPr lang="en-GB" dirty="0" smtClean="0"/>
              <a:t>suggest </a:t>
            </a:r>
            <a:r>
              <a:rPr lang="en-GB" dirty="0" err="1" smtClean="0"/>
              <a:t>smartphone</a:t>
            </a:r>
            <a:r>
              <a:rPr lang="en-GB" dirty="0" smtClean="0"/>
              <a:t> use </a:t>
            </a:r>
            <a:br>
              <a:rPr lang="en-GB" dirty="0" smtClean="0"/>
            </a:br>
            <a:r>
              <a:rPr lang="en-GB" dirty="0" smtClean="0"/>
              <a:t>harms parenting </a:t>
            </a:r>
          </a:p>
          <a:p>
            <a:r>
              <a:rPr lang="en-GB" dirty="0" smtClean="0"/>
              <a:t>In fact, higher use of social media was associated with higher parental warmth</a:t>
            </a:r>
          </a:p>
          <a:p>
            <a:r>
              <a:rPr lang="en-GB" dirty="0" err="1" smtClean="0"/>
              <a:t>Technoference</a:t>
            </a:r>
            <a:r>
              <a:rPr lang="en-GB" dirty="0" smtClean="0"/>
              <a:t> may mediate the impact of smartphones. </a:t>
            </a:r>
            <a:endParaRPr lang="en-GB" dirty="0"/>
          </a:p>
        </p:txBody>
      </p:sp>
      <p:pic>
        <p:nvPicPr>
          <p:cNvPr id="32770" name="Picture 2" descr="The blue lines show the analyses which were statistically significant. Most were not. [Click to view full sized figure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08920"/>
            <a:ext cx="4038600" cy="202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blue lines show the analyses which were statistically significant. Most were not. [Click to view full sized figure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2277478"/>
            <a:ext cx="9036496" cy="453589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4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 and 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alibri" pitchFamily="34" charset="0"/>
              <a:buChar char="+"/>
            </a:pPr>
            <a:r>
              <a:rPr lang="en-GB" dirty="0" smtClean="0"/>
              <a:t>Large sample size</a:t>
            </a:r>
          </a:p>
          <a:p>
            <a:pPr>
              <a:buFont typeface="Calibri" pitchFamily="34" charset="0"/>
              <a:buChar char="+"/>
            </a:pPr>
            <a:r>
              <a:rPr lang="en-GB" dirty="0" smtClean="0"/>
              <a:t>Efforts made to make the survey accessible</a:t>
            </a:r>
          </a:p>
          <a:p>
            <a:pPr>
              <a:buFont typeface="Calibri" pitchFamily="34" charset="0"/>
              <a:buChar char="+"/>
            </a:pPr>
            <a:r>
              <a:rPr lang="en-GB" dirty="0" smtClean="0"/>
              <a:t>Internal validation of the data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alibri" pitchFamily="34" charset="0"/>
              <a:buChar char="-"/>
            </a:pPr>
            <a:r>
              <a:rPr lang="en-GB" dirty="0" smtClean="0"/>
              <a:t>Self-reported data</a:t>
            </a:r>
          </a:p>
          <a:p>
            <a:pPr>
              <a:buFont typeface="Calibri" pitchFamily="34" charset="0"/>
              <a:buChar char="-"/>
            </a:pPr>
            <a:r>
              <a:rPr lang="en-GB" dirty="0" smtClean="0"/>
              <a:t>The survey measures may not be measuring what we think they are</a:t>
            </a:r>
          </a:p>
          <a:p>
            <a:pPr>
              <a:buFont typeface="Calibri" pitchFamily="34" charset="0"/>
              <a:buChar char="-"/>
            </a:pPr>
            <a:r>
              <a:rPr lang="en-GB" dirty="0" smtClean="0"/>
              <a:t>Cannot rule in or rule out any causal link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We must be cautious about any firm conclusions from this type of study</a:t>
            </a:r>
          </a:p>
          <a:p>
            <a:r>
              <a:rPr lang="en-GB" dirty="0" smtClean="0"/>
              <a:t>The data suggest that assumptions of harm from parents’ </a:t>
            </a:r>
            <a:r>
              <a:rPr lang="en-GB" dirty="0" err="1" smtClean="0"/>
              <a:t>smartphone</a:t>
            </a:r>
            <a:r>
              <a:rPr lang="en-GB" dirty="0" smtClean="0"/>
              <a:t> use may be wrong</a:t>
            </a:r>
          </a:p>
          <a:p>
            <a:r>
              <a:rPr lang="en-GB" dirty="0" smtClean="0"/>
              <a:t>It may even be beneficial, as long as phone use does not displace family time</a:t>
            </a:r>
          </a:p>
          <a:p>
            <a:r>
              <a:rPr lang="en-GB" dirty="0" smtClean="0"/>
              <a:t>Qualitative data is needed to understand these interactions in more detail</a:t>
            </a:r>
          </a:p>
          <a:p>
            <a:r>
              <a:rPr lang="en-GB" dirty="0" smtClean="0"/>
              <a:t>From there, we can work towards valid, person-centred outcomes that we can measure in future quantitative studies.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5567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</a:t>
            </a:r>
            <a:r>
              <a:rPr lang="en-GB" i="1" dirty="0" err="1" smtClean="0"/>
              <a:t>multiverse</a:t>
            </a:r>
            <a:r>
              <a:rPr lang="en-GB" i="1" dirty="0" smtClean="0"/>
              <a:t> analysis </a:t>
            </a:r>
            <a:r>
              <a:rPr lang="en-GB" dirty="0" smtClean="0"/>
              <a:t>is a method of analysing data in which all the different ways in which a dataset can be interpreted. </a:t>
            </a:r>
            <a:endParaRPr lang="en-GB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438" y="1804988"/>
            <a:ext cx="722153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Reality </a:t>
            </a:r>
            <a:r>
              <a:rPr lang="en-GB" b="1" dirty="0" smtClean="0"/>
              <a:t>Check </a:t>
            </a:r>
            <a:r>
              <a:rPr lang="en-GB" b="1" dirty="0" smtClean="0"/>
              <a:t>No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Because they are observational studies, surveys can only identify correlations between things, and cannot prove that one causes the other.</a:t>
            </a:r>
            <a:endParaRPr lang="en-GB" dirty="0"/>
          </a:p>
        </p:txBody>
      </p:sp>
      <p:pic>
        <p:nvPicPr>
          <p:cNvPr id="3074" name="Picture 2" descr="Correl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603340"/>
            <a:ext cx="4038600" cy="16277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4008" y="551723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Credit:  XKCD</a:t>
            </a:r>
          </a:p>
          <a:p>
            <a:pPr algn="ctr"/>
            <a:r>
              <a:rPr lang="en-GB" dirty="0" smtClean="0">
                <a:hlinkClick r:id="rId4"/>
              </a:rPr>
              <a:t>https://xkcd.com/552/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Reality </a:t>
            </a:r>
            <a:r>
              <a:rPr lang="en-GB" b="1" dirty="0" smtClean="0"/>
              <a:t>Check </a:t>
            </a:r>
            <a:r>
              <a:rPr lang="en-GB" b="1" dirty="0" smtClean="0"/>
              <a:t>No 2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Because they are captured at a point in time, data from surveys can’t tell us what comes before what.</a:t>
            </a:r>
            <a:endParaRPr lang="en-GB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77451"/>
            <a:ext cx="4038600" cy="26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4008" y="551723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Credit:  </a:t>
            </a:r>
            <a:r>
              <a:rPr lang="en-GB" sz="1200" dirty="0" err="1" smtClean="0"/>
              <a:t>grendelkhan</a:t>
            </a:r>
            <a:r>
              <a:rPr lang="en-GB" sz="1200" dirty="0" smtClean="0"/>
              <a:t>, </a:t>
            </a:r>
            <a:r>
              <a:rPr lang="en-GB" sz="1200" dirty="0" err="1" smtClean="0"/>
              <a:t>Flickr</a:t>
            </a:r>
            <a:r>
              <a:rPr lang="en-GB" sz="1200" dirty="0" smtClean="0"/>
              <a:t>, CC BY-SA 2.0</a:t>
            </a:r>
            <a:br>
              <a:rPr lang="en-GB" sz="1200" dirty="0" smtClean="0"/>
            </a:br>
            <a:r>
              <a:rPr lang="en-GB" sz="1200" dirty="0" smtClean="0">
                <a:hlinkClick r:id="rId4"/>
              </a:rPr>
              <a:t>https://commons.wikimedia.org/w/index.php?curid=3275713</a:t>
            </a:r>
            <a:r>
              <a:rPr lang="en-GB" sz="1200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Reality Check No 3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When we do lots of analyses, there’s a danger we will be influenced by the play of chance, especially when we rely on p values.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can always think of plausible explanations of random patterns.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683" y="2708275"/>
            <a:ext cx="3291634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16016" y="616530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Credit:  XKCD</a:t>
            </a:r>
          </a:p>
          <a:p>
            <a:pPr algn="ctr"/>
            <a:r>
              <a:rPr lang="en-GB" dirty="0" smtClean="0">
                <a:hlinkClick r:id="rId4"/>
              </a:rPr>
              <a:t>https://xkcd.com/882/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Reality Check No 4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Data in itself is meaningless.  It only attains real meaning if it reliably represents what we’re interested in.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(External validity)</a:t>
            </a:r>
            <a:endParaRPr lang="en-GB" dirty="0"/>
          </a:p>
        </p:txBody>
      </p:sp>
      <p:pic>
        <p:nvPicPr>
          <p:cNvPr id="30722" name="Picture 2" descr="The pile gets soaked with data and starts to get mushy over time, so it's technically recurren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3267" y="2708275"/>
            <a:ext cx="2888466" cy="34178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6016" y="616530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Credit:  XKCD</a:t>
            </a:r>
          </a:p>
          <a:p>
            <a:pPr algn="ctr"/>
            <a:r>
              <a:rPr lang="en-GB" dirty="0" smtClean="0">
                <a:hlinkClick r:id="rId4"/>
              </a:rPr>
              <a:t>https://xkcd.com/1838/</a:t>
            </a:r>
            <a:r>
              <a:rPr lang="en-GB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 this </a:t>
            </a:r>
            <a:r>
              <a:rPr lang="en-GB" b="1" dirty="0" err="1" smtClean="0"/>
              <a:t>multiverse</a:t>
            </a:r>
            <a:r>
              <a:rPr lang="en-GB" b="1" dirty="0" smtClean="0"/>
              <a:t> analysis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We need to bear in mind the limits of what it can tell us:</a:t>
            </a:r>
          </a:p>
          <a:p>
            <a:r>
              <a:rPr lang="en-GB" dirty="0" smtClean="0"/>
              <a:t>Correlation and not causation</a:t>
            </a:r>
          </a:p>
          <a:p>
            <a:r>
              <a:rPr lang="en-GB" dirty="0" smtClean="0"/>
              <a:t>Unclear direction of association</a:t>
            </a:r>
          </a:p>
          <a:p>
            <a:r>
              <a:rPr lang="en-GB" dirty="0" smtClean="0"/>
              <a:t>There’s a risk of “false positive” associations</a:t>
            </a:r>
          </a:p>
          <a:p>
            <a:r>
              <a:rPr lang="en-GB" dirty="0" smtClean="0"/>
              <a:t>External validity of the outcome measures is doubtful – are they really measuring what we think they are?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Find out more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For more awkward questions to ask about surveys, </a:t>
            </a:r>
            <a:r>
              <a:rPr lang="en-GB" dirty="0" smtClean="0">
                <a:hlinkClick r:id="rId3"/>
              </a:rPr>
              <a:t>this critical appraisal checklist</a:t>
            </a:r>
            <a:r>
              <a:rPr lang="en-GB" dirty="0" smtClean="0"/>
              <a:t> is open access and published in the British Medical Journal (BMJ).</a:t>
            </a:r>
            <a:endParaRPr lang="en-GB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8487" y="2708275"/>
            <a:ext cx="3138026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research question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Population</a:t>
            </a:r>
          </a:p>
          <a:p>
            <a:r>
              <a:rPr lang="en-GB" dirty="0" smtClean="0"/>
              <a:t>All parents with children under 18 (and smartphones)</a:t>
            </a:r>
          </a:p>
          <a:p>
            <a:pPr>
              <a:buNone/>
            </a:pPr>
            <a:r>
              <a:rPr lang="en-GB" b="1" dirty="0" smtClean="0"/>
              <a:t>Exposures</a:t>
            </a:r>
          </a:p>
          <a:p>
            <a:r>
              <a:rPr lang="en-GB" dirty="0" smtClean="0"/>
              <a:t>Smartphone use, including nature and depth of engagement, and “</a:t>
            </a:r>
            <a:r>
              <a:rPr lang="en-GB" dirty="0" err="1" smtClean="0"/>
              <a:t>technoference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Device use interrupting interactions</a:t>
            </a:r>
          </a:p>
          <a:p>
            <a:pPr lvl="1"/>
            <a:r>
              <a:rPr lang="en-GB" dirty="0" smtClean="0"/>
              <a:t>Conflict from being ignored in favour of a device</a:t>
            </a:r>
          </a:p>
          <a:p>
            <a:pPr>
              <a:buNone/>
            </a:pPr>
            <a:r>
              <a:rPr lang="en-GB" b="1" dirty="0" smtClean="0"/>
              <a:t>Outcomes</a:t>
            </a:r>
          </a:p>
          <a:p>
            <a:r>
              <a:rPr lang="en-GB" dirty="0" smtClean="0"/>
              <a:t>Parental warmth, attachment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9500</TotalTime>
  <Words>774</Words>
  <Application>Microsoft Macintosh PowerPoint</Application>
  <PresentationFormat>On-screen Show (4:3)</PresentationFormat>
  <Paragraphs>92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#CAMHScampfire  No.7 23rd June 2021</vt:lpstr>
      <vt:lpstr>PowerPoint Presentation</vt:lpstr>
      <vt:lpstr>Reality Check No 1</vt:lpstr>
      <vt:lpstr>Reality Check No 2</vt:lpstr>
      <vt:lpstr>Reality Check No 3</vt:lpstr>
      <vt:lpstr>Reality Check No 4</vt:lpstr>
      <vt:lpstr>In this multiverse analysis</vt:lpstr>
      <vt:lpstr>Find out more</vt:lpstr>
      <vt:lpstr>The research question</vt:lpstr>
      <vt:lpstr>The study methods</vt:lpstr>
      <vt:lpstr>Results</vt:lpstr>
      <vt:lpstr>Results</vt:lpstr>
      <vt:lpstr>Strengths and limitations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Badenoch</dc:creator>
  <cp:lastModifiedBy>Douglas Badenoch</cp:lastModifiedBy>
  <cp:revision>59</cp:revision>
  <dcterms:created xsi:type="dcterms:W3CDTF">2020-12-09T10:48:48Z</dcterms:created>
  <dcterms:modified xsi:type="dcterms:W3CDTF">2021-06-23T16:11:19Z</dcterms:modified>
</cp:coreProperties>
</file>