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EF5B4-5B1A-4436-A72E-2A1057DF8A7C}" type="doc">
      <dgm:prSet loTypeId="urn:microsoft.com/office/officeart/2005/8/layout/vList4#1" loCatId="pictur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774D1200-10E4-4D62-9436-6FFACE714AB6}">
      <dgm:prSet phldrT="[Text]"/>
      <dgm:spPr/>
      <dgm:t>
        <a:bodyPr/>
        <a:lstStyle/>
        <a:p>
          <a:r>
            <a:rPr lang="en-GB" dirty="0"/>
            <a:t>Adolescent under 12 -18years old</a:t>
          </a:r>
        </a:p>
      </dgm:t>
    </dgm:pt>
    <dgm:pt modelId="{CD13105B-2066-481A-8533-37071B117CE6}" type="parTrans" cxnId="{3A2700E3-771B-4C51-B9F6-46D17D25993A}">
      <dgm:prSet/>
      <dgm:spPr/>
      <dgm:t>
        <a:bodyPr/>
        <a:lstStyle/>
        <a:p>
          <a:endParaRPr lang="en-GB"/>
        </a:p>
      </dgm:t>
    </dgm:pt>
    <dgm:pt modelId="{2FA92DF0-C846-41EE-B4EC-F8A7A6AB3AED}" type="sibTrans" cxnId="{3A2700E3-771B-4C51-B9F6-46D17D25993A}">
      <dgm:prSet/>
      <dgm:spPr/>
      <dgm:t>
        <a:bodyPr/>
        <a:lstStyle/>
        <a:p>
          <a:endParaRPr lang="en-GB"/>
        </a:p>
      </dgm:t>
    </dgm:pt>
    <dgm:pt modelId="{48038263-CF2B-4834-8E6D-E544CCCA5481}">
      <dgm:prSet phldrT="[Text]"/>
      <dgm:spPr/>
      <dgm:t>
        <a:bodyPr/>
        <a:lstStyle/>
        <a:p>
          <a:r>
            <a:rPr lang="en-GB" dirty="0"/>
            <a:t>In / From Scotland</a:t>
          </a:r>
        </a:p>
      </dgm:t>
    </dgm:pt>
    <dgm:pt modelId="{0EF51D90-1028-4B56-B5C7-6CC42C8B3A6C}" type="parTrans" cxnId="{A91B59CE-B063-448E-BFA6-4EF2048D94FA}">
      <dgm:prSet/>
      <dgm:spPr/>
      <dgm:t>
        <a:bodyPr/>
        <a:lstStyle/>
        <a:p>
          <a:endParaRPr lang="en-GB"/>
        </a:p>
      </dgm:t>
    </dgm:pt>
    <dgm:pt modelId="{38B36DA6-2512-45E8-A2B0-BCAE97245322}" type="sibTrans" cxnId="{A91B59CE-B063-448E-BFA6-4EF2048D94FA}">
      <dgm:prSet/>
      <dgm:spPr/>
      <dgm:t>
        <a:bodyPr/>
        <a:lstStyle/>
        <a:p>
          <a:endParaRPr lang="en-GB"/>
        </a:p>
      </dgm:t>
    </dgm:pt>
    <dgm:pt modelId="{6DE71DD6-4A2E-4488-B4CF-CECF18672B6D}">
      <dgm:prSet phldrT="[Text]"/>
      <dgm:spPr/>
      <dgm:t>
        <a:bodyPr/>
        <a:lstStyle/>
        <a:p>
          <a:r>
            <a:rPr lang="en-GB" dirty="0"/>
            <a:t>Mental disorder</a:t>
          </a:r>
        </a:p>
      </dgm:t>
    </dgm:pt>
    <dgm:pt modelId="{5C4D3445-034C-4BC9-B4CB-A6A9EBCAB655}" type="parTrans" cxnId="{29F80F3C-D7BE-4596-985E-4449E0564E47}">
      <dgm:prSet/>
      <dgm:spPr/>
      <dgm:t>
        <a:bodyPr/>
        <a:lstStyle/>
        <a:p>
          <a:endParaRPr lang="en-GB"/>
        </a:p>
      </dgm:t>
    </dgm:pt>
    <dgm:pt modelId="{F10CE537-BA45-4D5A-8986-D440FDC93F07}" type="sibTrans" cxnId="{29F80F3C-D7BE-4596-985E-4449E0564E47}">
      <dgm:prSet/>
      <dgm:spPr/>
      <dgm:t>
        <a:bodyPr/>
        <a:lstStyle/>
        <a:p>
          <a:endParaRPr lang="en-GB"/>
        </a:p>
      </dgm:t>
    </dgm:pt>
    <dgm:pt modelId="{28402DAB-7CEC-49A9-B1A9-D16F5D929A56}">
      <dgm:prSet phldrT="[Text]"/>
      <dgm:spPr/>
      <dgm:t>
        <a:bodyPr/>
        <a:lstStyle/>
        <a:p>
          <a:r>
            <a:rPr lang="en-GB" dirty="0"/>
            <a:t>Mental Illness</a:t>
          </a:r>
        </a:p>
      </dgm:t>
    </dgm:pt>
    <dgm:pt modelId="{965B0244-B753-4966-80FD-A81CD1062D9D}" type="parTrans" cxnId="{A64A925D-C201-494E-B601-C717B5717984}">
      <dgm:prSet/>
      <dgm:spPr/>
      <dgm:t>
        <a:bodyPr/>
        <a:lstStyle/>
        <a:p>
          <a:endParaRPr lang="en-GB"/>
        </a:p>
      </dgm:t>
    </dgm:pt>
    <dgm:pt modelId="{21AD7ACA-E917-43ED-B65A-77BD833B062E}" type="sibTrans" cxnId="{A64A925D-C201-494E-B601-C717B5717984}">
      <dgm:prSet/>
      <dgm:spPr/>
      <dgm:t>
        <a:bodyPr/>
        <a:lstStyle/>
        <a:p>
          <a:endParaRPr lang="en-GB"/>
        </a:p>
      </dgm:t>
    </dgm:pt>
    <dgm:pt modelId="{8DCB0C0A-C0B9-44B6-BD92-1EC45CD11AAA}">
      <dgm:prSet phldrT="[Text]"/>
      <dgm:spPr/>
      <dgm:t>
        <a:bodyPr/>
        <a:lstStyle/>
        <a:p>
          <a:r>
            <a:rPr lang="en-GB" dirty="0"/>
            <a:t>Developmental disorder (Autism / Mild-Moderate LD)</a:t>
          </a:r>
        </a:p>
      </dgm:t>
    </dgm:pt>
    <dgm:pt modelId="{58A7F026-DABA-4952-A503-EF4D28224DDE}" type="parTrans" cxnId="{698DD5DB-EA9A-4747-AB32-DAA18596398E}">
      <dgm:prSet/>
      <dgm:spPr/>
      <dgm:t>
        <a:bodyPr/>
        <a:lstStyle/>
        <a:p>
          <a:endParaRPr lang="en-GB"/>
        </a:p>
      </dgm:t>
    </dgm:pt>
    <dgm:pt modelId="{C19EA2B3-ACC1-45C3-BAC2-B6CA337AADB0}" type="sibTrans" cxnId="{698DD5DB-EA9A-4747-AB32-DAA18596398E}">
      <dgm:prSet/>
      <dgm:spPr/>
      <dgm:t>
        <a:bodyPr/>
        <a:lstStyle/>
        <a:p>
          <a:endParaRPr lang="en-GB"/>
        </a:p>
      </dgm:t>
    </dgm:pt>
    <dgm:pt modelId="{FD9FA213-8A4F-4BE9-B185-E2869684D0C0}">
      <dgm:prSet phldrT="[Text]"/>
      <dgm:spPr/>
      <dgm:t>
        <a:bodyPr/>
        <a:lstStyle/>
        <a:p>
          <a:r>
            <a:rPr lang="en-GB" dirty="0"/>
            <a:t>Risk of harm to others</a:t>
          </a:r>
        </a:p>
      </dgm:t>
    </dgm:pt>
    <dgm:pt modelId="{BDDE8BB2-8E13-496B-9DF8-C7E8FACF073D}" type="parTrans" cxnId="{FDD1A8EA-C406-4D90-A958-C44FC853CE1E}">
      <dgm:prSet/>
      <dgm:spPr/>
      <dgm:t>
        <a:bodyPr/>
        <a:lstStyle/>
        <a:p>
          <a:endParaRPr lang="en-GB"/>
        </a:p>
      </dgm:t>
    </dgm:pt>
    <dgm:pt modelId="{6B544659-6554-4945-8B5E-E89EE9B532D9}" type="sibTrans" cxnId="{FDD1A8EA-C406-4D90-A958-C44FC853CE1E}">
      <dgm:prSet/>
      <dgm:spPr/>
      <dgm:t>
        <a:bodyPr/>
        <a:lstStyle/>
        <a:p>
          <a:endParaRPr lang="en-GB"/>
        </a:p>
      </dgm:t>
    </dgm:pt>
    <dgm:pt modelId="{0D436FC6-DF7C-4C48-99BA-634CE611B1A1}">
      <dgm:prSet phldrT="[Text]"/>
      <dgm:spPr/>
      <dgm:t>
        <a:bodyPr/>
        <a:lstStyle/>
        <a:p>
          <a:r>
            <a:rPr lang="en-GB" dirty="0"/>
            <a:t>Physical / Sexual violence; </a:t>
          </a:r>
          <a:r>
            <a:rPr lang="en-GB" dirty="0" err="1"/>
            <a:t>Firesetting</a:t>
          </a:r>
          <a:endParaRPr lang="en-GB" dirty="0"/>
        </a:p>
      </dgm:t>
    </dgm:pt>
    <dgm:pt modelId="{35F1D6EE-8766-490E-A5F6-C31D7D0ECB33}" type="parTrans" cxnId="{2328554A-3E7F-4A3E-8D0F-FA94579B0260}">
      <dgm:prSet/>
      <dgm:spPr/>
      <dgm:t>
        <a:bodyPr/>
        <a:lstStyle/>
        <a:p>
          <a:endParaRPr lang="en-GB"/>
        </a:p>
      </dgm:t>
    </dgm:pt>
    <dgm:pt modelId="{34894B28-0D30-4805-B73E-0377D480CB3C}" type="sibTrans" cxnId="{2328554A-3E7F-4A3E-8D0F-FA94579B0260}">
      <dgm:prSet/>
      <dgm:spPr/>
      <dgm:t>
        <a:bodyPr/>
        <a:lstStyle/>
        <a:p>
          <a:endParaRPr lang="en-GB"/>
        </a:p>
      </dgm:t>
    </dgm:pt>
    <dgm:pt modelId="{66E2F611-8B63-45A8-AD49-8AD6E2F7AF52}">
      <dgm:prSet phldrT="[Text]"/>
      <dgm:spPr/>
      <dgm:t>
        <a:bodyPr/>
        <a:lstStyle/>
        <a:p>
          <a:r>
            <a:rPr lang="en-GB" dirty="0"/>
            <a:t>(Many also serious risk of harm to self)</a:t>
          </a:r>
        </a:p>
      </dgm:t>
    </dgm:pt>
    <dgm:pt modelId="{FADA5FBF-B387-4C8C-91A3-2FA57D0A8CD4}" type="parTrans" cxnId="{A1257995-3AEA-4778-B3BC-497CC3787E33}">
      <dgm:prSet/>
      <dgm:spPr/>
      <dgm:t>
        <a:bodyPr/>
        <a:lstStyle/>
        <a:p>
          <a:endParaRPr lang="en-GB"/>
        </a:p>
      </dgm:t>
    </dgm:pt>
    <dgm:pt modelId="{5633BAF9-2C3A-42E8-8AEE-94CE4192F67F}" type="sibTrans" cxnId="{A1257995-3AEA-4778-B3BC-497CC3787E33}">
      <dgm:prSet/>
      <dgm:spPr/>
      <dgm:t>
        <a:bodyPr/>
        <a:lstStyle/>
        <a:p>
          <a:endParaRPr lang="en-GB"/>
        </a:p>
      </dgm:t>
    </dgm:pt>
    <dgm:pt modelId="{58A2E1AB-D291-44C9-987A-6105DF3FBD47}">
      <dgm:prSet phldrT="[Text]"/>
      <dgm:spPr/>
      <dgm:t>
        <a:bodyPr/>
        <a:lstStyle/>
        <a:p>
          <a:r>
            <a:rPr lang="en-GB" dirty="0"/>
            <a:t>All genders</a:t>
          </a:r>
        </a:p>
      </dgm:t>
    </dgm:pt>
    <dgm:pt modelId="{7FEE0566-946A-43A6-8B46-BFFA210F328A}" type="parTrans" cxnId="{D93306C3-5202-49BB-8E0A-C48611952128}">
      <dgm:prSet/>
      <dgm:spPr/>
      <dgm:t>
        <a:bodyPr/>
        <a:lstStyle/>
        <a:p>
          <a:endParaRPr lang="en-GB"/>
        </a:p>
      </dgm:t>
    </dgm:pt>
    <dgm:pt modelId="{49E02C66-888C-4AD0-90D4-71D308B1D4DF}" type="sibTrans" cxnId="{D93306C3-5202-49BB-8E0A-C48611952128}">
      <dgm:prSet/>
      <dgm:spPr/>
      <dgm:t>
        <a:bodyPr/>
        <a:lstStyle/>
        <a:p>
          <a:endParaRPr lang="en-GB"/>
        </a:p>
      </dgm:t>
    </dgm:pt>
    <dgm:pt modelId="{63A7E2EE-53B6-4BF4-BB72-DDF848AAE23C}">
      <dgm:prSet/>
      <dgm:spPr/>
      <dgm:t>
        <a:bodyPr/>
        <a:lstStyle/>
        <a:p>
          <a:r>
            <a:rPr lang="en-GB" dirty="0"/>
            <a:t>Cannot be managed in other setting:</a:t>
          </a:r>
        </a:p>
      </dgm:t>
    </dgm:pt>
    <dgm:pt modelId="{71BDBCE1-F922-4419-9AAE-AEE392666D50}" type="parTrans" cxnId="{2195BFA1-8849-443B-AF95-709F87066522}">
      <dgm:prSet/>
      <dgm:spPr/>
      <dgm:t>
        <a:bodyPr/>
        <a:lstStyle/>
        <a:p>
          <a:endParaRPr lang="en-GB"/>
        </a:p>
      </dgm:t>
    </dgm:pt>
    <dgm:pt modelId="{8475AD08-D502-411F-AF07-28B8871AC62D}" type="sibTrans" cxnId="{2195BFA1-8849-443B-AF95-709F87066522}">
      <dgm:prSet/>
      <dgm:spPr/>
      <dgm:t>
        <a:bodyPr/>
        <a:lstStyle/>
        <a:p>
          <a:endParaRPr lang="en-GB"/>
        </a:p>
      </dgm:t>
    </dgm:pt>
    <dgm:pt modelId="{1D76811A-4B53-42E0-B01C-F88F38E9B36E}">
      <dgm:prSet/>
      <dgm:spPr/>
      <dgm:t>
        <a:bodyPr/>
        <a:lstStyle/>
        <a:p>
          <a:r>
            <a:rPr lang="en-GB" dirty="0"/>
            <a:t>Regional adolescent /Secure accommodation / Young Offenders Institution</a:t>
          </a:r>
        </a:p>
      </dgm:t>
    </dgm:pt>
    <dgm:pt modelId="{3A8034D1-775C-46D3-A0CE-0490F7F9BC4E}" type="parTrans" cxnId="{6A03A333-48E2-4EDE-9725-29D82B691950}">
      <dgm:prSet/>
      <dgm:spPr/>
      <dgm:t>
        <a:bodyPr/>
        <a:lstStyle/>
        <a:p>
          <a:endParaRPr lang="en-GB"/>
        </a:p>
      </dgm:t>
    </dgm:pt>
    <dgm:pt modelId="{0FE1DD8D-C5E3-49CD-93FB-ABA3F9AA9DBD}" type="sibTrans" cxnId="{6A03A333-48E2-4EDE-9725-29D82B691950}">
      <dgm:prSet/>
      <dgm:spPr/>
      <dgm:t>
        <a:bodyPr/>
        <a:lstStyle/>
        <a:p>
          <a:endParaRPr lang="en-GB"/>
        </a:p>
      </dgm:t>
    </dgm:pt>
    <dgm:pt modelId="{D438870B-AB6B-4BDD-850B-5B462C2DF780}" type="pres">
      <dgm:prSet presAssocID="{1EDEF5B4-5B1A-4436-A72E-2A1057DF8A7C}" presName="linear" presStyleCnt="0">
        <dgm:presLayoutVars>
          <dgm:dir/>
          <dgm:resizeHandles val="exact"/>
        </dgm:presLayoutVars>
      </dgm:prSet>
      <dgm:spPr/>
    </dgm:pt>
    <dgm:pt modelId="{D7BE902B-270C-4209-929A-0EB2F4EFED01}" type="pres">
      <dgm:prSet presAssocID="{774D1200-10E4-4D62-9436-6FFACE714AB6}" presName="comp" presStyleCnt="0"/>
      <dgm:spPr/>
    </dgm:pt>
    <dgm:pt modelId="{B8286F6A-A21A-4BEB-AD2A-95F6EC82FA79}" type="pres">
      <dgm:prSet presAssocID="{774D1200-10E4-4D62-9436-6FFACE714AB6}" presName="box" presStyleLbl="node1" presStyleIdx="0" presStyleCnt="4" custLinFactNeighborX="-5556" custLinFactNeighborY="2719"/>
      <dgm:spPr/>
    </dgm:pt>
    <dgm:pt modelId="{FA06CE48-FD53-4CCA-A938-AE8AB590CD22}" type="pres">
      <dgm:prSet presAssocID="{774D1200-10E4-4D62-9436-6FFACE714AB6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57000" b="-57000"/>
          </a:stretch>
        </a:blipFill>
      </dgm:spPr>
    </dgm:pt>
    <dgm:pt modelId="{C12C7B2F-B88B-4133-9968-A66C7ED17B54}" type="pres">
      <dgm:prSet presAssocID="{774D1200-10E4-4D62-9436-6FFACE714AB6}" presName="text" presStyleLbl="node1" presStyleIdx="0" presStyleCnt="4">
        <dgm:presLayoutVars>
          <dgm:bulletEnabled val="1"/>
        </dgm:presLayoutVars>
      </dgm:prSet>
      <dgm:spPr/>
    </dgm:pt>
    <dgm:pt modelId="{8AD39F26-FB8A-4F34-9B74-9D85D250E7EA}" type="pres">
      <dgm:prSet presAssocID="{2FA92DF0-C846-41EE-B4EC-F8A7A6AB3AED}" presName="spacer" presStyleCnt="0"/>
      <dgm:spPr/>
    </dgm:pt>
    <dgm:pt modelId="{015B0F29-D8F3-454C-8565-31EFEA71D73E}" type="pres">
      <dgm:prSet presAssocID="{6DE71DD6-4A2E-4488-B4CF-CECF18672B6D}" presName="comp" presStyleCnt="0"/>
      <dgm:spPr/>
    </dgm:pt>
    <dgm:pt modelId="{7B45699C-A85E-4BB9-A19A-70984EF3DE1D}" type="pres">
      <dgm:prSet presAssocID="{6DE71DD6-4A2E-4488-B4CF-CECF18672B6D}" presName="box" presStyleLbl="node1" presStyleIdx="1" presStyleCnt="4"/>
      <dgm:spPr/>
    </dgm:pt>
    <dgm:pt modelId="{4B90AB86-90F7-4472-9562-EF1C6C3E1247}" type="pres">
      <dgm:prSet presAssocID="{6DE71DD6-4A2E-4488-B4CF-CECF18672B6D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006DFE9-D944-4788-B9DF-FC9FF1A50FE7}" type="pres">
      <dgm:prSet presAssocID="{6DE71DD6-4A2E-4488-B4CF-CECF18672B6D}" presName="text" presStyleLbl="node1" presStyleIdx="1" presStyleCnt="4">
        <dgm:presLayoutVars>
          <dgm:bulletEnabled val="1"/>
        </dgm:presLayoutVars>
      </dgm:prSet>
      <dgm:spPr/>
    </dgm:pt>
    <dgm:pt modelId="{62ECAFE7-6F7F-48B3-9FA4-34BC1163E895}" type="pres">
      <dgm:prSet presAssocID="{F10CE537-BA45-4D5A-8986-D440FDC93F07}" presName="spacer" presStyleCnt="0"/>
      <dgm:spPr/>
    </dgm:pt>
    <dgm:pt modelId="{A37B5FE3-9850-47B5-83D8-2586D641A25B}" type="pres">
      <dgm:prSet presAssocID="{FD9FA213-8A4F-4BE9-B185-E2869684D0C0}" presName="comp" presStyleCnt="0"/>
      <dgm:spPr/>
    </dgm:pt>
    <dgm:pt modelId="{E0AE2B15-23A5-4B4E-9772-F275A661DC16}" type="pres">
      <dgm:prSet presAssocID="{FD9FA213-8A4F-4BE9-B185-E2869684D0C0}" presName="box" presStyleLbl="node1" presStyleIdx="2" presStyleCnt="4"/>
      <dgm:spPr/>
    </dgm:pt>
    <dgm:pt modelId="{63A6F51E-C915-49BA-9310-6A58FC85B7DA}" type="pres">
      <dgm:prSet presAssocID="{FD9FA213-8A4F-4BE9-B185-E2869684D0C0}" presName="img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3BC1569-A651-4F76-A1E7-6DC3878608BC}" type="pres">
      <dgm:prSet presAssocID="{FD9FA213-8A4F-4BE9-B185-E2869684D0C0}" presName="text" presStyleLbl="node1" presStyleIdx="2" presStyleCnt="4">
        <dgm:presLayoutVars>
          <dgm:bulletEnabled val="1"/>
        </dgm:presLayoutVars>
      </dgm:prSet>
      <dgm:spPr/>
    </dgm:pt>
    <dgm:pt modelId="{A3279678-5F7B-40D2-A476-765FD5E09DD6}" type="pres">
      <dgm:prSet presAssocID="{6B544659-6554-4945-8B5E-E89EE9B532D9}" presName="spacer" presStyleCnt="0"/>
      <dgm:spPr/>
    </dgm:pt>
    <dgm:pt modelId="{7C5BB028-3B02-4A66-A011-732D8219438D}" type="pres">
      <dgm:prSet presAssocID="{63A7E2EE-53B6-4BF4-BB72-DDF848AAE23C}" presName="comp" presStyleCnt="0"/>
      <dgm:spPr/>
    </dgm:pt>
    <dgm:pt modelId="{5625D1DD-72CC-4624-A7EE-5F3A87A13FED}" type="pres">
      <dgm:prSet presAssocID="{63A7E2EE-53B6-4BF4-BB72-DDF848AAE23C}" presName="box" presStyleLbl="node1" presStyleIdx="3" presStyleCnt="4"/>
      <dgm:spPr/>
    </dgm:pt>
    <dgm:pt modelId="{EDBB6252-A201-41FB-8A60-C555190504E8}" type="pres">
      <dgm:prSet presAssocID="{63A7E2EE-53B6-4BF4-BB72-DDF848AAE23C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</dgm:spPr>
    </dgm:pt>
    <dgm:pt modelId="{78D82C06-0BD8-450E-B82B-D06AFB497C1F}" type="pres">
      <dgm:prSet presAssocID="{63A7E2EE-53B6-4BF4-BB72-DDF848AAE23C}" presName="text" presStyleLbl="node1" presStyleIdx="3" presStyleCnt="4">
        <dgm:presLayoutVars>
          <dgm:bulletEnabled val="1"/>
        </dgm:presLayoutVars>
      </dgm:prSet>
      <dgm:spPr/>
    </dgm:pt>
  </dgm:ptLst>
  <dgm:cxnLst>
    <dgm:cxn modelId="{87302A0A-976A-4D91-BB21-22ABCA55C3B5}" type="presOf" srcId="{8DCB0C0A-C0B9-44B6-BD92-1EC45CD11AAA}" destId="{7B45699C-A85E-4BB9-A19A-70984EF3DE1D}" srcOrd="0" destOrd="2" presId="urn:microsoft.com/office/officeart/2005/8/layout/vList4#1"/>
    <dgm:cxn modelId="{8411A928-6663-4C06-9677-4F167571BDCF}" type="presOf" srcId="{58A2E1AB-D291-44C9-987A-6105DF3FBD47}" destId="{B8286F6A-A21A-4BEB-AD2A-95F6EC82FA79}" srcOrd="0" destOrd="2" presId="urn:microsoft.com/office/officeart/2005/8/layout/vList4#1"/>
    <dgm:cxn modelId="{065B972D-03FD-4456-8AA9-45CAACC8051F}" type="presOf" srcId="{28402DAB-7CEC-49A9-B1A9-D16F5D929A56}" destId="{7B45699C-A85E-4BB9-A19A-70984EF3DE1D}" srcOrd="0" destOrd="1" presId="urn:microsoft.com/office/officeart/2005/8/layout/vList4#1"/>
    <dgm:cxn modelId="{CC3A7231-C67B-4911-93AF-79918423ED2C}" type="presOf" srcId="{FD9FA213-8A4F-4BE9-B185-E2869684D0C0}" destId="{43BC1569-A651-4F76-A1E7-6DC3878608BC}" srcOrd="1" destOrd="0" presId="urn:microsoft.com/office/officeart/2005/8/layout/vList4#1"/>
    <dgm:cxn modelId="{6A03A333-48E2-4EDE-9725-29D82B691950}" srcId="{63A7E2EE-53B6-4BF4-BB72-DDF848AAE23C}" destId="{1D76811A-4B53-42E0-B01C-F88F38E9B36E}" srcOrd="0" destOrd="0" parTransId="{3A8034D1-775C-46D3-A0CE-0490F7F9BC4E}" sibTransId="{0FE1DD8D-C5E3-49CD-93FB-ABA3F9AA9DBD}"/>
    <dgm:cxn modelId="{A5DC9E36-1131-4A8E-80B8-6AC76C27627D}" type="presOf" srcId="{0D436FC6-DF7C-4C48-99BA-634CE611B1A1}" destId="{E0AE2B15-23A5-4B4E-9772-F275A661DC16}" srcOrd="0" destOrd="1" presId="urn:microsoft.com/office/officeart/2005/8/layout/vList4#1"/>
    <dgm:cxn modelId="{29F80F3C-D7BE-4596-985E-4449E0564E47}" srcId="{1EDEF5B4-5B1A-4436-A72E-2A1057DF8A7C}" destId="{6DE71DD6-4A2E-4488-B4CF-CECF18672B6D}" srcOrd="1" destOrd="0" parTransId="{5C4D3445-034C-4BC9-B4CB-A6A9EBCAB655}" sibTransId="{F10CE537-BA45-4D5A-8986-D440FDC93F07}"/>
    <dgm:cxn modelId="{3F8F433E-9745-44DC-A3F8-C97ADE2B4244}" type="presOf" srcId="{1EDEF5B4-5B1A-4436-A72E-2A1057DF8A7C}" destId="{D438870B-AB6B-4BDD-850B-5B462C2DF780}" srcOrd="0" destOrd="0" presId="urn:microsoft.com/office/officeart/2005/8/layout/vList4#1"/>
    <dgm:cxn modelId="{A64A925D-C201-494E-B601-C717B5717984}" srcId="{6DE71DD6-4A2E-4488-B4CF-CECF18672B6D}" destId="{28402DAB-7CEC-49A9-B1A9-D16F5D929A56}" srcOrd="0" destOrd="0" parTransId="{965B0244-B753-4966-80FD-A81CD1062D9D}" sibTransId="{21AD7ACA-E917-43ED-B65A-77BD833B062E}"/>
    <dgm:cxn modelId="{2328554A-3E7F-4A3E-8D0F-FA94579B0260}" srcId="{FD9FA213-8A4F-4BE9-B185-E2869684D0C0}" destId="{0D436FC6-DF7C-4C48-99BA-634CE611B1A1}" srcOrd="0" destOrd="0" parTransId="{35F1D6EE-8766-490E-A5F6-C31D7D0ECB33}" sibTransId="{34894B28-0D30-4805-B73E-0377D480CB3C}"/>
    <dgm:cxn modelId="{662E906A-ACB6-41EE-9EA2-1AB962837329}" type="presOf" srcId="{63A7E2EE-53B6-4BF4-BB72-DDF848AAE23C}" destId="{5625D1DD-72CC-4624-A7EE-5F3A87A13FED}" srcOrd="0" destOrd="0" presId="urn:microsoft.com/office/officeart/2005/8/layout/vList4#1"/>
    <dgm:cxn modelId="{2B2C5E4F-EA5D-4374-BC77-2B01409834A5}" type="presOf" srcId="{66E2F611-8B63-45A8-AD49-8AD6E2F7AF52}" destId="{43BC1569-A651-4F76-A1E7-6DC3878608BC}" srcOrd="1" destOrd="2" presId="urn:microsoft.com/office/officeart/2005/8/layout/vList4#1"/>
    <dgm:cxn modelId="{1DA78554-F438-4D89-A0AB-B58039B0428B}" type="presOf" srcId="{FD9FA213-8A4F-4BE9-B185-E2869684D0C0}" destId="{E0AE2B15-23A5-4B4E-9772-F275A661DC16}" srcOrd="0" destOrd="0" presId="urn:microsoft.com/office/officeart/2005/8/layout/vList4#1"/>
    <dgm:cxn modelId="{831E9479-1306-48EC-9472-B730D33B0B99}" type="presOf" srcId="{774D1200-10E4-4D62-9436-6FFACE714AB6}" destId="{C12C7B2F-B88B-4133-9968-A66C7ED17B54}" srcOrd="1" destOrd="0" presId="urn:microsoft.com/office/officeart/2005/8/layout/vList4#1"/>
    <dgm:cxn modelId="{160EDA83-A89D-47DA-93D9-9E3AE426335A}" type="presOf" srcId="{1D76811A-4B53-42E0-B01C-F88F38E9B36E}" destId="{78D82C06-0BD8-450E-B82B-D06AFB497C1F}" srcOrd="1" destOrd="1" presId="urn:microsoft.com/office/officeart/2005/8/layout/vList4#1"/>
    <dgm:cxn modelId="{AEE8B98A-61FF-44E5-AE76-22865955A76A}" type="presOf" srcId="{58A2E1AB-D291-44C9-987A-6105DF3FBD47}" destId="{C12C7B2F-B88B-4133-9968-A66C7ED17B54}" srcOrd="1" destOrd="2" presId="urn:microsoft.com/office/officeart/2005/8/layout/vList4#1"/>
    <dgm:cxn modelId="{3284F48E-65D0-4F83-8016-0FD68FBE3AED}" type="presOf" srcId="{774D1200-10E4-4D62-9436-6FFACE714AB6}" destId="{B8286F6A-A21A-4BEB-AD2A-95F6EC82FA79}" srcOrd="0" destOrd="0" presId="urn:microsoft.com/office/officeart/2005/8/layout/vList4#1"/>
    <dgm:cxn modelId="{A1257995-3AEA-4778-B3BC-497CC3787E33}" srcId="{FD9FA213-8A4F-4BE9-B185-E2869684D0C0}" destId="{66E2F611-8B63-45A8-AD49-8AD6E2F7AF52}" srcOrd="1" destOrd="0" parTransId="{FADA5FBF-B387-4C8C-91A3-2FA57D0A8CD4}" sibTransId="{5633BAF9-2C3A-42E8-8AEE-94CE4192F67F}"/>
    <dgm:cxn modelId="{7765F296-5257-4456-B506-00ED308BFE68}" type="presOf" srcId="{6DE71DD6-4A2E-4488-B4CF-CECF18672B6D}" destId="{7B45699C-A85E-4BB9-A19A-70984EF3DE1D}" srcOrd="0" destOrd="0" presId="urn:microsoft.com/office/officeart/2005/8/layout/vList4#1"/>
    <dgm:cxn modelId="{FF88579F-C67A-4FF1-BE8D-B3AE0FFC9143}" type="presOf" srcId="{0D436FC6-DF7C-4C48-99BA-634CE611B1A1}" destId="{43BC1569-A651-4F76-A1E7-6DC3878608BC}" srcOrd="1" destOrd="1" presId="urn:microsoft.com/office/officeart/2005/8/layout/vList4#1"/>
    <dgm:cxn modelId="{2195BFA1-8849-443B-AF95-709F87066522}" srcId="{1EDEF5B4-5B1A-4436-A72E-2A1057DF8A7C}" destId="{63A7E2EE-53B6-4BF4-BB72-DDF848AAE23C}" srcOrd="3" destOrd="0" parTransId="{71BDBCE1-F922-4419-9AAE-AEE392666D50}" sibTransId="{8475AD08-D502-411F-AF07-28B8871AC62D}"/>
    <dgm:cxn modelId="{0EF798BA-DDA7-46EA-AB02-97FB1135F62B}" type="presOf" srcId="{8DCB0C0A-C0B9-44B6-BD92-1EC45CD11AAA}" destId="{F006DFE9-D944-4788-B9DF-FC9FF1A50FE7}" srcOrd="1" destOrd="2" presId="urn:microsoft.com/office/officeart/2005/8/layout/vList4#1"/>
    <dgm:cxn modelId="{978954BB-F666-4C8B-BBF7-D18975ACD8E2}" type="presOf" srcId="{63A7E2EE-53B6-4BF4-BB72-DDF848AAE23C}" destId="{78D82C06-0BD8-450E-B82B-D06AFB497C1F}" srcOrd="1" destOrd="0" presId="urn:microsoft.com/office/officeart/2005/8/layout/vList4#1"/>
    <dgm:cxn modelId="{D93306C3-5202-49BB-8E0A-C48611952128}" srcId="{774D1200-10E4-4D62-9436-6FFACE714AB6}" destId="{58A2E1AB-D291-44C9-987A-6105DF3FBD47}" srcOrd="1" destOrd="0" parTransId="{7FEE0566-946A-43A6-8B46-BFFA210F328A}" sibTransId="{49E02C66-888C-4AD0-90D4-71D308B1D4DF}"/>
    <dgm:cxn modelId="{FD6AF3C3-5DEC-4194-8D6E-9B6EC8FD6EF3}" type="presOf" srcId="{66E2F611-8B63-45A8-AD49-8AD6E2F7AF52}" destId="{E0AE2B15-23A5-4B4E-9772-F275A661DC16}" srcOrd="0" destOrd="2" presId="urn:microsoft.com/office/officeart/2005/8/layout/vList4#1"/>
    <dgm:cxn modelId="{E4A82FC5-EC5F-4CF7-A27F-DC7C9CAA54BD}" type="presOf" srcId="{1D76811A-4B53-42E0-B01C-F88F38E9B36E}" destId="{5625D1DD-72CC-4624-A7EE-5F3A87A13FED}" srcOrd="0" destOrd="1" presId="urn:microsoft.com/office/officeart/2005/8/layout/vList4#1"/>
    <dgm:cxn modelId="{A91B59CE-B063-448E-BFA6-4EF2048D94FA}" srcId="{774D1200-10E4-4D62-9436-6FFACE714AB6}" destId="{48038263-CF2B-4834-8E6D-E544CCCA5481}" srcOrd="0" destOrd="0" parTransId="{0EF51D90-1028-4B56-B5C7-6CC42C8B3A6C}" sibTransId="{38B36DA6-2512-45E8-A2B0-BCAE97245322}"/>
    <dgm:cxn modelId="{EB4FB0CE-F8B5-4019-93DE-54A9AABBC3C5}" type="presOf" srcId="{28402DAB-7CEC-49A9-B1A9-D16F5D929A56}" destId="{F006DFE9-D944-4788-B9DF-FC9FF1A50FE7}" srcOrd="1" destOrd="1" presId="urn:microsoft.com/office/officeart/2005/8/layout/vList4#1"/>
    <dgm:cxn modelId="{698DD5DB-EA9A-4747-AB32-DAA18596398E}" srcId="{6DE71DD6-4A2E-4488-B4CF-CECF18672B6D}" destId="{8DCB0C0A-C0B9-44B6-BD92-1EC45CD11AAA}" srcOrd="1" destOrd="0" parTransId="{58A7F026-DABA-4952-A503-EF4D28224DDE}" sibTransId="{C19EA2B3-ACC1-45C3-BAC2-B6CA337AADB0}"/>
    <dgm:cxn modelId="{3A2700E3-771B-4C51-B9F6-46D17D25993A}" srcId="{1EDEF5B4-5B1A-4436-A72E-2A1057DF8A7C}" destId="{774D1200-10E4-4D62-9436-6FFACE714AB6}" srcOrd="0" destOrd="0" parTransId="{CD13105B-2066-481A-8533-37071B117CE6}" sibTransId="{2FA92DF0-C846-41EE-B4EC-F8A7A6AB3AED}"/>
    <dgm:cxn modelId="{FDD1A8EA-C406-4D90-A958-C44FC853CE1E}" srcId="{1EDEF5B4-5B1A-4436-A72E-2A1057DF8A7C}" destId="{FD9FA213-8A4F-4BE9-B185-E2869684D0C0}" srcOrd="2" destOrd="0" parTransId="{BDDE8BB2-8E13-496B-9DF8-C7E8FACF073D}" sibTransId="{6B544659-6554-4945-8B5E-E89EE9B532D9}"/>
    <dgm:cxn modelId="{7057CBEA-A9F9-4073-93A2-100D99E749B2}" type="presOf" srcId="{6DE71DD6-4A2E-4488-B4CF-CECF18672B6D}" destId="{F006DFE9-D944-4788-B9DF-FC9FF1A50FE7}" srcOrd="1" destOrd="0" presId="urn:microsoft.com/office/officeart/2005/8/layout/vList4#1"/>
    <dgm:cxn modelId="{83CB51F8-3FB4-4590-8EB1-087EC6D1A0F2}" type="presOf" srcId="{48038263-CF2B-4834-8E6D-E544CCCA5481}" destId="{C12C7B2F-B88B-4133-9968-A66C7ED17B54}" srcOrd="1" destOrd="1" presId="urn:microsoft.com/office/officeart/2005/8/layout/vList4#1"/>
    <dgm:cxn modelId="{450633FF-B2D1-4641-85A8-BB3D390A4FCE}" type="presOf" srcId="{48038263-CF2B-4834-8E6D-E544CCCA5481}" destId="{B8286F6A-A21A-4BEB-AD2A-95F6EC82FA79}" srcOrd="0" destOrd="1" presId="urn:microsoft.com/office/officeart/2005/8/layout/vList4#1"/>
    <dgm:cxn modelId="{6157BC00-1465-4B4A-9A12-406BC194EC44}" type="presParOf" srcId="{D438870B-AB6B-4BDD-850B-5B462C2DF780}" destId="{D7BE902B-270C-4209-929A-0EB2F4EFED01}" srcOrd="0" destOrd="0" presId="urn:microsoft.com/office/officeart/2005/8/layout/vList4#1"/>
    <dgm:cxn modelId="{99958AB3-CF7E-416B-B8F2-6AA88C213041}" type="presParOf" srcId="{D7BE902B-270C-4209-929A-0EB2F4EFED01}" destId="{B8286F6A-A21A-4BEB-AD2A-95F6EC82FA79}" srcOrd="0" destOrd="0" presId="urn:microsoft.com/office/officeart/2005/8/layout/vList4#1"/>
    <dgm:cxn modelId="{05193149-00BA-42C0-B2BC-519C3DC1AD82}" type="presParOf" srcId="{D7BE902B-270C-4209-929A-0EB2F4EFED01}" destId="{FA06CE48-FD53-4CCA-A938-AE8AB590CD22}" srcOrd="1" destOrd="0" presId="urn:microsoft.com/office/officeart/2005/8/layout/vList4#1"/>
    <dgm:cxn modelId="{D9F1BD5D-37EB-4FF9-ADFC-78888260F34A}" type="presParOf" srcId="{D7BE902B-270C-4209-929A-0EB2F4EFED01}" destId="{C12C7B2F-B88B-4133-9968-A66C7ED17B54}" srcOrd="2" destOrd="0" presId="urn:microsoft.com/office/officeart/2005/8/layout/vList4#1"/>
    <dgm:cxn modelId="{980A35EC-230D-4C74-BFA8-0562D79EB451}" type="presParOf" srcId="{D438870B-AB6B-4BDD-850B-5B462C2DF780}" destId="{8AD39F26-FB8A-4F34-9B74-9D85D250E7EA}" srcOrd="1" destOrd="0" presId="urn:microsoft.com/office/officeart/2005/8/layout/vList4#1"/>
    <dgm:cxn modelId="{067DE314-2A58-46E8-A4B3-81F5B760E3FF}" type="presParOf" srcId="{D438870B-AB6B-4BDD-850B-5B462C2DF780}" destId="{015B0F29-D8F3-454C-8565-31EFEA71D73E}" srcOrd="2" destOrd="0" presId="urn:microsoft.com/office/officeart/2005/8/layout/vList4#1"/>
    <dgm:cxn modelId="{C05E80C6-F7DC-4C26-B284-F45130FD96AE}" type="presParOf" srcId="{015B0F29-D8F3-454C-8565-31EFEA71D73E}" destId="{7B45699C-A85E-4BB9-A19A-70984EF3DE1D}" srcOrd="0" destOrd="0" presId="urn:microsoft.com/office/officeart/2005/8/layout/vList4#1"/>
    <dgm:cxn modelId="{A62F0FC9-93FB-4DCD-BFEE-969B0421B495}" type="presParOf" srcId="{015B0F29-D8F3-454C-8565-31EFEA71D73E}" destId="{4B90AB86-90F7-4472-9562-EF1C6C3E1247}" srcOrd="1" destOrd="0" presId="urn:microsoft.com/office/officeart/2005/8/layout/vList4#1"/>
    <dgm:cxn modelId="{06CCBB58-4A2E-48CD-8388-05E5D3266D23}" type="presParOf" srcId="{015B0F29-D8F3-454C-8565-31EFEA71D73E}" destId="{F006DFE9-D944-4788-B9DF-FC9FF1A50FE7}" srcOrd="2" destOrd="0" presId="urn:microsoft.com/office/officeart/2005/8/layout/vList4#1"/>
    <dgm:cxn modelId="{C02D9677-7CBB-4FF7-B9AA-E49982692499}" type="presParOf" srcId="{D438870B-AB6B-4BDD-850B-5B462C2DF780}" destId="{62ECAFE7-6F7F-48B3-9FA4-34BC1163E895}" srcOrd="3" destOrd="0" presId="urn:microsoft.com/office/officeart/2005/8/layout/vList4#1"/>
    <dgm:cxn modelId="{8429BA74-865C-4300-809D-F2A260831253}" type="presParOf" srcId="{D438870B-AB6B-4BDD-850B-5B462C2DF780}" destId="{A37B5FE3-9850-47B5-83D8-2586D641A25B}" srcOrd="4" destOrd="0" presId="urn:microsoft.com/office/officeart/2005/8/layout/vList4#1"/>
    <dgm:cxn modelId="{B117FA0D-3B9F-42BF-8FEA-646000DE9E21}" type="presParOf" srcId="{A37B5FE3-9850-47B5-83D8-2586D641A25B}" destId="{E0AE2B15-23A5-4B4E-9772-F275A661DC16}" srcOrd="0" destOrd="0" presId="urn:microsoft.com/office/officeart/2005/8/layout/vList4#1"/>
    <dgm:cxn modelId="{E41FAF07-354E-49E8-8AD9-2C75D1A50CBF}" type="presParOf" srcId="{A37B5FE3-9850-47B5-83D8-2586D641A25B}" destId="{63A6F51E-C915-49BA-9310-6A58FC85B7DA}" srcOrd="1" destOrd="0" presId="urn:microsoft.com/office/officeart/2005/8/layout/vList4#1"/>
    <dgm:cxn modelId="{DE28D1A0-E5A4-4ED7-9361-7A05CDEBF821}" type="presParOf" srcId="{A37B5FE3-9850-47B5-83D8-2586D641A25B}" destId="{43BC1569-A651-4F76-A1E7-6DC3878608BC}" srcOrd="2" destOrd="0" presId="urn:microsoft.com/office/officeart/2005/8/layout/vList4#1"/>
    <dgm:cxn modelId="{684C509C-ECB4-4387-BFCF-925A85799FEB}" type="presParOf" srcId="{D438870B-AB6B-4BDD-850B-5B462C2DF780}" destId="{A3279678-5F7B-40D2-A476-765FD5E09DD6}" srcOrd="5" destOrd="0" presId="urn:microsoft.com/office/officeart/2005/8/layout/vList4#1"/>
    <dgm:cxn modelId="{5AC7059A-6B9A-470D-B9AB-601048C06E10}" type="presParOf" srcId="{D438870B-AB6B-4BDD-850B-5B462C2DF780}" destId="{7C5BB028-3B02-4A66-A011-732D8219438D}" srcOrd="6" destOrd="0" presId="urn:microsoft.com/office/officeart/2005/8/layout/vList4#1"/>
    <dgm:cxn modelId="{F6974218-9FE1-4B61-A0C2-272DA2D17EDE}" type="presParOf" srcId="{7C5BB028-3B02-4A66-A011-732D8219438D}" destId="{5625D1DD-72CC-4624-A7EE-5F3A87A13FED}" srcOrd="0" destOrd="0" presId="urn:microsoft.com/office/officeart/2005/8/layout/vList4#1"/>
    <dgm:cxn modelId="{0C6989E4-6365-4881-87BC-6123C53C77DA}" type="presParOf" srcId="{7C5BB028-3B02-4A66-A011-732D8219438D}" destId="{EDBB6252-A201-41FB-8A60-C555190504E8}" srcOrd="1" destOrd="0" presId="urn:microsoft.com/office/officeart/2005/8/layout/vList4#1"/>
    <dgm:cxn modelId="{CECB1F78-5A3E-4123-BFD9-0C5D29CA56B9}" type="presParOf" srcId="{7C5BB028-3B02-4A66-A011-732D8219438D}" destId="{78D82C06-0BD8-450E-B82B-D06AFB497C1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6F6A-A21A-4BEB-AD2A-95F6EC82FA79}">
      <dsp:nvSpPr>
        <dsp:cNvPr id="0" name=""/>
        <dsp:cNvSpPr/>
      </dsp:nvSpPr>
      <dsp:spPr>
        <a:xfrm>
          <a:off x="0" y="27498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Adolescent under 12 -18years old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 / From Scotland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All genders</a:t>
          </a:r>
        </a:p>
      </dsp:txBody>
      <dsp:txXfrm>
        <a:off x="2204254" y="27498"/>
        <a:ext cx="8311345" cy="1011346"/>
      </dsp:txXfrm>
    </dsp:sp>
    <dsp:sp modelId="{FA06CE48-FD53-4CCA-A938-AE8AB590CD22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5699C-A85E-4BB9-A19A-70984EF3DE1D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Mental disorder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Mental Illness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Developmental disorder (Autism / Mild-Moderate LD)</a:t>
          </a:r>
        </a:p>
      </dsp:txBody>
      <dsp:txXfrm>
        <a:off x="2204254" y="1112480"/>
        <a:ext cx="8311345" cy="1011346"/>
      </dsp:txXfrm>
    </dsp:sp>
    <dsp:sp modelId="{4B90AB86-90F7-4472-9562-EF1C6C3E1247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2B15-23A5-4B4E-9772-F275A661DC16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Risk of harm to others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Physical / Sexual violence; </a:t>
          </a:r>
          <a:r>
            <a:rPr lang="en-GB" sz="1500" kern="1200" dirty="0" err="1"/>
            <a:t>Firesetting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(Many also serious risk of harm to self)</a:t>
          </a:r>
        </a:p>
      </dsp:txBody>
      <dsp:txXfrm>
        <a:off x="2204254" y="2224961"/>
        <a:ext cx="8311345" cy="1011346"/>
      </dsp:txXfrm>
    </dsp:sp>
    <dsp:sp modelId="{63A6F51E-C915-49BA-9310-6A58FC85B7DA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5D1DD-72CC-4624-A7EE-5F3A87A13FED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Cannot be managed in other setting: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Regional adolescent /Secure accommodation / Young Offenders Institution</a:t>
          </a:r>
        </a:p>
      </dsp:txBody>
      <dsp:txXfrm>
        <a:off x="2204254" y="3337442"/>
        <a:ext cx="8311345" cy="1011346"/>
      </dsp:txXfrm>
    </dsp:sp>
    <dsp:sp modelId="{EDBB6252-A201-41FB-8A60-C555190504E8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8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0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2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0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7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5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C5B9-FFE1-4189-849C-6730BBD1AE8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7EFE-505E-419C-BC44-52AAD4DC5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mcinulty2@aapct.scot.nhs.uk" TargetMode="External"/><Relationship Id="rId2" Type="http://schemas.openxmlformats.org/officeDocument/2006/relationships/hyperlink" Target="mailto:helen.smith4@aapct.scot.nhs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aa.nationalsecure.adolescentinpatientservice@aapct.scot.nhs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3505"/>
            <a:ext cx="9144000" cy="2165794"/>
          </a:xfrm>
        </p:spPr>
        <p:txBody>
          <a:bodyPr>
            <a:normAutofit/>
          </a:bodyPr>
          <a:lstStyle/>
          <a:p>
            <a:r>
              <a:rPr lang="en-GB" dirty="0"/>
              <a:t>Foxgrove: National Secure Adolescent Inpatient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296" y="2843086"/>
            <a:ext cx="9144000" cy="1655762"/>
          </a:xfrm>
        </p:spPr>
        <p:txBody>
          <a:bodyPr/>
          <a:lstStyle/>
          <a:p>
            <a:r>
              <a:rPr lang="en-GB" dirty="0"/>
              <a:t>Dr Helen Smith: Clinical Director</a:t>
            </a:r>
          </a:p>
          <a:p>
            <a:r>
              <a:rPr lang="en-GB" dirty="0"/>
              <a:t>Victoria McInulty: Service Manager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81" y="4221295"/>
            <a:ext cx="293243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9456" y="127381"/>
            <a:ext cx="2932113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1975128"/>
            <a:ext cx="1023213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952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2336" y="0"/>
            <a:ext cx="2932113" cy="17647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83664"/>
            <a:ext cx="10537264" cy="50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0896" y="99949"/>
            <a:ext cx="2932113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10628704" cy="47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0040" y="154813"/>
            <a:ext cx="293211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43" y="1036112"/>
            <a:ext cx="8230313" cy="47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2336546"/>
            <a:ext cx="1002182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0896" y="0"/>
            <a:ext cx="293211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2362034"/>
            <a:ext cx="10396727" cy="422164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D78CD6-6FBE-4D6F-BA7F-B32EBAB8BA45}"/>
              </a:ext>
            </a:extLst>
          </p:cNvPr>
          <p:cNvSpPr txBox="1">
            <a:spLocks/>
          </p:cNvSpPr>
          <p:nvPr/>
        </p:nvSpPr>
        <p:spPr>
          <a:xfrm>
            <a:off x="457200" y="1417640"/>
            <a:ext cx="10908792" cy="470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>
                <a:latin typeface="Arial" pitchFamily="34" charset="0"/>
                <a:cs typeface="Arial" pitchFamily="34" charset="0"/>
              </a:rPr>
              <a:t>Visuals (Main Entrance)</a:t>
            </a:r>
          </a:p>
          <a:p>
            <a:pPr marL="0" indent="0" algn="ctr">
              <a:buFont typeface="Arial" pitchFamily="34" charset="0"/>
              <a:buNone/>
            </a:pPr>
            <a:endParaRPr lang="en-GB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6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1752" y="191707"/>
            <a:ext cx="2932113" cy="21336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D78CD6-6FBE-4D6F-BA7F-B32EBAB8BA45}"/>
              </a:ext>
            </a:extLst>
          </p:cNvPr>
          <p:cNvSpPr txBox="1">
            <a:spLocks/>
          </p:cNvSpPr>
          <p:nvPr/>
        </p:nvSpPr>
        <p:spPr>
          <a:xfrm>
            <a:off x="457200" y="1417640"/>
            <a:ext cx="11411712" cy="470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Visuals (Classroom)</a:t>
            </a:r>
          </a:p>
          <a:p>
            <a:pPr marL="0" indent="0" algn="ctr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10945368" cy="4351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73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3192" y="0"/>
            <a:ext cx="2932113" cy="2133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78CD6-6FBE-4D6F-BA7F-B32EBAB8BA45}"/>
              </a:ext>
            </a:extLst>
          </p:cNvPr>
          <p:cNvSpPr txBox="1">
            <a:spLocks/>
          </p:cNvSpPr>
          <p:nvPr/>
        </p:nvSpPr>
        <p:spPr>
          <a:xfrm>
            <a:off x="457200" y="1417640"/>
            <a:ext cx="11411712" cy="4708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Visuals (Dining &amp; Activity)</a:t>
            </a:r>
          </a:p>
          <a:p>
            <a:pPr marL="0" indent="0" algn="ctr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11320272" cy="417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5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3464" y="219455"/>
            <a:ext cx="2932113" cy="116128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38990"/>
              </p:ext>
            </p:extLst>
          </p:nvPr>
        </p:nvGraphicFramePr>
        <p:xfrm>
          <a:off x="438911" y="1271020"/>
          <a:ext cx="11247120" cy="5449825"/>
        </p:xfrm>
        <a:graphic>
          <a:graphicData uri="http://schemas.openxmlformats.org/drawingml/2006/table">
            <a:tbl>
              <a:tblPr firstRow="1" firstCol="1" bandRow="1"/>
              <a:tblGrid>
                <a:gridCol w="53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OBC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FBC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Difference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Building capital cost – </a:t>
                      </a:r>
                      <a:r>
                        <a:rPr lang="en-GB" sz="1100" dirty="0" err="1">
                          <a:effectLst/>
                        </a:rPr>
                        <a:t>incl</a:t>
                      </a:r>
                      <a:r>
                        <a:rPr lang="en-GB" sz="1100" dirty="0">
                          <a:effectLst/>
                        </a:rPr>
                        <a:t> External works and Value Engineering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£6,735,196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£8,026,875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£1,291,679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PSCP Costs – incl Agreed Compensation Events only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£455,000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£640,592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£185,592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Lead Advisor fees – incl Agreed Compensation Events only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£143,025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£201,728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£58,703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NHS in-house staffing costs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£296,064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£636,752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£340,688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Planning Fees and Building Warrant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£32,000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£11,228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(£20,772)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Allowance for Client Risk/ Optimism Bias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£637,666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£435,000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(£202,666)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Furniture &amp; Equipment Costs – VAT incl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£297,085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£304,263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7,178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Sub-Total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£8,596,036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£10,256,437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£1,660,401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VAT (Currently applied to building cost, inflation and PSCP cost (excl PSCP Building Warrant Cost)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20%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£1,438,039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£1,730,054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£292,015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VAT Recovery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12%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£(172,565)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£(207,607)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(£35,042)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AME Funding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>
                          <a:effectLst/>
                        </a:rPr>
                        <a:t>£(503,574)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dirty="0">
                          <a:effectLst/>
                        </a:rPr>
                        <a:t>(£503,574)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Total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 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£9,861,510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£11,275,310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100" b="1" u="sng" dirty="0">
                          <a:effectLst/>
                        </a:rPr>
                        <a:t>£1,413,800</a:t>
                      </a:r>
                      <a:endParaRPr lang="en-GB" sz="12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4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1752" y="0"/>
            <a:ext cx="2932113" cy="133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84" y="1152144"/>
            <a:ext cx="10168032" cy="51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6616" y="328549"/>
            <a:ext cx="2932113" cy="16465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34101"/>
              </p:ext>
            </p:extLst>
          </p:nvPr>
        </p:nvGraphicFramePr>
        <p:xfrm>
          <a:off x="755576" y="1764790"/>
          <a:ext cx="10683568" cy="4754881"/>
        </p:xfrm>
        <a:graphic>
          <a:graphicData uri="http://schemas.openxmlformats.org/drawingml/2006/table">
            <a:tbl>
              <a:tblPr firstRow="1" firstCol="1" bandRow="1">
                <a:gradFill rotWithShape="1">
                  <a:gsLst>
                    <a:gs pos="0">
                      <a:srgbClr val="8064A2">
                        <a:tint val="50000"/>
                        <a:satMod val="300000"/>
                      </a:srgbClr>
                    </a:gs>
                    <a:gs pos="35000">
                      <a:srgbClr val="8064A2">
                        <a:tint val="37000"/>
                        <a:satMod val="300000"/>
                      </a:srgbClr>
                    </a:gs>
                    <a:gs pos="100000">
                      <a:srgbClr val="8064A2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61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Key Activity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Start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End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Duration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CIG Approval of Project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21/04/21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Contractor Mobilisation Period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>
                          <a:effectLst/>
                        </a:rPr>
                        <a:t>26/04/21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04/06/21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  <a:latin typeface="Calibri"/>
                          <a:ea typeface="+mn-ea"/>
                          <a:cs typeface="+mn-cs"/>
                        </a:rPr>
                        <a:t>COMPLETE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Construction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07/10/21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22/08/22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43 weeks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Commissioning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25/08/22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20/09/22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4 weeks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Operational Date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?24/10/22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8064A2"/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8064A2"/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ase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17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7" y="-38987"/>
            <a:ext cx="2932430" cy="2133785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9D766FF-5B02-48DE-AA9D-658E1BB07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0083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67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28613"/>
            <a:ext cx="293211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065" y="236921"/>
            <a:ext cx="2932430" cy="213378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74065" y="1825625"/>
            <a:ext cx="5590159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Multi-disciplinary Team</a:t>
            </a:r>
          </a:p>
          <a:p>
            <a:pPr>
              <a:buFontTx/>
              <a:buChar char="-"/>
            </a:pPr>
            <a:r>
              <a:rPr lang="en-GB" dirty="0"/>
              <a:t>Psychiatry </a:t>
            </a:r>
          </a:p>
          <a:p>
            <a:pPr>
              <a:buFontTx/>
              <a:buChar char="-"/>
            </a:pPr>
            <a:r>
              <a:rPr lang="en-GB" dirty="0"/>
              <a:t>Psychology </a:t>
            </a:r>
          </a:p>
          <a:p>
            <a:pPr>
              <a:buFontTx/>
              <a:buChar char="-"/>
            </a:pPr>
            <a:r>
              <a:rPr lang="en-GB" dirty="0"/>
              <a:t>Nursing</a:t>
            </a:r>
          </a:p>
          <a:p>
            <a:pPr>
              <a:buFontTx/>
              <a:buChar char="-"/>
            </a:pPr>
            <a:r>
              <a:rPr lang="en-GB" dirty="0"/>
              <a:t>SALT</a:t>
            </a:r>
          </a:p>
          <a:p>
            <a:pPr>
              <a:buFontTx/>
              <a:buChar char="-"/>
            </a:pPr>
            <a:r>
              <a:rPr lang="en-GB" dirty="0"/>
              <a:t>OT</a:t>
            </a:r>
          </a:p>
          <a:p>
            <a:pPr>
              <a:buFontTx/>
              <a:buChar char="-"/>
            </a:pPr>
            <a:r>
              <a:rPr lang="en-GB" dirty="0"/>
              <a:t>Dietetics </a:t>
            </a:r>
          </a:p>
        </p:txBody>
      </p:sp>
    </p:spTree>
    <p:extLst>
      <p:ext uri="{BB962C8B-B14F-4D97-AF65-F5344CB8AC3E}">
        <p14:creationId xmlns:p14="http://schemas.microsoft.com/office/powerpoint/2010/main" val="303118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761" y="72329"/>
            <a:ext cx="2932430" cy="21337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4088" y="1825625"/>
            <a:ext cx="10649712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Trauma Informed (places, spaces and staff)</a:t>
            </a:r>
          </a:p>
          <a:p>
            <a:r>
              <a:rPr lang="en-GB" dirty="0"/>
              <a:t>Aligned with Standards </a:t>
            </a:r>
            <a:r>
              <a:rPr lang="en-GB"/>
              <a:t>of Care</a:t>
            </a:r>
            <a:endParaRPr lang="en-GB" dirty="0"/>
          </a:p>
          <a:p>
            <a:r>
              <a:rPr lang="en-GB" dirty="0"/>
              <a:t>Collaborative engagement </a:t>
            </a:r>
          </a:p>
          <a:p>
            <a:r>
              <a:rPr lang="en-GB" dirty="0"/>
              <a:t>Training Needs </a:t>
            </a:r>
          </a:p>
          <a:p>
            <a:r>
              <a:rPr lang="en-GB" dirty="0"/>
              <a:t>Review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61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28613"/>
            <a:ext cx="293211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6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33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76856"/>
            <a:ext cx="9144000" cy="2980944"/>
          </a:xfrm>
        </p:spPr>
        <p:txBody>
          <a:bodyPr>
            <a:normAutofit/>
          </a:bodyPr>
          <a:lstStyle/>
          <a:p>
            <a:r>
              <a:rPr lang="en-GB" dirty="0"/>
              <a:t>Emails: Dr Helen Smith: </a:t>
            </a:r>
            <a:r>
              <a:rPr lang="en-GB" dirty="0">
                <a:hlinkClick r:id="rId2"/>
              </a:rPr>
              <a:t>helen.smith4@aapct.scot.nhs.uk</a:t>
            </a:r>
            <a:endParaRPr lang="en-GB" dirty="0"/>
          </a:p>
          <a:p>
            <a:r>
              <a:rPr lang="en-GB" dirty="0"/>
              <a:t>Victoria McInulty: </a:t>
            </a:r>
            <a:r>
              <a:rPr lang="en-GB" dirty="0">
                <a:hlinkClick r:id="rId3"/>
              </a:rPr>
              <a:t>victoria.mcinulty2@aapct.scot.nhs.uk</a:t>
            </a:r>
            <a:endParaRPr lang="en-GB" dirty="0"/>
          </a:p>
          <a:p>
            <a:r>
              <a:rPr lang="en-GB" dirty="0"/>
              <a:t>Foxgrove:</a:t>
            </a:r>
          </a:p>
          <a:p>
            <a:r>
              <a:rPr lang="en-GB" dirty="0">
                <a:hlinkClick r:id="rId4"/>
              </a:rPr>
              <a:t>aa.nationalsecure.adolescentinpatientservice@aapct.scot.nhs.uk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256032" y="273368"/>
            <a:ext cx="2932113" cy="1802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111895"/>
            <a:ext cx="1068933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ctr"/>
            <a:r>
              <a:rPr lang="en-GB" sz="1600" b="0" i="0" u="none" strike="noStrike" baseline="0" dirty="0">
                <a:solidFill>
                  <a:srgbClr val="000000"/>
                </a:solidFill>
                <a:latin typeface="Myriad Pro"/>
              </a:rPr>
              <a:t>Follow us on Twitter @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Myriad Pro"/>
              </a:rPr>
              <a:t>NHSaaa</a:t>
            </a:r>
            <a:endParaRPr lang="en-GB" sz="16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ctr"/>
            <a:r>
              <a:rPr lang="en-GB" sz="1600" b="0" i="0" u="none" strike="noStrike" baseline="0" dirty="0">
                <a:solidFill>
                  <a:srgbClr val="000000"/>
                </a:solidFill>
                <a:latin typeface="Myriad Pro"/>
              </a:rPr>
              <a:t>Find us on Facebook at www.facebook.com/nhsaaa</a:t>
            </a:r>
          </a:p>
          <a:p>
            <a:pPr algn="ctr"/>
            <a:r>
              <a:rPr lang="en-GB" sz="1500" b="0" i="0" u="none" strike="noStrike" baseline="0" dirty="0">
                <a:solidFill>
                  <a:srgbClr val="000000"/>
                </a:solidFill>
                <a:latin typeface="Myriad Pro"/>
              </a:rPr>
              <a:t>Visit our website: www.nhsaaa.net</a:t>
            </a:r>
          </a:p>
        </p:txBody>
      </p:sp>
    </p:spTree>
    <p:extLst>
      <p:ext uri="{BB962C8B-B14F-4D97-AF65-F5344CB8AC3E}">
        <p14:creationId xmlns:p14="http://schemas.microsoft.com/office/powerpoint/2010/main" val="39162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204123"/>
            <a:ext cx="2932430" cy="139607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05223"/>
              </p:ext>
            </p:extLst>
          </p:nvPr>
        </p:nvGraphicFramePr>
        <p:xfrm>
          <a:off x="838200" y="1426464"/>
          <a:ext cx="10515600" cy="47863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Graveness of Violence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Behaviours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High (Grade 1)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Homicide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Stabbing penetrates body cavity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Fractures Skulls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Strangulation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Serial Penetrative Sexual Assaults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Medium (Grade 2)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of weapon to injure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Causes concussion or fracture of long bones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Sexual Assaults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Stalking with threats to kill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Low (Grade 3)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Self harm or attempted suicide that can not be prevented with 2 to 1 nursing in open conditions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Repetitive assaults causing bruises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3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17" y="365125"/>
            <a:ext cx="2932430" cy="2133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236717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Updated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59467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977" y="365125"/>
            <a:ext cx="2932430" cy="1408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032" y="1773936"/>
            <a:ext cx="1098804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Updated needs assessment: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 referrals in 18 months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 met criteria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YP spent 26 weeks in England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YP in England currently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Others adult IPCU, secure care</a:t>
            </a:r>
          </a:p>
        </p:txBody>
      </p:sp>
    </p:spTree>
    <p:extLst>
      <p:ext uri="{BB962C8B-B14F-4D97-AF65-F5344CB8AC3E}">
        <p14:creationId xmlns:p14="http://schemas.microsoft.com/office/powerpoint/2010/main" val="222742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89" y="0"/>
            <a:ext cx="2932430" cy="21337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888" y="1690688"/>
            <a:ext cx="11106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received 4-5 nursing staff special observations in an adult IPCU,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on special observations in an adult IPCU,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receiving 2:1 observations in adolescent unit for over 9 months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patient receiving 1:1 observations for 4-6 weeks in an adolescent unit.</a:t>
            </a:r>
          </a:p>
        </p:txBody>
      </p:sp>
    </p:spTree>
    <p:extLst>
      <p:ext uri="{BB962C8B-B14F-4D97-AF65-F5344CB8AC3E}">
        <p14:creationId xmlns:p14="http://schemas.microsoft.com/office/powerpoint/2010/main" val="227147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7744" y="163957"/>
            <a:ext cx="2932113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49" y="1974907"/>
            <a:ext cx="7992549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7744" y="17653"/>
            <a:ext cx="2932113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240" y="1927414"/>
            <a:ext cx="861364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Male: 8 female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Average age mean 15.7 years (median 17 years)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3370208"/>
            <a:ext cx="10076688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1168" y="136525"/>
            <a:ext cx="2932113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32" y="1911096"/>
            <a:ext cx="9584000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8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584</Words>
  <Application>Microsoft Office PowerPoint</Application>
  <PresentationFormat>Widescreen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Myriad Pro</vt:lpstr>
      <vt:lpstr>Office Theme</vt:lpstr>
      <vt:lpstr>Foxgrove: National Secure Adolescent Inpatient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WORKFORCE</vt:lpstr>
      <vt:lpstr>PowerPoint Presentation</vt:lpstr>
      <vt:lpstr>   </vt:lpstr>
      <vt:lpstr>Thank you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Foxgrove: National Secure Adolescent Inpatient Unit</dc:title>
  <dc:creator>Smith, Helen (CAMHS)</dc:creator>
  <cp:lastModifiedBy>Matthew Kempen</cp:lastModifiedBy>
  <cp:revision>16</cp:revision>
  <dcterms:created xsi:type="dcterms:W3CDTF">2022-01-22T17:06:47Z</dcterms:created>
  <dcterms:modified xsi:type="dcterms:W3CDTF">2022-11-24T12:22:07Z</dcterms:modified>
</cp:coreProperties>
</file>