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8" r:id="rId4"/>
    <p:sldId id="279" r:id="rId5"/>
    <p:sldId id="266" r:id="rId6"/>
    <p:sldId id="263" r:id="rId7"/>
    <p:sldId id="265" r:id="rId8"/>
    <p:sldId id="281" r:id="rId9"/>
    <p:sldId id="282" r:id="rId10"/>
    <p:sldId id="284" r:id="rId11"/>
    <p:sldId id="283" r:id="rId12"/>
    <p:sldId id="275" r:id="rId13"/>
    <p:sldId id="261" r:id="rId14"/>
    <p:sldId id="262" r:id="rId15"/>
    <p:sldId id="258" r:id="rId16"/>
    <p:sldId id="272" r:id="rId17"/>
    <p:sldId id="280" r:id="rId18"/>
    <p:sldId id="270" r:id="rId19"/>
    <p:sldId id="259" r:id="rId20"/>
    <p:sldId id="273" r:id="rId21"/>
    <p:sldId id="268" r:id="rId22"/>
    <p:sldId id="269" r:id="rId23"/>
    <p:sldId id="274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4FF"/>
    <a:srgbClr val="482400"/>
    <a:srgbClr val="FBF9F4"/>
    <a:srgbClr val="FDFCF5"/>
    <a:srgbClr val="FBF8E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1F9D5-2EF6-4B34-8382-99BF4F7D9DC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C6B69F-1890-44D5-9F44-748670D2A515}">
      <dgm:prSet phldrT="[Text]" custT="1"/>
      <dgm:spPr/>
      <dgm:t>
        <a:bodyPr/>
        <a:lstStyle/>
        <a:p>
          <a:r>
            <a:rPr lang="en-US" sz="2400" b="1" dirty="0"/>
            <a:t>Confounder</a:t>
          </a:r>
          <a:br>
            <a:rPr lang="en-US" sz="2400" dirty="0"/>
          </a:br>
          <a:r>
            <a:rPr lang="en-US" sz="2400" dirty="0"/>
            <a:t>Trauma</a:t>
          </a:r>
          <a:endParaRPr lang="en-GB" sz="2400" dirty="0"/>
        </a:p>
      </dgm:t>
    </dgm:pt>
    <dgm:pt modelId="{37B371DF-5CC6-4ED1-A25F-4B5C5CD6837C}" type="parTrans" cxnId="{812D9B21-EAA9-4311-B1D7-95BE74D0C3D9}">
      <dgm:prSet/>
      <dgm:spPr/>
      <dgm:t>
        <a:bodyPr/>
        <a:lstStyle/>
        <a:p>
          <a:endParaRPr lang="en-GB"/>
        </a:p>
      </dgm:t>
    </dgm:pt>
    <dgm:pt modelId="{2DCF3D2A-DB42-4E54-A5A1-A0EB4AE2FF61}" type="sibTrans" cxnId="{812D9B21-EAA9-4311-B1D7-95BE74D0C3D9}">
      <dgm:prSet/>
      <dgm:spPr/>
      <dgm:t>
        <a:bodyPr/>
        <a:lstStyle/>
        <a:p>
          <a:endParaRPr lang="en-GB"/>
        </a:p>
      </dgm:t>
    </dgm:pt>
    <dgm:pt modelId="{1FD84FD4-927E-48B2-AD79-522D84F7AB0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dirty="0"/>
            <a:t>Outcome</a:t>
          </a:r>
        </a:p>
        <a:p>
          <a:pPr>
            <a:spcAft>
              <a:spcPct val="35000"/>
            </a:spcAft>
          </a:pPr>
          <a:r>
            <a:rPr lang="en-GB" sz="2400" dirty="0"/>
            <a:t>Attainment</a:t>
          </a:r>
        </a:p>
      </dgm:t>
    </dgm:pt>
    <dgm:pt modelId="{4DBEFE57-FF6C-47ED-B4CE-1CF97FED7EE5}" type="parTrans" cxnId="{89954C3A-AFB9-41F1-BDA8-EC47E5253A45}">
      <dgm:prSet/>
      <dgm:spPr/>
      <dgm:t>
        <a:bodyPr/>
        <a:lstStyle/>
        <a:p>
          <a:endParaRPr lang="en-GB"/>
        </a:p>
      </dgm:t>
    </dgm:pt>
    <dgm:pt modelId="{EEF5C2D3-D902-446C-A5A6-B4BF4B04FFE8}" type="sibTrans" cxnId="{89954C3A-AFB9-41F1-BDA8-EC47E5253A45}">
      <dgm:prSet/>
      <dgm:spPr/>
      <dgm:t>
        <a:bodyPr/>
        <a:lstStyle/>
        <a:p>
          <a:endParaRPr lang="en-GB"/>
        </a:p>
      </dgm:t>
    </dgm:pt>
    <dgm:pt modelId="{34C75EC0-38E3-42D3-AEE3-D6EE7F8C46C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800" b="1" dirty="0"/>
            <a:t>Exposure</a:t>
          </a:r>
          <a:endParaRPr lang="en-US" sz="1700" b="1" dirty="0"/>
        </a:p>
        <a:p>
          <a:pPr>
            <a:spcAft>
              <a:spcPct val="35000"/>
            </a:spcAft>
          </a:pPr>
          <a:r>
            <a:rPr lang="en-US" sz="2400" dirty="0"/>
            <a:t>ADHD</a:t>
          </a:r>
          <a:endParaRPr lang="en-GB" sz="2400" dirty="0"/>
        </a:p>
      </dgm:t>
    </dgm:pt>
    <dgm:pt modelId="{BDCB23F3-0C84-40C4-B53C-B5DF16863F7D}" type="parTrans" cxnId="{5AABF476-7E33-4CE9-9239-0BA975CEC121}">
      <dgm:prSet/>
      <dgm:spPr/>
      <dgm:t>
        <a:bodyPr/>
        <a:lstStyle/>
        <a:p>
          <a:endParaRPr lang="en-GB"/>
        </a:p>
      </dgm:t>
    </dgm:pt>
    <dgm:pt modelId="{40EAB3F1-2D4B-441B-AE12-17B753D15023}" type="sibTrans" cxnId="{5AABF476-7E33-4CE9-9239-0BA975CEC121}">
      <dgm:prSet/>
      <dgm:spPr/>
      <dgm:t>
        <a:bodyPr/>
        <a:lstStyle/>
        <a:p>
          <a:endParaRPr lang="en-GB"/>
        </a:p>
      </dgm:t>
    </dgm:pt>
    <dgm:pt modelId="{AA66614B-D7F9-4480-8733-BCE315BF0B34}" type="pres">
      <dgm:prSet presAssocID="{6FF1F9D5-2EF6-4B34-8382-99BF4F7D9DC6}" presName="Name0" presStyleCnt="0">
        <dgm:presLayoutVars>
          <dgm:dir/>
          <dgm:resizeHandles val="exact"/>
        </dgm:presLayoutVars>
      </dgm:prSet>
      <dgm:spPr/>
    </dgm:pt>
    <dgm:pt modelId="{2BF83FF6-1F47-4627-A32F-2F61A5826BF9}" type="pres">
      <dgm:prSet presAssocID="{BAC6B69F-1890-44D5-9F44-748670D2A515}" presName="node" presStyleLbl="node1" presStyleIdx="0" presStyleCnt="3" custScaleX="155256" custScaleY="102246">
        <dgm:presLayoutVars>
          <dgm:bulletEnabled val="1"/>
        </dgm:presLayoutVars>
      </dgm:prSet>
      <dgm:spPr/>
    </dgm:pt>
    <dgm:pt modelId="{CC91503A-530D-444D-ACC3-1EFBD004574F}" type="pres">
      <dgm:prSet presAssocID="{2DCF3D2A-DB42-4E54-A5A1-A0EB4AE2FF61}" presName="sibTrans" presStyleLbl="sibTrans2D1" presStyleIdx="0" presStyleCnt="3"/>
      <dgm:spPr>
        <a:prstGeom prst="rightArrow">
          <a:avLst/>
        </a:prstGeom>
      </dgm:spPr>
    </dgm:pt>
    <dgm:pt modelId="{19CB94FB-1673-4FCC-A783-2B44D9068488}" type="pres">
      <dgm:prSet presAssocID="{2DCF3D2A-DB42-4E54-A5A1-A0EB4AE2FF61}" presName="connectorText" presStyleLbl="sibTrans2D1" presStyleIdx="0" presStyleCnt="3"/>
      <dgm:spPr/>
    </dgm:pt>
    <dgm:pt modelId="{3F5871A1-442A-4B5C-9305-E275F47DDB33}" type="pres">
      <dgm:prSet presAssocID="{1FD84FD4-927E-48B2-AD79-522D84F7AB03}" presName="node" presStyleLbl="node1" presStyleIdx="1" presStyleCnt="3" custScaleX="109618">
        <dgm:presLayoutVars>
          <dgm:bulletEnabled val="1"/>
        </dgm:presLayoutVars>
      </dgm:prSet>
      <dgm:spPr/>
    </dgm:pt>
    <dgm:pt modelId="{CF508B64-0312-4F8D-A928-BCBBFBD0768F}" type="pres">
      <dgm:prSet presAssocID="{EEF5C2D3-D902-446C-A5A6-B4BF4B04FFE8}" presName="sibTrans" presStyleLbl="sibTrans2D1" presStyleIdx="1" presStyleCnt="3" custAng="10800000"/>
      <dgm:spPr>
        <a:prstGeom prst="rightArrow">
          <a:avLst/>
        </a:prstGeom>
      </dgm:spPr>
    </dgm:pt>
    <dgm:pt modelId="{A8420064-C52C-4A2A-9A75-F60349BD597E}" type="pres">
      <dgm:prSet presAssocID="{EEF5C2D3-D902-446C-A5A6-B4BF4B04FFE8}" presName="connectorText" presStyleLbl="sibTrans2D1" presStyleIdx="1" presStyleCnt="3"/>
      <dgm:spPr/>
    </dgm:pt>
    <dgm:pt modelId="{0E855A86-E2C2-41BF-9EF7-604FA5255FB9}" type="pres">
      <dgm:prSet presAssocID="{34C75EC0-38E3-42D3-AEE3-D6EE7F8C46CE}" presName="node" presStyleLbl="node1" presStyleIdx="2" presStyleCnt="3" custScaleX="107635" custScaleY="96269">
        <dgm:presLayoutVars>
          <dgm:bulletEnabled val="1"/>
        </dgm:presLayoutVars>
      </dgm:prSet>
      <dgm:spPr/>
    </dgm:pt>
    <dgm:pt modelId="{6585F34A-D37A-4FC2-A56C-1724FBC9CF10}" type="pres">
      <dgm:prSet presAssocID="{40EAB3F1-2D4B-441B-AE12-17B753D15023}" presName="sibTrans" presStyleLbl="sibTrans2D1" presStyleIdx="2" presStyleCnt="3" custAng="10800000"/>
      <dgm:spPr>
        <a:prstGeom prst="rightArrow">
          <a:avLst/>
        </a:prstGeom>
      </dgm:spPr>
    </dgm:pt>
    <dgm:pt modelId="{838EE140-C21C-49A2-9B62-146F9F999A8D}" type="pres">
      <dgm:prSet presAssocID="{40EAB3F1-2D4B-441B-AE12-17B753D15023}" presName="connectorText" presStyleLbl="sibTrans2D1" presStyleIdx="2" presStyleCnt="3"/>
      <dgm:spPr/>
    </dgm:pt>
  </dgm:ptLst>
  <dgm:cxnLst>
    <dgm:cxn modelId="{088AF213-66D5-4F54-AF70-8CA8A78C09A0}" type="presOf" srcId="{BAC6B69F-1890-44D5-9F44-748670D2A515}" destId="{2BF83FF6-1F47-4627-A32F-2F61A5826BF9}" srcOrd="0" destOrd="0" presId="urn:microsoft.com/office/officeart/2005/8/layout/cycle7"/>
    <dgm:cxn modelId="{D4CF5517-1A36-4A33-9506-B11437A1C540}" type="presOf" srcId="{1FD84FD4-927E-48B2-AD79-522D84F7AB03}" destId="{3F5871A1-442A-4B5C-9305-E275F47DDB33}" srcOrd="0" destOrd="0" presId="urn:microsoft.com/office/officeart/2005/8/layout/cycle7"/>
    <dgm:cxn modelId="{812D9B21-EAA9-4311-B1D7-95BE74D0C3D9}" srcId="{6FF1F9D5-2EF6-4B34-8382-99BF4F7D9DC6}" destId="{BAC6B69F-1890-44D5-9F44-748670D2A515}" srcOrd="0" destOrd="0" parTransId="{37B371DF-5CC6-4ED1-A25F-4B5C5CD6837C}" sibTransId="{2DCF3D2A-DB42-4E54-A5A1-A0EB4AE2FF61}"/>
    <dgm:cxn modelId="{5E80AF21-51E9-4D12-86E2-8C278F08A420}" type="presOf" srcId="{34C75EC0-38E3-42D3-AEE3-D6EE7F8C46CE}" destId="{0E855A86-E2C2-41BF-9EF7-604FA5255FB9}" srcOrd="0" destOrd="0" presId="urn:microsoft.com/office/officeart/2005/8/layout/cycle7"/>
    <dgm:cxn modelId="{E19A4633-286A-4876-ADCA-B8BBE905F964}" type="presOf" srcId="{40EAB3F1-2D4B-441B-AE12-17B753D15023}" destId="{838EE140-C21C-49A2-9B62-146F9F999A8D}" srcOrd="1" destOrd="0" presId="urn:microsoft.com/office/officeart/2005/8/layout/cycle7"/>
    <dgm:cxn modelId="{89954C3A-AFB9-41F1-BDA8-EC47E5253A45}" srcId="{6FF1F9D5-2EF6-4B34-8382-99BF4F7D9DC6}" destId="{1FD84FD4-927E-48B2-AD79-522D84F7AB03}" srcOrd="1" destOrd="0" parTransId="{4DBEFE57-FF6C-47ED-B4CE-1CF97FED7EE5}" sibTransId="{EEF5C2D3-D902-446C-A5A6-B4BF4B04FFE8}"/>
    <dgm:cxn modelId="{68D49142-C040-4B30-A64E-661C9CF7B49D}" type="presOf" srcId="{EEF5C2D3-D902-446C-A5A6-B4BF4B04FFE8}" destId="{A8420064-C52C-4A2A-9A75-F60349BD597E}" srcOrd="1" destOrd="0" presId="urn:microsoft.com/office/officeart/2005/8/layout/cycle7"/>
    <dgm:cxn modelId="{5AABF476-7E33-4CE9-9239-0BA975CEC121}" srcId="{6FF1F9D5-2EF6-4B34-8382-99BF4F7D9DC6}" destId="{34C75EC0-38E3-42D3-AEE3-D6EE7F8C46CE}" srcOrd="2" destOrd="0" parTransId="{BDCB23F3-0C84-40C4-B53C-B5DF16863F7D}" sibTransId="{40EAB3F1-2D4B-441B-AE12-17B753D15023}"/>
    <dgm:cxn modelId="{8B432A8D-06F8-462B-8C7C-A693C55D4A71}" type="presOf" srcId="{40EAB3F1-2D4B-441B-AE12-17B753D15023}" destId="{6585F34A-D37A-4FC2-A56C-1724FBC9CF10}" srcOrd="0" destOrd="0" presId="urn:microsoft.com/office/officeart/2005/8/layout/cycle7"/>
    <dgm:cxn modelId="{77026C99-7685-4D4D-BCB0-D9E13754EAD2}" type="presOf" srcId="{2DCF3D2A-DB42-4E54-A5A1-A0EB4AE2FF61}" destId="{19CB94FB-1673-4FCC-A783-2B44D9068488}" srcOrd="1" destOrd="0" presId="urn:microsoft.com/office/officeart/2005/8/layout/cycle7"/>
    <dgm:cxn modelId="{AA46AFE2-C521-412F-9212-ABE16C4996DD}" type="presOf" srcId="{EEF5C2D3-D902-446C-A5A6-B4BF4B04FFE8}" destId="{CF508B64-0312-4F8D-A928-BCBBFBD0768F}" srcOrd="0" destOrd="0" presId="urn:microsoft.com/office/officeart/2005/8/layout/cycle7"/>
    <dgm:cxn modelId="{B3402AE6-C040-4DAF-8E81-8C92A076F061}" type="presOf" srcId="{6FF1F9D5-2EF6-4B34-8382-99BF4F7D9DC6}" destId="{AA66614B-D7F9-4480-8733-BCE315BF0B34}" srcOrd="0" destOrd="0" presId="urn:microsoft.com/office/officeart/2005/8/layout/cycle7"/>
    <dgm:cxn modelId="{C15BEBE6-3BAF-4535-B8A8-8026B896E795}" type="presOf" srcId="{2DCF3D2A-DB42-4E54-A5A1-A0EB4AE2FF61}" destId="{CC91503A-530D-444D-ACC3-1EFBD004574F}" srcOrd="0" destOrd="0" presId="urn:microsoft.com/office/officeart/2005/8/layout/cycle7"/>
    <dgm:cxn modelId="{9C220CFB-82C0-47BE-BA3E-0660E32F8F31}" type="presParOf" srcId="{AA66614B-D7F9-4480-8733-BCE315BF0B34}" destId="{2BF83FF6-1F47-4627-A32F-2F61A5826BF9}" srcOrd="0" destOrd="0" presId="urn:microsoft.com/office/officeart/2005/8/layout/cycle7"/>
    <dgm:cxn modelId="{237171FC-D6AE-43AD-97C3-8B2A9444D078}" type="presParOf" srcId="{AA66614B-D7F9-4480-8733-BCE315BF0B34}" destId="{CC91503A-530D-444D-ACC3-1EFBD004574F}" srcOrd="1" destOrd="0" presId="urn:microsoft.com/office/officeart/2005/8/layout/cycle7"/>
    <dgm:cxn modelId="{E29ADC67-9C04-41C9-820A-C8255DFEDBF7}" type="presParOf" srcId="{CC91503A-530D-444D-ACC3-1EFBD004574F}" destId="{19CB94FB-1673-4FCC-A783-2B44D9068488}" srcOrd="0" destOrd="0" presId="urn:microsoft.com/office/officeart/2005/8/layout/cycle7"/>
    <dgm:cxn modelId="{66586570-1EC6-4434-A22C-03A61ECC5EF2}" type="presParOf" srcId="{AA66614B-D7F9-4480-8733-BCE315BF0B34}" destId="{3F5871A1-442A-4B5C-9305-E275F47DDB33}" srcOrd="2" destOrd="0" presId="urn:microsoft.com/office/officeart/2005/8/layout/cycle7"/>
    <dgm:cxn modelId="{3D9E2F6B-F430-4FE7-AE14-4D162752DDDA}" type="presParOf" srcId="{AA66614B-D7F9-4480-8733-BCE315BF0B34}" destId="{CF508B64-0312-4F8D-A928-BCBBFBD0768F}" srcOrd="3" destOrd="0" presId="urn:microsoft.com/office/officeart/2005/8/layout/cycle7"/>
    <dgm:cxn modelId="{9958A1E2-9E2B-43BE-9CA3-76424801A23C}" type="presParOf" srcId="{CF508B64-0312-4F8D-A928-BCBBFBD0768F}" destId="{A8420064-C52C-4A2A-9A75-F60349BD597E}" srcOrd="0" destOrd="0" presId="urn:microsoft.com/office/officeart/2005/8/layout/cycle7"/>
    <dgm:cxn modelId="{EB193CC3-1EA2-480D-A135-F5AAE807F315}" type="presParOf" srcId="{AA66614B-D7F9-4480-8733-BCE315BF0B34}" destId="{0E855A86-E2C2-41BF-9EF7-604FA5255FB9}" srcOrd="4" destOrd="0" presId="urn:microsoft.com/office/officeart/2005/8/layout/cycle7"/>
    <dgm:cxn modelId="{4BBABBBD-ACF7-4E45-9A5C-698007797D15}" type="presParOf" srcId="{AA66614B-D7F9-4480-8733-BCE315BF0B34}" destId="{6585F34A-D37A-4FC2-A56C-1724FBC9CF10}" srcOrd="5" destOrd="0" presId="urn:microsoft.com/office/officeart/2005/8/layout/cycle7"/>
    <dgm:cxn modelId="{2E91D210-7A3D-4E6E-B20D-FF28E863D487}" type="presParOf" srcId="{6585F34A-D37A-4FC2-A56C-1724FBC9CF10}" destId="{838EE140-C21C-49A2-9B62-146F9F999A8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1F9D5-2EF6-4B34-8382-99BF4F7D9DC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C6B69F-1890-44D5-9F44-748670D2A515}">
      <dgm:prSet phldrT="[Text]" custT="1"/>
      <dgm:spPr/>
      <dgm:t>
        <a:bodyPr/>
        <a:lstStyle/>
        <a:p>
          <a:r>
            <a:rPr lang="en-US" sz="2400" b="1" dirty="0"/>
            <a:t>Mediator</a:t>
          </a:r>
          <a:br>
            <a:rPr lang="en-US" sz="2400" dirty="0"/>
          </a:br>
          <a:r>
            <a:rPr lang="en-US" sz="2400" dirty="0"/>
            <a:t>Poor attendance</a:t>
          </a:r>
          <a:endParaRPr lang="en-GB" sz="2400" dirty="0"/>
        </a:p>
      </dgm:t>
    </dgm:pt>
    <dgm:pt modelId="{37B371DF-5CC6-4ED1-A25F-4B5C5CD6837C}" type="parTrans" cxnId="{812D9B21-EAA9-4311-B1D7-95BE74D0C3D9}">
      <dgm:prSet/>
      <dgm:spPr/>
      <dgm:t>
        <a:bodyPr/>
        <a:lstStyle/>
        <a:p>
          <a:endParaRPr lang="en-GB"/>
        </a:p>
      </dgm:t>
    </dgm:pt>
    <dgm:pt modelId="{2DCF3D2A-DB42-4E54-A5A1-A0EB4AE2FF61}" type="sibTrans" cxnId="{812D9B21-EAA9-4311-B1D7-95BE74D0C3D9}">
      <dgm:prSet/>
      <dgm:spPr/>
      <dgm:t>
        <a:bodyPr/>
        <a:lstStyle/>
        <a:p>
          <a:endParaRPr lang="en-GB"/>
        </a:p>
      </dgm:t>
    </dgm:pt>
    <dgm:pt modelId="{1FD84FD4-927E-48B2-AD79-522D84F7AB0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dirty="0"/>
            <a:t>Outcome</a:t>
          </a:r>
        </a:p>
        <a:p>
          <a:pPr>
            <a:spcAft>
              <a:spcPct val="35000"/>
            </a:spcAft>
          </a:pPr>
          <a:r>
            <a:rPr lang="en-GB" sz="2400" dirty="0"/>
            <a:t>Attainment</a:t>
          </a:r>
        </a:p>
      </dgm:t>
    </dgm:pt>
    <dgm:pt modelId="{4DBEFE57-FF6C-47ED-B4CE-1CF97FED7EE5}" type="parTrans" cxnId="{89954C3A-AFB9-41F1-BDA8-EC47E5253A45}">
      <dgm:prSet/>
      <dgm:spPr/>
      <dgm:t>
        <a:bodyPr/>
        <a:lstStyle/>
        <a:p>
          <a:endParaRPr lang="en-GB"/>
        </a:p>
      </dgm:t>
    </dgm:pt>
    <dgm:pt modelId="{EEF5C2D3-D902-446C-A5A6-B4BF4B04FFE8}" type="sibTrans" cxnId="{89954C3A-AFB9-41F1-BDA8-EC47E5253A45}">
      <dgm:prSet/>
      <dgm:spPr/>
      <dgm:t>
        <a:bodyPr/>
        <a:lstStyle/>
        <a:p>
          <a:endParaRPr lang="en-GB"/>
        </a:p>
      </dgm:t>
    </dgm:pt>
    <dgm:pt modelId="{34C75EC0-38E3-42D3-AEE3-D6EE7F8C46C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800" b="1" dirty="0"/>
            <a:t>Exposure</a:t>
          </a:r>
          <a:endParaRPr lang="en-US" sz="1700" b="1" dirty="0"/>
        </a:p>
        <a:p>
          <a:pPr>
            <a:spcAft>
              <a:spcPct val="35000"/>
            </a:spcAft>
          </a:pPr>
          <a:r>
            <a:rPr lang="en-US" sz="2400" dirty="0"/>
            <a:t>ADHD</a:t>
          </a:r>
          <a:endParaRPr lang="en-GB" sz="2400" dirty="0"/>
        </a:p>
      </dgm:t>
    </dgm:pt>
    <dgm:pt modelId="{BDCB23F3-0C84-40C4-B53C-B5DF16863F7D}" type="parTrans" cxnId="{5AABF476-7E33-4CE9-9239-0BA975CEC121}">
      <dgm:prSet/>
      <dgm:spPr/>
      <dgm:t>
        <a:bodyPr/>
        <a:lstStyle/>
        <a:p>
          <a:endParaRPr lang="en-GB"/>
        </a:p>
      </dgm:t>
    </dgm:pt>
    <dgm:pt modelId="{40EAB3F1-2D4B-441B-AE12-17B753D15023}" type="sibTrans" cxnId="{5AABF476-7E33-4CE9-9239-0BA975CEC121}">
      <dgm:prSet/>
      <dgm:spPr/>
      <dgm:t>
        <a:bodyPr/>
        <a:lstStyle/>
        <a:p>
          <a:endParaRPr lang="en-GB"/>
        </a:p>
      </dgm:t>
    </dgm:pt>
    <dgm:pt modelId="{AA66614B-D7F9-4480-8733-BCE315BF0B34}" type="pres">
      <dgm:prSet presAssocID="{6FF1F9D5-2EF6-4B34-8382-99BF4F7D9DC6}" presName="Name0" presStyleCnt="0">
        <dgm:presLayoutVars>
          <dgm:dir/>
          <dgm:resizeHandles val="exact"/>
        </dgm:presLayoutVars>
      </dgm:prSet>
      <dgm:spPr/>
    </dgm:pt>
    <dgm:pt modelId="{2BF83FF6-1F47-4627-A32F-2F61A5826BF9}" type="pres">
      <dgm:prSet presAssocID="{BAC6B69F-1890-44D5-9F44-748670D2A515}" presName="node" presStyleLbl="node1" presStyleIdx="0" presStyleCnt="3" custScaleX="155256" custScaleY="102246">
        <dgm:presLayoutVars>
          <dgm:bulletEnabled val="1"/>
        </dgm:presLayoutVars>
      </dgm:prSet>
      <dgm:spPr/>
    </dgm:pt>
    <dgm:pt modelId="{CC91503A-530D-444D-ACC3-1EFBD004574F}" type="pres">
      <dgm:prSet presAssocID="{2DCF3D2A-DB42-4E54-A5A1-A0EB4AE2FF61}" presName="sibTrans" presStyleLbl="sibTrans2D1" presStyleIdx="0" presStyleCnt="3"/>
      <dgm:spPr>
        <a:prstGeom prst="rightArrow">
          <a:avLst/>
        </a:prstGeom>
      </dgm:spPr>
    </dgm:pt>
    <dgm:pt modelId="{19CB94FB-1673-4FCC-A783-2B44D9068488}" type="pres">
      <dgm:prSet presAssocID="{2DCF3D2A-DB42-4E54-A5A1-A0EB4AE2FF61}" presName="connectorText" presStyleLbl="sibTrans2D1" presStyleIdx="0" presStyleCnt="3"/>
      <dgm:spPr/>
    </dgm:pt>
    <dgm:pt modelId="{3F5871A1-442A-4B5C-9305-E275F47DDB33}" type="pres">
      <dgm:prSet presAssocID="{1FD84FD4-927E-48B2-AD79-522D84F7AB03}" presName="node" presStyleLbl="node1" presStyleIdx="1" presStyleCnt="3" custScaleX="109618">
        <dgm:presLayoutVars>
          <dgm:bulletEnabled val="1"/>
        </dgm:presLayoutVars>
      </dgm:prSet>
      <dgm:spPr/>
    </dgm:pt>
    <dgm:pt modelId="{CF508B64-0312-4F8D-A928-BCBBFBD0768F}" type="pres">
      <dgm:prSet presAssocID="{EEF5C2D3-D902-446C-A5A6-B4BF4B04FFE8}" presName="sibTrans" presStyleLbl="sibTrans2D1" presStyleIdx="1" presStyleCnt="3" custAng="10800000"/>
      <dgm:spPr>
        <a:prstGeom prst="rightArrow">
          <a:avLst/>
        </a:prstGeom>
      </dgm:spPr>
    </dgm:pt>
    <dgm:pt modelId="{A8420064-C52C-4A2A-9A75-F60349BD597E}" type="pres">
      <dgm:prSet presAssocID="{EEF5C2D3-D902-446C-A5A6-B4BF4B04FFE8}" presName="connectorText" presStyleLbl="sibTrans2D1" presStyleIdx="1" presStyleCnt="3"/>
      <dgm:spPr/>
    </dgm:pt>
    <dgm:pt modelId="{0E855A86-E2C2-41BF-9EF7-604FA5255FB9}" type="pres">
      <dgm:prSet presAssocID="{34C75EC0-38E3-42D3-AEE3-D6EE7F8C46CE}" presName="node" presStyleLbl="node1" presStyleIdx="2" presStyleCnt="3" custScaleX="107094" custScaleY="94058">
        <dgm:presLayoutVars>
          <dgm:bulletEnabled val="1"/>
        </dgm:presLayoutVars>
      </dgm:prSet>
      <dgm:spPr/>
    </dgm:pt>
    <dgm:pt modelId="{6585F34A-D37A-4FC2-A56C-1724FBC9CF10}" type="pres">
      <dgm:prSet presAssocID="{40EAB3F1-2D4B-441B-AE12-17B753D15023}" presName="sibTrans" presStyleLbl="sibTrans2D1" presStyleIdx="2" presStyleCnt="3"/>
      <dgm:spPr>
        <a:prstGeom prst="rightArrow">
          <a:avLst/>
        </a:prstGeom>
      </dgm:spPr>
    </dgm:pt>
    <dgm:pt modelId="{838EE140-C21C-49A2-9B62-146F9F999A8D}" type="pres">
      <dgm:prSet presAssocID="{40EAB3F1-2D4B-441B-AE12-17B753D15023}" presName="connectorText" presStyleLbl="sibTrans2D1" presStyleIdx="2" presStyleCnt="3"/>
      <dgm:spPr/>
    </dgm:pt>
  </dgm:ptLst>
  <dgm:cxnLst>
    <dgm:cxn modelId="{088AF213-66D5-4F54-AF70-8CA8A78C09A0}" type="presOf" srcId="{BAC6B69F-1890-44D5-9F44-748670D2A515}" destId="{2BF83FF6-1F47-4627-A32F-2F61A5826BF9}" srcOrd="0" destOrd="0" presId="urn:microsoft.com/office/officeart/2005/8/layout/cycle7"/>
    <dgm:cxn modelId="{D4CF5517-1A36-4A33-9506-B11437A1C540}" type="presOf" srcId="{1FD84FD4-927E-48B2-AD79-522D84F7AB03}" destId="{3F5871A1-442A-4B5C-9305-E275F47DDB33}" srcOrd="0" destOrd="0" presId="urn:microsoft.com/office/officeart/2005/8/layout/cycle7"/>
    <dgm:cxn modelId="{812D9B21-EAA9-4311-B1D7-95BE74D0C3D9}" srcId="{6FF1F9D5-2EF6-4B34-8382-99BF4F7D9DC6}" destId="{BAC6B69F-1890-44D5-9F44-748670D2A515}" srcOrd="0" destOrd="0" parTransId="{37B371DF-5CC6-4ED1-A25F-4B5C5CD6837C}" sibTransId="{2DCF3D2A-DB42-4E54-A5A1-A0EB4AE2FF61}"/>
    <dgm:cxn modelId="{5E80AF21-51E9-4D12-86E2-8C278F08A420}" type="presOf" srcId="{34C75EC0-38E3-42D3-AEE3-D6EE7F8C46CE}" destId="{0E855A86-E2C2-41BF-9EF7-604FA5255FB9}" srcOrd="0" destOrd="0" presId="urn:microsoft.com/office/officeart/2005/8/layout/cycle7"/>
    <dgm:cxn modelId="{E19A4633-286A-4876-ADCA-B8BBE905F964}" type="presOf" srcId="{40EAB3F1-2D4B-441B-AE12-17B753D15023}" destId="{838EE140-C21C-49A2-9B62-146F9F999A8D}" srcOrd="1" destOrd="0" presId="urn:microsoft.com/office/officeart/2005/8/layout/cycle7"/>
    <dgm:cxn modelId="{89954C3A-AFB9-41F1-BDA8-EC47E5253A45}" srcId="{6FF1F9D5-2EF6-4B34-8382-99BF4F7D9DC6}" destId="{1FD84FD4-927E-48B2-AD79-522D84F7AB03}" srcOrd="1" destOrd="0" parTransId="{4DBEFE57-FF6C-47ED-B4CE-1CF97FED7EE5}" sibTransId="{EEF5C2D3-D902-446C-A5A6-B4BF4B04FFE8}"/>
    <dgm:cxn modelId="{68D49142-C040-4B30-A64E-661C9CF7B49D}" type="presOf" srcId="{EEF5C2D3-D902-446C-A5A6-B4BF4B04FFE8}" destId="{A8420064-C52C-4A2A-9A75-F60349BD597E}" srcOrd="1" destOrd="0" presId="urn:microsoft.com/office/officeart/2005/8/layout/cycle7"/>
    <dgm:cxn modelId="{5AABF476-7E33-4CE9-9239-0BA975CEC121}" srcId="{6FF1F9D5-2EF6-4B34-8382-99BF4F7D9DC6}" destId="{34C75EC0-38E3-42D3-AEE3-D6EE7F8C46CE}" srcOrd="2" destOrd="0" parTransId="{BDCB23F3-0C84-40C4-B53C-B5DF16863F7D}" sibTransId="{40EAB3F1-2D4B-441B-AE12-17B753D15023}"/>
    <dgm:cxn modelId="{8B432A8D-06F8-462B-8C7C-A693C55D4A71}" type="presOf" srcId="{40EAB3F1-2D4B-441B-AE12-17B753D15023}" destId="{6585F34A-D37A-4FC2-A56C-1724FBC9CF10}" srcOrd="0" destOrd="0" presId="urn:microsoft.com/office/officeart/2005/8/layout/cycle7"/>
    <dgm:cxn modelId="{77026C99-7685-4D4D-BCB0-D9E13754EAD2}" type="presOf" srcId="{2DCF3D2A-DB42-4E54-A5A1-A0EB4AE2FF61}" destId="{19CB94FB-1673-4FCC-A783-2B44D9068488}" srcOrd="1" destOrd="0" presId="urn:microsoft.com/office/officeart/2005/8/layout/cycle7"/>
    <dgm:cxn modelId="{AA46AFE2-C521-412F-9212-ABE16C4996DD}" type="presOf" srcId="{EEF5C2D3-D902-446C-A5A6-B4BF4B04FFE8}" destId="{CF508B64-0312-4F8D-A928-BCBBFBD0768F}" srcOrd="0" destOrd="0" presId="urn:microsoft.com/office/officeart/2005/8/layout/cycle7"/>
    <dgm:cxn modelId="{B3402AE6-C040-4DAF-8E81-8C92A076F061}" type="presOf" srcId="{6FF1F9D5-2EF6-4B34-8382-99BF4F7D9DC6}" destId="{AA66614B-D7F9-4480-8733-BCE315BF0B34}" srcOrd="0" destOrd="0" presId="urn:microsoft.com/office/officeart/2005/8/layout/cycle7"/>
    <dgm:cxn modelId="{C15BEBE6-3BAF-4535-B8A8-8026B896E795}" type="presOf" srcId="{2DCF3D2A-DB42-4E54-A5A1-A0EB4AE2FF61}" destId="{CC91503A-530D-444D-ACC3-1EFBD004574F}" srcOrd="0" destOrd="0" presId="urn:microsoft.com/office/officeart/2005/8/layout/cycle7"/>
    <dgm:cxn modelId="{9C220CFB-82C0-47BE-BA3E-0660E32F8F31}" type="presParOf" srcId="{AA66614B-D7F9-4480-8733-BCE315BF0B34}" destId="{2BF83FF6-1F47-4627-A32F-2F61A5826BF9}" srcOrd="0" destOrd="0" presId="urn:microsoft.com/office/officeart/2005/8/layout/cycle7"/>
    <dgm:cxn modelId="{237171FC-D6AE-43AD-97C3-8B2A9444D078}" type="presParOf" srcId="{AA66614B-D7F9-4480-8733-BCE315BF0B34}" destId="{CC91503A-530D-444D-ACC3-1EFBD004574F}" srcOrd="1" destOrd="0" presId="urn:microsoft.com/office/officeart/2005/8/layout/cycle7"/>
    <dgm:cxn modelId="{E29ADC67-9C04-41C9-820A-C8255DFEDBF7}" type="presParOf" srcId="{CC91503A-530D-444D-ACC3-1EFBD004574F}" destId="{19CB94FB-1673-4FCC-A783-2B44D9068488}" srcOrd="0" destOrd="0" presId="urn:microsoft.com/office/officeart/2005/8/layout/cycle7"/>
    <dgm:cxn modelId="{66586570-1EC6-4434-A22C-03A61ECC5EF2}" type="presParOf" srcId="{AA66614B-D7F9-4480-8733-BCE315BF0B34}" destId="{3F5871A1-442A-4B5C-9305-E275F47DDB33}" srcOrd="2" destOrd="0" presId="urn:microsoft.com/office/officeart/2005/8/layout/cycle7"/>
    <dgm:cxn modelId="{3D9E2F6B-F430-4FE7-AE14-4D162752DDDA}" type="presParOf" srcId="{AA66614B-D7F9-4480-8733-BCE315BF0B34}" destId="{CF508B64-0312-4F8D-A928-BCBBFBD0768F}" srcOrd="3" destOrd="0" presId="urn:microsoft.com/office/officeart/2005/8/layout/cycle7"/>
    <dgm:cxn modelId="{9958A1E2-9E2B-43BE-9CA3-76424801A23C}" type="presParOf" srcId="{CF508B64-0312-4F8D-A928-BCBBFBD0768F}" destId="{A8420064-C52C-4A2A-9A75-F60349BD597E}" srcOrd="0" destOrd="0" presId="urn:microsoft.com/office/officeart/2005/8/layout/cycle7"/>
    <dgm:cxn modelId="{EB193CC3-1EA2-480D-A135-F5AAE807F315}" type="presParOf" srcId="{AA66614B-D7F9-4480-8733-BCE315BF0B34}" destId="{0E855A86-E2C2-41BF-9EF7-604FA5255FB9}" srcOrd="4" destOrd="0" presId="urn:microsoft.com/office/officeart/2005/8/layout/cycle7"/>
    <dgm:cxn modelId="{4BBABBBD-ACF7-4E45-9A5C-698007797D15}" type="presParOf" srcId="{AA66614B-D7F9-4480-8733-BCE315BF0B34}" destId="{6585F34A-D37A-4FC2-A56C-1724FBC9CF10}" srcOrd="5" destOrd="0" presId="urn:microsoft.com/office/officeart/2005/8/layout/cycle7"/>
    <dgm:cxn modelId="{2E91D210-7A3D-4E6E-B20D-FF28E863D487}" type="presParOf" srcId="{6585F34A-D37A-4FC2-A56C-1724FBC9CF10}" destId="{838EE140-C21C-49A2-9B62-146F9F999A8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83FF6-1F47-4627-A32F-2F61A5826BF9}">
      <dsp:nvSpPr>
        <dsp:cNvPr id="0" name=""/>
        <dsp:cNvSpPr/>
      </dsp:nvSpPr>
      <dsp:spPr>
        <a:xfrm>
          <a:off x="923932" y="622749"/>
          <a:ext cx="2631132" cy="866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Confounder</a:t>
          </a:r>
          <a:br>
            <a:rPr lang="en-US" sz="2400" kern="1200" dirty="0"/>
          </a:br>
          <a:r>
            <a:rPr lang="en-US" sz="2400" kern="1200" dirty="0"/>
            <a:t>Trauma</a:t>
          </a:r>
          <a:endParaRPr lang="en-GB" sz="2400" kern="1200" dirty="0"/>
        </a:p>
      </dsp:txBody>
      <dsp:txXfrm>
        <a:off x="949308" y="648125"/>
        <a:ext cx="2580380" cy="815632"/>
      </dsp:txXfrm>
    </dsp:sp>
    <dsp:sp modelId="{CC91503A-530D-444D-ACC3-1EFBD004574F}">
      <dsp:nvSpPr>
        <dsp:cNvPr id="0" name=""/>
        <dsp:cNvSpPr/>
      </dsp:nvSpPr>
      <dsp:spPr>
        <a:xfrm rot="3600000">
          <a:off x="2558826" y="2124210"/>
          <a:ext cx="766101" cy="29657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647798" y="2183525"/>
        <a:ext cx="588157" cy="177943"/>
      </dsp:txXfrm>
    </dsp:sp>
    <dsp:sp modelId="{3F5871A1-442A-4B5C-9305-E275F47DDB33}">
      <dsp:nvSpPr>
        <dsp:cNvPr id="0" name=""/>
        <dsp:cNvSpPr/>
      </dsp:nvSpPr>
      <dsp:spPr>
        <a:xfrm>
          <a:off x="2709910" y="3055860"/>
          <a:ext cx="1857702" cy="847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/>
            <a:t>Outcome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Attainment</a:t>
          </a:r>
        </a:p>
      </dsp:txBody>
      <dsp:txXfrm>
        <a:off x="2734728" y="3080678"/>
        <a:ext cx="1808066" cy="797716"/>
      </dsp:txXfrm>
    </dsp:sp>
    <dsp:sp modelId="{CF508B64-0312-4F8D-A928-BCBBFBD0768F}">
      <dsp:nvSpPr>
        <dsp:cNvPr id="0" name=""/>
        <dsp:cNvSpPr/>
      </dsp:nvSpPr>
      <dsp:spPr>
        <a:xfrm>
          <a:off x="1848046" y="3331250"/>
          <a:ext cx="766101" cy="29657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1937018" y="3390565"/>
        <a:ext cx="588157" cy="177943"/>
      </dsp:txXfrm>
    </dsp:sp>
    <dsp:sp modelId="{0E855A86-E2C2-41BF-9EF7-604FA5255FB9}">
      <dsp:nvSpPr>
        <dsp:cNvPr id="0" name=""/>
        <dsp:cNvSpPr/>
      </dsp:nvSpPr>
      <dsp:spPr>
        <a:xfrm>
          <a:off x="-71813" y="3071668"/>
          <a:ext cx="1824096" cy="815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/>
            <a:t>Exposure</a:t>
          </a:r>
          <a:endParaRPr lang="en-US" sz="17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ADHD</a:t>
          </a:r>
          <a:endParaRPr lang="en-GB" sz="2400" kern="1200" dirty="0"/>
        </a:p>
      </dsp:txBody>
      <dsp:txXfrm>
        <a:off x="-47921" y="3095560"/>
        <a:ext cx="1776312" cy="767954"/>
      </dsp:txXfrm>
    </dsp:sp>
    <dsp:sp modelId="{6585F34A-D37A-4FC2-A56C-1724FBC9CF10}">
      <dsp:nvSpPr>
        <dsp:cNvPr id="0" name=""/>
        <dsp:cNvSpPr/>
      </dsp:nvSpPr>
      <dsp:spPr>
        <a:xfrm rot="7200000">
          <a:off x="1149505" y="2132114"/>
          <a:ext cx="766101" cy="29657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238477" y="2191429"/>
        <a:ext cx="588157" cy="177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83FF6-1F47-4627-A32F-2F61A5826BF9}">
      <dsp:nvSpPr>
        <dsp:cNvPr id="0" name=""/>
        <dsp:cNvSpPr/>
      </dsp:nvSpPr>
      <dsp:spPr>
        <a:xfrm>
          <a:off x="921640" y="622749"/>
          <a:ext cx="2631132" cy="866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Mediator</a:t>
          </a:r>
          <a:br>
            <a:rPr lang="en-US" sz="2400" kern="1200" dirty="0"/>
          </a:br>
          <a:r>
            <a:rPr lang="en-US" sz="2400" kern="1200" dirty="0"/>
            <a:t>Poor attendance</a:t>
          </a:r>
          <a:endParaRPr lang="en-GB" sz="2400" kern="1200" dirty="0"/>
        </a:p>
      </dsp:txBody>
      <dsp:txXfrm>
        <a:off x="947016" y="648125"/>
        <a:ext cx="2580380" cy="815632"/>
      </dsp:txXfrm>
    </dsp:sp>
    <dsp:sp modelId="{CC91503A-530D-444D-ACC3-1EFBD004574F}">
      <dsp:nvSpPr>
        <dsp:cNvPr id="0" name=""/>
        <dsp:cNvSpPr/>
      </dsp:nvSpPr>
      <dsp:spPr>
        <a:xfrm rot="3600000">
          <a:off x="2554700" y="2124210"/>
          <a:ext cx="769769" cy="29657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643672" y="2183525"/>
        <a:ext cx="591825" cy="177943"/>
      </dsp:txXfrm>
    </dsp:sp>
    <dsp:sp modelId="{3F5871A1-442A-4B5C-9305-E275F47DDB33}">
      <dsp:nvSpPr>
        <dsp:cNvPr id="0" name=""/>
        <dsp:cNvSpPr/>
      </dsp:nvSpPr>
      <dsp:spPr>
        <a:xfrm>
          <a:off x="2707618" y="3055860"/>
          <a:ext cx="1857702" cy="847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/>
            <a:t>Outcome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Attainment</a:t>
          </a:r>
        </a:p>
      </dsp:txBody>
      <dsp:txXfrm>
        <a:off x="2732436" y="3080678"/>
        <a:ext cx="1808066" cy="797716"/>
      </dsp:txXfrm>
    </dsp:sp>
    <dsp:sp modelId="{CF508B64-0312-4F8D-A928-BCBBFBD0768F}">
      <dsp:nvSpPr>
        <dsp:cNvPr id="0" name=""/>
        <dsp:cNvSpPr/>
      </dsp:nvSpPr>
      <dsp:spPr>
        <a:xfrm>
          <a:off x="1841628" y="3331250"/>
          <a:ext cx="769769" cy="29657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1930600" y="3390565"/>
        <a:ext cx="591825" cy="177943"/>
      </dsp:txXfrm>
    </dsp:sp>
    <dsp:sp modelId="{0E855A86-E2C2-41BF-9EF7-604FA5255FB9}">
      <dsp:nvSpPr>
        <dsp:cNvPr id="0" name=""/>
        <dsp:cNvSpPr/>
      </dsp:nvSpPr>
      <dsp:spPr>
        <a:xfrm>
          <a:off x="-69521" y="3081035"/>
          <a:ext cx="1814928" cy="797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/>
            <a:t>Exposure</a:t>
          </a:r>
          <a:endParaRPr lang="en-US" sz="17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ADHD</a:t>
          </a:r>
          <a:endParaRPr lang="en-GB" sz="2400" kern="1200" dirty="0"/>
        </a:p>
      </dsp:txBody>
      <dsp:txXfrm>
        <a:off x="-46178" y="3104378"/>
        <a:ext cx="1768242" cy="750317"/>
      </dsp:txXfrm>
    </dsp:sp>
    <dsp:sp modelId="{6585F34A-D37A-4FC2-A56C-1724FBC9CF10}">
      <dsp:nvSpPr>
        <dsp:cNvPr id="0" name=""/>
        <dsp:cNvSpPr/>
      </dsp:nvSpPr>
      <dsp:spPr>
        <a:xfrm rot="18000000">
          <a:off x="1142675" y="2136797"/>
          <a:ext cx="769769" cy="29657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231647" y="2196112"/>
        <a:ext cx="591825" cy="177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D4082-5FC6-41C1-8144-F28A7198668E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1CC02-20DF-46E7-A509-9647C84DA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https://effectivehealthcare.ahrq.gov/products/registries-guide-4th-edition/users-guide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1CC02-20DF-46E7-A509-9647C84DA43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1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Relative measures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1CC02-20DF-46E7-A509-9647C84DA43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8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Masters Degree parents’ children with ADHD still did better than No High School group without ADHD even though they had a higher relative “ADHD deficit”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1CC02-20DF-46E7-A509-9647C84DA43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3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9144000" cy="92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221C-7E86-4116-9584-32ADA21E4639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5234-6BC8-43AC-9928-E0AB1FB479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rgbClr val="4824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app/presentation/4aecb0a7f90fa38a4957101d92e25675/7e0016d304e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app/presentation/4aecb0a7f90fa38a4957101d92e25675/7e0016d304e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cconline.net/greenl/courses/201/probdist/zScore.htm" TargetMode="External"/><Relationship Id="rId2" Type="http://schemas.openxmlformats.org/officeDocument/2006/relationships/hyperlink" Target="https://xkcd.com/88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ffectivehealthcare.ahrq.gov/products/registries-guide-4th-edition/users-gui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8E9F-5593-0A1E-1764-9DEF314DFE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#CAMHScampfire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A7B5C-121B-3CB4-606E-497C193B1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92288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Critical appraisal workshop on </a:t>
            </a:r>
          </a:p>
          <a:p>
            <a:endParaRPr lang="en-US" dirty="0"/>
          </a:p>
          <a:p>
            <a:r>
              <a:rPr lang="en-US" sz="5900" dirty="0">
                <a:solidFill>
                  <a:srgbClr val="482400"/>
                </a:solidFill>
              </a:rPr>
              <a:t>The ADHD deficit in school performance across sex and parental education: A prospective sibling‐comparison register study of 344,152 Norwegian adolescents</a:t>
            </a:r>
            <a:endParaRPr lang="en-GB" sz="5900" dirty="0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4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B9FF-2102-F641-A736-30DD766F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5D40A-0981-5C88-D3DD-8F8DC101F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482400"/>
                </a:solidFill>
              </a:rPr>
              <a:t>What is the best way to find out how ADHD affects school performance?</a:t>
            </a:r>
          </a:p>
          <a:p>
            <a:r>
              <a:rPr lang="en-GB" dirty="0">
                <a:hlinkClick r:id="rId2"/>
              </a:rPr>
              <a:t>https://www.mentimeter.com/app/presentation/4aecb0a7f90fa38a4957101d92e25675/7e0016d304e4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81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4165-84F9-B22B-0621-878CE8BE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CFB251-9E49-E3F7-197B-1571DC812E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907704"/>
            <a:ext cx="9144000" cy="3802834"/>
          </a:xfrm>
        </p:spPr>
      </p:pic>
    </p:spTree>
    <p:extLst>
      <p:ext uri="{BB962C8B-B14F-4D97-AF65-F5344CB8AC3E}">
        <p14:creationId xmlns:p14="http://schemas.microsoft.com/office/powerpoint/2010/main" val="420889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94AD-F58C-52EE-A924-8CF452463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population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990A1-CF81-12C6-D6C7-00FD91A4B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Whole population:</a:t>
            </a:r>
          </a:p>
          <a:p>
            <a:r>
              <a:rPr lang="en-US" dirty="0"/>
              <a:t>Norway</a:t>
            </a:r>
          </a:p>
          <a:p>
            <a:r>
              <a:rPr lang="en-US" dirty="0"/>
              <a:t>Registry data from national primary care and education databases</a:t>
            </a:r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F2F45FD-6153-E583-11B3-8E8E67F8DF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6945" y="2060848"/>
            <a:ext cx="402111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71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B5F2-08AB-C863-73F7-01E55B5E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9DF7-A1BE-1811-6DB7-1C9BC066E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ADHD:</a:t>
            </a:r>
          </a:p>
          <a:p>
            <a:r>
              <a:rPr lang="en-US" dirty="0"/>
              <a:t>At least one contact with the primary health care system that included International Classification of Primary Care code P81 (Hyperkinetic disorder), between ages 10 and 16.</a:t>
            </a:r>
          </a:p>
          <a:p>
            <a:pPr lvl="1"/>
            <a:r>
              <a:rPr lang="en-GB" dirty="0"/>
              <a:t>We don’t know about type, severity or treatment of ADHD</a:t>
            </a:r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07204C-60C6-C6B9-E491-BFCBD7FD5E0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771" y="2051720"/>
            <a:ext cx="4147176" cy="404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06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A9C8-B8E9-0884-553D-A11AA0A9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7426-D313-FF51-30BE-058324673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School performance: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Grade Point Average (GPA) around age 16 (10</a:t>
            </a:r>
            <a:r>
              <a:rPr lang="en-US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Grade),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standardised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to z statistics (standard deviations from the mean)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D7B6B9-915D-58A3-BFF9-B8383F17B0A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7849"/>
            <a:ext cx="4038600" cy="293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8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0FD6-1462-3800-EB6E-82CD54D2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of causation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4652C-27A8-87FD-A5E2-55403087B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071389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Does poor school performance precede ADHD diagnosis?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29D6F-2E4F-83DA-1BCD-728916706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71389"/>
            <a:ext cx="4038600" cy="4525963"/>
          </a:xfrm>
        </p:spPr>
        <p:txBody>
          <a:bodyPr/>
          <a:lstStyle/>
          <a:p>
            <a:r>
              <a:rPr lang="en-US" dirty="0"/>
              <a:t>Early school performance measured as a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77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D683-A099-8EEA-5F29-0AAD5867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258E-2CF7-34EE-FBE2-781776644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/>
          <a:lstStyle/>
          <a:p>
            <a:pPr indent="-351000" defTabSz="891000">
              <a:buFont typeface="Calibri" panose="020F0502020204030204" pitchFamily="34" charset="0"/>
              <a:buChar char="P"/>
            </a:pPr>
            <a:r>
              <a:rPr lang="en-US" dirty="0"/>
              <a:t>In people born in Norway between 1997 and 2002</a:t>
            </a:r>
          </a:p>
          <a:p>
            <a:pPr indent="-351000" defTabSz="891000">
              <a:buFont typeface="Calibri" panose="020F0502020204030204" pitchFamily="34" charset="0"/>
              <a:buChar char="E"/>
            </a:pPr>
            <a:r>
              <a:rPr lang="en-US" dirty="0"/>
              <a:t>What is the association between ADHD and</a:t>
            </a:r>
          </a:p>
          <a:p>
            <a:pPr indent="-351000" defTabSz="891000">
              <a:buFont typeface="Calibri" panose="020F0502020204030204" pitchFamily="34" charset="0"/>
              <a:buChar char="O"/>
            </a:pPr>
            <a:r>
              <a:rPr lang="en-US" dirty="0"/>
              <a:t>Academic performance?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A4C08-2733-690A-BD32-52C570DAC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737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does this association combine with other factors?</a:t>
            </a:r>
          </a:p>
          <a:p>
            <a:r>
              <a:rPr lang="en-US" dirty="0"/>
              <a:t>Sex</a:t>
            </a:r>
          </a:p>
          <a:p>
            <a:r>
              <a:rPr lang="en-US" dirty="0"/>
              <a:t>Parental education</a:t>
            </a:r>
          </a:p>
          <a:p>
            <a:r>
              <a:rPr lang="en-US" dirty="0"/>
              <a:t>Academic subject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735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7348-4B2C-F66C-EF1D-6F26CDA0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appraisal criteria</a:t>
            </a:r>
            <a:endParaRPr lang="en-GB" dirty="0"/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ACF745DE-1631-7510-8E4E-FF032C263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978467"/>
              </p:ext>
            </p:extLst>
          </p:nvPr>
        </p:nvGraphicFramePr>
        <p:xfrm>
          <a:off x="457200" y="1916113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60">
                  <a:extLst>
                    <a:ext uri="{9D8B030D-6E8A-4147-A177-3AD203B41FA5}">
                      <a16:colId xmlns:a16="http://schemas.microsoft.com/office/drawing/2014/main" val="128158708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90532384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26016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Checklist item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Y/DK/N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787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Did the study address a clearly focused question?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258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Was the cohort recruited in an acceptable way?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582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Was the exposure accurately measured to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minimise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bias?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Primary care clinical coding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2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Was the outcome accurately measured to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minimise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bias?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Grade Point Average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4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(a) Have the authors identified all important confounding factors?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possible in this type of study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4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(b) Have they taken account of the confounding factors in the design and/or analysis?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Adjusted sensitivity analyses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9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(a) Was the follow up of subjects complete enough?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89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(b) Was the follow up of subjects long enough?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Age 16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27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54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8C2E-1215-0437-15DE-06C60729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844E8A8-2D50-EC6A-AF46-C7947A9EB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89648"/>
              </p:ext>
            </p:extLst>
          </p:nvPr>
        </p:nvGraphicFramePr>
        <p:xfrm>
          <a:off x="457200" y="1916113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896">
                  <a:extLst>
                    <a:ext uri="{9D8B030D-6E8A-4147-A177-3AD203B41FA5}">
                      <a16:colId xmlns:a16="http://schemas.microsoft.com/office/drawing/2014/main" val="1031962859"/>
                    </a:ext>
                  </a:extLst>
                </a:gridCol>
                <a:gridCol w="3250704">
                  <a:extLst>
                    <a:ext uri="{9D8B030D-6E8A-4147-A177-3AD203B41FA5}">
                      <a16:colId xmlns:a16="http://schemas.microsoft.com/office/drawing/2014/main" val="2583173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Analysis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Finding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9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Overall prevalence of ADHD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75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Boys vs girls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5.5% vs 2.4%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33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Lowest education status vs highest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6.9% vs 1.9%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6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9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Overall ADHD deficit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-0.86 SDs </a:t>
                      </a:r>
                    </a:p>
                    <a:p>
                      <a:r>
                        <a:rPr lang="en-US" sz="2400" dirty="0"/>
                        <a:t>(95% CI -0.88 to -0.85)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720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Boys vs girls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-0.81 vs -0.99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Siblings with ADHD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-0.60 (-0.63 to -0.58)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39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Lower educational status vs higher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-0.70 vs -0.97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30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236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B44F5E-2021-8728-976F-C712C668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GB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E9FD980-4CF6-BEE5-ACBA-04964FC66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319" y="2204864"/>
            <a:ext cx="9061785" cy="367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8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407A1D-B39E-E278-8E42-000CAF9B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appraisal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37C937-314E-6C02-43D8-F2878B702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the research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 study valid?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Are the valid results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Are the valid, important results applicable to 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876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0DE6-5E49-B291-6A2F-C320D6097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000" b="0" dirty="0">
                <a:solidFill>
                  <a:srgbClr val="000000"/>
                </a:solidFill>
                <a:latin typeface="Arial" panose="020B0604020202020204" pitchFamily="34" charset="0"/>
              </a:rPr>
              <a:t>What should we be doing differently to help young people with ADHD </a:t>
            </a:r>
            <a:br>
              <a:rPr lang="en-US" sz="3000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3000" b="0" dirty="0">
                <a:solidFill>
                  <a:srgbClr val="000000"/>
                </a:solidFill>
                <a:latin typeface="Arial" panose="020B0604020202020204" pitchFamily="34" charset="0"/>
              </a:rPr>
              <a:t>to achieve their potential in schools?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BBC3-FE1B-4638-73FB-BB6BC44A1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Please follow the </a:t>
            </a:r>
            <a:r>
              <a:rPr lang="en-US" dirty="0" err="1"/>
              <a:t>Menti</a:t>
            </a:r>
            <a:r>
              <a:rPr lang="en-US" dirty="0"/>
              <a:t> link in Chat to answer this question.</a:t>
            </a:r>
          </a:p>
          <a:p>
            <a:endParaRPr lang="en-US" dirty="0"/>
          </a:p>
          <a:p>
            <a:r>
              <a:rPr lang="en-US" dirty="0"/>
              <a:t>Please also submit any questions using the Q&amp;A.</a:t>
            </a:r>
          </a:p>
        </p:txBody>
      </p:sp>
    </p:spTree>
    <p:extLst>
      <p:ext uri="{BB962C8B-B14F-4D97-AF65-F5344CB8AC3E}">
        <p14:creationId xmlns:p14="http://schemas.microsoft.com/office/powerpoint/2010/main" val="560544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A232E-C2F4-4315-7CB4-B796C344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limitations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192F6-98FA-175A-7B0B-52696267A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/>
          <a:lstStyle/>
          <a:p>
            <a:r>
              <a:rPr lang="en-US" dirty="0"/>
              <a:t>Large sample, high statistical power</a:t>
            </a:r>
          </a:p>
          <a:p>
            <a:r>
              <a:rPr lang="en-US" dirty="0"/>
              <a:t>High follow-up rate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455DA4-3181-78BC-740D-339152C5C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7373"/>
            <a:ext cx="4038600" cy="4525963"/>
          </a:xfrm>
        </p:spPr>
        <p:txBody>
          <a:bodyPr/>
          <a:lstStyle/>
          <a:p>
            <a:r>
              <a:rPr lang="en-US" dirty="0"/>
              <a:t>Setting</a:t>
            </a:r>
          </a:p>
          <a:p>
            <a:r>
              <a:rPr lang="en-US" dirty="0"/>
              <a:t>Ascertainment</a:t>
            </a:r>
          </a:p>
          <a:p>
            <a:r>
              <a:rPr lang="en-US" dirty="0"/>
              <a:t>Complex “confounders” such as family adversity, socioeconomic status, ethnicity</a:t>
            </a:r>
          </a:p>
          <a:p>
            <a:r>
              <a:rPr lang="en-US" dirty="0"/>
              <a:t>Averages can be misleading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219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38D5-56F9-438D-8A5A-991F8527E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98CC-44D6-C28C-4F03-31051721E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Good quality study with low risk of bias</a:t>
            </a:r>
          </a:p>
          <a:p>
            <a:r>
              <a:rPr lang="en-US" dirty="0"/>
              <a:t>Clear indication of a substantial “ADHD deficit” in school attainment</a:t>
            </a:r>
          </a:p>
          <a:p>
            <a:pPr lvl="1"/>
            <a:r>
              <a:rPr lang="en-US" dirty="0"/>
              <a:t>Presence of ADHD preceded reduction in GPA</a:t>
            </a:r>
          </a:p>
          <a:p>
            <a:r>
              <a:rPr lang="en-US" dirty="0"/>
              <a:t>Much higher prevalence of ADHD where parents had lower educational attainment</a:t>
            </a:r>
          </a:p>
          <a:p>
            <a:r>
              <a:rPr lang="en-US" dirty="0"/>
              <a:t>People with ADHD had lower attainment than siblings without 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107AF-71B3-6526-C3C3-7565F801E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7373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Any implications for ADHD interventions?  Should they be targeted differently?</a:t>
            </a:r>
          </a:p>
          <a:p>
            <a:pPr lvl="1"/>
            <a:r>
              <a:rPr lang="en-US" dirty="0"/>
              <a:t>Currently there is uncertainty around effectiveness </a:t>
            </a:r>
            <a:r>
              <a:rPr lang="en-US" dirty="0" err="1"/>
              <a:t>esp</a:t>
            </a:r>
            <a:r>
              <a:rPr lang="en-US" dirty="0"/>
              <a:t> of non-pharmacological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599803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2B24-FE6E-1981-ABB2-63748128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what you think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FBB012-107E-3302-02B1-D2C6F4A7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</a:rPr>
              <a:t>What should we be doing differently to help young people with ADHD </a:t>
            </a:r>
            <a:b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</a:rPr>
              <a:t>to achieve their potential in schools?</a:t>
            </a:r>
          </a:p>
          <a:p>
            <a:r>
              <a:rPr lang="en-GB" dirty="0">
                <a:hlinkClick r:id="rId2"/>
              </a:rPr>
              <a:t>https://www.mentimeter.com/app/presentation/4aecb0a7f90fa38a4957101d92e25675/7e0016d304e4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108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3A36-EAE3-C1F3-96B4-91B142D4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credits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FF441-E84C-28FC-3D77-1D26A2AC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XKCD 882:  </a:t>
            </a:r>
            <a:r>
              <a:rPr lang="en-US" dirty="0">
                <a:hlinkClick r:id="rId2"/>
              </a:rPr>
              <a:t>https://xkcd.com/882/</a:t>
            </a:r>
            <a:r>
              <a:rPr lang="en-US" dirty="0"/>
              <a:t> </a:t>
            </a:r>
          </a:p>
          <a:p>
            <a:r>
              <a:rPr lang="en-US" dirty="0"/>
              <a:t>The z-score: </a:t>
            </a:r>
            <a:r>
              <a:rPr lang="en-US" dirty="0">
                <a:hlinkClick r:id="rId3"/>
              </a:rPr>
              <a:t>http://www.ltcconline.net/greenl/courses/201/probdist/zScore.htm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72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98DF1E-A956-3FF3-D31B-68D337F9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Types of question and types of study</a:t>
            </a:r>
            <a:endParaRPr lang="en-GB" sz="360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8EC5824-2B69-F6FA-654C-A10412800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760735"/>
              </p:ext>
            </p:extLst>
          </p:nvPr>
        </p:nvGraphicFramePr>
        <p:xfrm>
          <a:off x="457200" y="1916113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80474388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2923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Question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Type of study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14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is the </a:t>
                      </a:r>
                      <a:r>
                        <a:rPr lang="en-US" sz="2000" b="1" dirty="0"/>
                        <a:t>prevalence</a:t>
                      </a:r>
                      <a:r>
                        <a:rPr lang="en-US" sz="2000" dirty="0"/>
                        <a:t> of ADHD?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/>
                        <a:t>Cross sectional observational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88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are the </a:t>
                      </a:r>
                      <a:r>
                        <a:rPr lang="en-US" sz="2000" b="1" dirty="0"/>
                        <a:t>risk factors </a:t>
                      </a:r>
                      <a:r>
                        <a:rPr lang="en-US" sz="2000" dirty="0"/>
                        <a:t>for poor academic performance?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Prospective longitudinal cohort study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37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are the </a:t>
                      </a:r>
                      <a:r>
                        <a:rPr lang="en-US" sz="2000" b="1" dirty="0"/>
                        <a:t>effects</a:t>
                      </a:r>
                      <a:r>
                        <a:rPr lang="en-US" sz="2000" dirty="0"/>
                        <a:t> of school-based interventions in ADHD?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Randomized controlled trial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6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are the </a:t>
                      </a:r>
                      <a:r>
                        <a:rPr lang="en-US" sz="2000" b="1" dirty="0"/>
                        <a:t>experiences</a:t>
                      </a:r>
                      <a:r>
                        <a:rPr lang="en-US" sz="2000" dirty="0"/>
                        <a:t> of people affected by ADHD?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Qualitative study</a:t>
                      </a:r>
                      <a:endParaRPr lang="en-GB" sz="2000" dirty="0"/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46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78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5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98DF1E-A956-3FF3-D31B-68D337F9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Types of question and types of study</a:t>
            </a:r>
            <a:endParaRPr lang="en-GB" sz="360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8EC5824-2B69-F6FA-654C-A10412800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511857"/>
              </p:ext>
            </p:extLst>
          </p:nvPr>
        </p:nvGraphicFramePr>
        <p:xfrm>
          <a:off x="457200" y="1916113"/>
          <a:ext cx="82296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80474388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2923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Question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Type of study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14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is the </a:t>
                      </a:r>
                      <a:r>
                        <a:rPr lang="en-US" sz="2000" b="1" dirty="0"/>
                        <a:t>prevalence</a:t>
                      </a:r>
                      <a:r>
                        <a:rPr lang="en-US" sz="2000" dirty="0"/>
                        <a:t> of ADHD?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/>
                        <a:t>Cross sectional observational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88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are the </a:t>
                      </a:r>
                      <a:r>
                        <a:rPr lang="en-US" sz="2000" b="1" dirty="0"/>
                        <a:t>risk factors </a:t>
                      </a:r>
                      <a:r>
                        <a:rPr lang="en-US" sz="2000" dirty="0"/>
                        <a:t>for poor academic performance?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Prospective longitudinal cohort study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37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are the </a:t>
                      </a:r>
                      <a:r>
                        <a:rPr lang="en-US" sz="2000" b="1" dirty="0"/>
                        <a:t>effects</a:t>
                      </a:r>
                      <a:r>
                        <a:rPr lang="en-US" sz="2000" dirty="0"/>
                        <a:t> of school-based interventions in ADHD?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Randomized controlled trial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6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What are the </a:t>
                      </a:r>
                      <a:r>
                        <a:rPr lang="en-US" sz="2000" b="1" dirty="0"/>
                        <a:t>experiences</a:t>
                      </a:r>
                      <a:r>
                        <a:rPr lang="en-US" sz="2000" dirty="0"/>
                        <a:t> of people affected by ADHD?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Qualitative study</a:t>
                      </a:r>
                      <a:endParaRPr lang="en-GB" sz="2000" dirty="0"/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46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824FF"/>
                          </a:solidFill>
                        </a:rPr>
                        <a:t>What is the best way to find out how ADHD affects school performance?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4824FF"/>
                          </a:solidFill>
                        </a:rPr>
                        <a:t>Please follow the </a:t>
                      </a:r>
                      <a:r>
                        <a:rPr lang="en-US" sz="2000" dirty="0" err="1">
                          <a:solidFill>
                            <a:srgbClr val="4824FF"/>
                          </a:solidFill>
                        </a:rPr>
                        <a:t>Menti</a:t>
                      </a:r>
                      <a:r>
                        <a:rPr lang="en-US" sz="2000" dirty="0">
                          <a:solidFill>
                            <a:srgbClr val="4824FF"/>
                          </a:solidFill>
                        </a:rPr>
                        <a:t> link in chat</a:t>
                      </a:r>
                      <a:endParaRPr lang="en-GB" sz="2000" dirty="0">
                        <a:solidFill>
                          <a:srgbClr val="4824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78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7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4165-84F9-B22B-0621-878CE8BE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CFB251-9E49-E3F7-197B-1571DC812E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907704"/>
            <a:ext cx="9144000" cy="3802834"/>
          </a:xfrm>
        </p:spPr>
      </p:pic>
    </p:spTree>
    <p:extLst>
      <p:ext uri="{BB962C8B-B14F-4D97-AF65-F5344CB8AC3E}">
        <p14:creationId xmlns:p14="http://schemas.microsoft.com/office/powerpoint/2010/main" val="264846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393CB-F52D-A893-AF21-313CCB31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studies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4E65-ED7A-D213-97DF-CA08F3327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 validated appraisal tool</a:t>
            </a:r>
          </a:p>
          <a:p>
            <a:r>
              <a:rPr lang="en-US" dirty="0"/>
              <a:t>AHRQ User’s Guide, reporting guidelines</a:t>
            </a:r>
          </a:p>
          <a:p>
            <a:r>
              <a:rPr lang="en-US" dirty="0"/>
              <a:t>Assessed as a prognostic study</a:t>
            </a:r>
          </a:p>
          <a:p>
            <a:pPr lvl="1"/>
            <a:r>
              <a:rPr lang="en-US" dirty="0"/>
              <a:t>Population</a:t>
            </a:r>
          </a:p>
          <a:p>
            <a:pPr lvl="1"/>
            <a:r>
              <a:rPr lang="en-US" dirty="0"/>
              <a:t>Exposure</a:t>
            </a:r>
          </a:p>
          <a:p>
            <a:pPr lvl="1"/>
            <a:r>
              <a:rPr lang="en-US" dirty="0"/>
              <a:t>Outcome</a:t>
            </a:r>
            <a:endParaRPr lang="en-GB" dirty="0"/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7235D525-4480-2347-915B-ACFCBA5D67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604" y="2081125"/>
            <a:ext cx="3614776" cy="412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9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EB92-9FC5-118D-6DAE-2DD04E58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measure, and how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22F50-C9AC-F6BE-57B7-51EB7D5B5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Exposures</a:t>
            </a:r>
          </a:p>
          <a:p>
            <a:r>
              <a:rPr lang="en-US" dirty="0"/>
              <a:t>Is it a valid measure?</a:t>
            </a:r>
          </a:p>
          <a:p>
            <a:r>
              <a:rPr lang="en-US" dirty="0"/>
              <a:t>Fair, objective measurement</a:t>
            </a:r>
          </a:p>
          <a:p>
            <a:r>
              <a:rPr lang="en-US" dirty="0"/>
              <a:t>Early enough in the course of the condition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429530-513A-0459-76A8-7F51E2967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737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Outcomes</a:t>
            </a:r>
          </a:p>
          <a:p>
            <a:r>
              <a:rPr lang="en-US" dirty="0"/>
              <a:t>Does it matter to young people?</a:t>
            </a:r>
          </a:p>
          <a:p>
            <a:r>
              <a:rPr lang="en-US" dirty="0"/>
              <a:t>Is it a valid measure?</a:t>
            </a:r>
          </a:p>
          <a:p>
            <a:r>
              <a:rPr lang="en-US"/>
              <a:t>Fair, </a:t>
            </a:r>
            <a:r>
              <a:rPr lang="en-US" dirty="0"/>
              <a:t>objective measurement</a:t>
            </a:r>
          </a:p>
          <a:p>
            <a:r>
              <a:rPr lang="en-US" dirty="0"/>
              <a:t>Loss to follow-up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51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CDD-4980-39D2-8FC4-EAF6B07B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1880D-02DB-52DE-1FDD-3A991753C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observed association could be caused by other factors that haven’t been measured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CDBD0B-3E5D-91CB-99CA-4D9E90B88B3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0575066"/>
              </p:ext>
            </p:extLst>
          </p:nvPr>
        </p:nvGraphicFramePr>
        <p:xfrm>
          <a:off x="4499992" y="1600200"/>
          <a:ext cx="449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1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CDD-4980-39D2-8FC4-EAF6B07B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Mediators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1880D-02DB-52DE-1FDD-3A991753C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Any observed association could be mediated by other factors that haven’t been measured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CDBD0B-3E5D-91CB-99CA-4D9E90B88B3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122786"/>
              </p:ext>
            </p:extLst>
          </p:nvPr>
        </p:nvGraphicFramePr>
        <p:xfrm>
          <a:off x="4499992" y="1600200"/>
          <a:ext cx="449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12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On-screen Show (4:3)</PresentationFormat>
  <Paragraphs>167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#CAMHScampfire</vt:lpstr>
      <vt:lpstr>Critical appraisal</vt:lpstr>
      <vt:lpstr>Types of question and types of study</vt:lpstr>
      <vt:lpstr>Types of question and types of study</vt:lpstr>
      <vt:lpstr>The study</vt:lpstr>
      <vt:lpstr>Register studies</vt:lpstr>
      <vt:lpstr>What we measure, and how</vt:lpstr>
      <vt:lpstr>Confounders</vt:lpstr>
      <vt:lpstr>Mediators</vt:lpstr>
      <vt:lpstr>Survey results</vt:lpstr>
      <vt:lpstr>The study</vt:lpstr>
      <vt:lpstr>The population</vt:lpstr>
      <vt:lpstr>Exposure</vt:lpstr>
      <vt:lpstr>Outcome</vt:lpstr>
      <vt:lpstr>Direction of causation</vt:lpstr>
      <vt:lpstr>The study questions</vt:lpstr>
      <vt:lpstr>Critical appraisal criteria</vt:lpstr>
      <vt:lpstr>Results</vt:lpstr>
      <vt:lpstr>Results</vt:lpstr>
      <vt:lpstr>What should we be doing differently to help young people with ADHD  to achieve their potential in schools?</vt:lpstr>
      <vt:lpstr>Strengths and limitations</vt:lpstr>
      <vt:lpstr>Conclusions</vt:lpstr>
      <vt:lpstr>Let’s see what you think</vt:lpstr>
      <vt:lpstr>Image 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Reviews</dc:title>
  <dc:creator>Douglas Badenoch</dc:creator>
  <cp:lastModifiedBy>Douglas Badenoch</cp:lastModifiedBy>
  <cp:revision>52</cp:revision>
  <dcterms:created xsi:type="dcterms:W3CDTF">2021-05-19T16:16:56Z</dcterms:created>
  <dcterms:modified xsi:type="dcterms:W3CDTF">2022-09-27T15:48:33Z</dcterms:modified>
</cp:coreProperties>
</file>