
<file path=[Content_Types].xml><?xml version="1.0" encoding="utf-8"?>
<Types xmlns="http://schemas.openxmlformats.org/package/2006/content-types">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03" r:id="rId3"/>
    <p:sldId id="304" r:id="rId4"/>
    <p:sldId id="297" r:id="rId5"/>
    <p:sldId id="300" r:id="rId6"/>
    <p:sldId id="275" r:id="rId7"/>
    <p:sldId id="281" r:id="rId8"/>
    <p:sldId id="276" r:id="rId9"/>
    <p:sldId id="277" r:id="rId10"/>
    <p:sldId id="287" r:id="rId11"/>
    <p:sldId id="301" r:id="rId12"/>
    <p:sldId id="278" r:id="rId13"/>
    <p:sldId id="279" r:id="rId14"/>
    <p:sldId id="282" r:id="rId15"/>
    <p:sldId id="280" r:id="rId16"/>
    <p:sldId id="285" r:id="rId17"/>
    <p:sldId id="283" r:id="rId18"/>
    <p:sldId id="284" r:id="rId19"/>
    <p:sldId id="302" r:id="rId20"/>
    <p:sldId id="289" r:id="rId21"/>
    <p:sldId id="306" r:id="rId22"/>
    <p:sldId id="30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63"/>
    <a:srgbClr val="E61000"/>
    <a:srgbClr val="FF9966"/>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D1979D-8B97-4004-A806-95A69000BD66}" v="4" dt="2022-10-06T07:14:00.4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p:cViewPr varScale="1">
        <p:scale>
          <a:sx n="67" d="100"/>
          <a:sy n="67" d="100"/>
        </p:scale>
        <p:origin x="644" y="44"/>
      </p:cViewPr>
      <p:guideLst>
        <p:guide orient="horz" pos="2160"/>
        <p:guide pos="3840"/>
      </p:guideLst>
    </p:cSldViewPr>
  </p:slideViewPr>
  <p:notesTextViewPr>
    <p:cViewPr>
      <p:scale>
        <a:sx n="1" d="1"/>
        <a:sy n="1" d="1"/>
      </p:scale>
      <p:origin x="0" y="0"/>
    </p:cViewPr>
  </p:notesTextViewPr>
  <p:sorterViewPr>
    <p:cViewPr>
      <p:scale>
        <a:sx n="100" d="100"/>
        <a:sy n="100" d="100"/>
      </p:scale>
      <p:origin x="0" y="72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a marcellino" userId="e5ff84a751a371ed" providerId="LiveId" clId="{3ED1979D-8B97-4004-A806-95A69000BD66}"/>
    <pc:docChg chg="undo custSel modSld sldOrd">
      <pc:chgData name="elisa marcellino" userId="e5ff84a751a371ed" providerId="LiveId" clId="{3ED1979D-8B97-4004-A806-95A69000BD66}" dt="2022-10-06T07:18:12.438" v="407" actId="14100"/>
      <pc:docMkLst>
        <pc:docMk/>
      </pc:docMkLst>
      <pc:sldChg chg="addSp delSp modSp mod">
        <pc:chgData name="elisa marcellino" userId="e5ff84a751a371ed" providerId="LiveId" clId="{3ED1979D-8B97-4004-A806-95A69000BD66}" dt="2022-10-06T07:18:12.438" v="407" actId="14100"/>
        <pc:sldMkLst>
          <pc:docMk/>
          <pc:sldMk cId="35220574" sldId="256"/>
        </pc:sldMkLst>
        <pc:spChg chg="add del mod">
          <ac:chgData name="elisa marcellino" userId="e5ff84a751a371ed" providerId="LiveId" clId="{3ED1979D-8B97-4004-A806-95A69000BD66}" dt="2022-10-06T07:13:48.880" v="352"/>
          <ac:spMkLst>
            <pc:docMk/>
            <pc:sldMk cId="35220574" sldId="256"/>
            <ac:spMk id="2" creationId="{135AB398-CD23-3F95-7907-2C0BDEB59CB0}"/>
          </ac:spMkLst>
        </pc:spChg>
        <pc:spChg chg="add mod">
          <ac:chgData name="elisa marcellino" userId="e5ff84a751a371ed" providerId="LiveId" clId="{3ED1979D-8B97-4004-A806-95A69000BD66}" dt="2022-10-06T07:16:55.290" v="400" actId="1076"/>
          <ac:spMkLst>
            <pc:docMk/>
            <pc:sldMk cId="35220574" sldId="256"/>
            <ac:spMk id="3" creationId="{93AA4988-BFA2-B9ED-5C9C-FCACE4AC805F}"/>
          </ac:spMkLst>
        </pc:spChg>
        <pc:spChg chg="add mod">
          <ac:chgData name="elisa marcellino" userId="e5ff84a751a371ed" providerId="LiveId" clId="{3ED1979D-8B97-4004-A806-95A69000BD66}" dt="2022-10-06T07:18:12.438" v="407" actId="14100"/>
          <ac:spMkLst>
            <pc:docMk/>
            <pc:sldMk cId="35220574" sldId="256"/>
            <ac:spMk id="5" creationId="{53A0BF58-36AC-4EBB-97D4-FC4CA48186B3}"/>
          </ac:spMkLst>
        </pc:spChg>
        <pc:spChg chg="mod">
          <ac:chgData name="elisa marcellino" userId="e5ff84a751a371ed" providerId="LiveId" clId="{3ED1979D-8B97-4004-A806-95A69000BD66}" dt="2022-10-06T07:16:13.056" v="391" actId="1076"/>
          <ac:spMkLst>
            <pc:docMk/>
            <pc:sldMk cId="35220574" sldId="256"/>
            <ac:spMk id="6" creationId="{708A36D6-C036-00CB-5A36-277D2015B5A0}"/>
          </ac:spMkLst>
        </pc:spChg>
        <pc:spChg chg="add mod">
          <ac:chgData name="elisa marcellino" userId="e5ff84a751a371ed" providerId="LiveId" clId="{3ED1979D-8B97-4004-A806-95A69000BD66}" dt="2022-10-06T07:18:06.815" v="406" actId="1076"/>
          <ac:spMkLst>
            <pc:docMk/>
            <pc:sldMk cId="35220574" sldId="256"/>
            <ac:spMk id="7" creationId="{D1B12756-8389-041C-8AEC-7E251CEABD3A}"/>
          </ac:spMkLst>
        </pc:spChg>
        <pc:spChg chg="mod">
          <ac:chgData name="elisa marcellino" userId="e5ff84a751a371ed" providerId="LiveId" clId="{3ED1979D-8B97-4004-A806-95A69000BD66}" dt="2022-10-06T07:16:17.288" v="392" actId="1076"/>
          <ac:spMkLst>
            <pc:docMk/>
            <pc:sldMk cId="35220574" sldId="256"/>
            <ac:spMk id="10" creationId="{4DEAE8CD-D191-499C-9DBB-AFAB390B59BF}"/>
          </ac:spMkLst>
        </pc:spChg>
        <pc:picChg chg="mod">
          <ac:chgData name="elisa marcellino" userId="e5ff84a751a371ed" providerId="LiveId" clId="{3ED1979D-8B97-4004-A806-95A69000BD66}" dt="2022-10-06T07:16:07.424" v="390" actId="1076"/>
          <ac:picMkLst>
            <pc:docMk/>
            <pc:sldMk cId="35220574" sldId="256"/>
            <ac:picMk id="4" creationId="{578B33DA-46C0-0E6D-0EE0-280A716017F2}"/>
          </ac:picMkLst>
        </pc:picChg>
        <pc:picChg chg="mod">
          <ac:chgData name="elisa marcellino" userId="e5ff84a751a371ed" providerId="LiveId" clId="{3ED1979D-8B97-4004-A806-95A69000BD66}" dt="2022-10-06T07:17:43.274" v="405" actId="14100"/>
          <ac:picMkLst>
            <pc:docMk/>
            <pc:sldMk cId="35220574" sldId="256"/>
            <ac:picMk id="11" creationId="{37DDB6D6-1F17-4212-BF1B-4246CDEF6FE2}"/>
          </ac:picMkLst>
        </pc:picChg>
      </pc:sldChg>
      <pc:sldChg chg="modSp mod">
        <pc:chgData name="elisa marcellino" userId="e5ff84a751a371ed" providerId="LiveId" clId="{3ED1979D-8B97-4004-A806-95A69000BD66}" dt="2022-10-06T07:03:34.079" v="205" actId="1076"/>
        <pc:sldMkLst>
          <pc:docMk/>
          <pc:sldMk cId="2250754899" sldId="281"/>
        </pc:sldMkLst>
        <pc:spChg chg="mod">
          <ac:chgData name="elisa marcellino" userId="e5ff84a751a371ed" providerId="LiveId" clId="{3ED1979D-8B97-4004-A806-95A69000BD66}" dt="2022-10-06T07:03:34.079" v="205" actId="1076"/>
          <ac:spMkLst>
            <pc:docMk/>
            <pc:sldMk cId="2250754899" sldId="281"/>
            <ac:spMk id="4" creationId="{00000000-0000-0000-0000-000000000000}"/>
          </ac:spMkLst>
        </pc:spChg>
      </pc:sldChg>
      <pc:sldChg chg="addSp modSp mod">
        <pc:chgData name="elisa marcellino" userId="e5ff84a751a371ed" providerId="LiveId" clId="{3ED1979D-8B97-4004-A806-95A69000BD66}" dt="2022-10-06T07:10:09.845" v="249" actId="1076"/>
        <pc:sldMkLst>
          <pc:docMk/>
          <pc:sldMk cId="1216361576" sldId="287"/>
        </pc:sldMkLst>
        <pc:spChg chg="mod">
          <ac:chgData name="elisa marcellino" userId="e5ff84a751a371ed" providerId="LiveId" clId="{3ED1979D-8B97-4004-A806-95A69000BD66}" dt="2022-10-06T07:09:52.791" v="226" actId="1076"/>
          <ac:spMkLst>
            <pc:docMk/>
            <pc:sldMk cId="1216361576" sldId="287"/>
            <ac:spMk id="2" creationId="{00000000-0000-0000-0000-000000000000}"/>
          </ac:spMkLst>
        </pc:spChg>
        <pc:spChg chg="add mod">
          <ac:chgData name="elisa marcellino" userId="e5ff84a751a371ed" providerId="LiveId" clId="{3ED1979D-8B97-4004-A806-95A69000BD66}" dt="2022-10-06T07:10:09.845" v="249" actId="1076"/>
          <ac:spMkLst>
            <pc:docMk/>
            <pc:sldMk cId="1216361576" sldId="287"/>
            <ac:spMk id="5" creationId="{0B6709B4-4668-D7DD-AA40-4E8501E1B332}"/>
          </ac:spMkLst>
        </pc:spChg>
        <pc:grpChg chg="mod">
          <ac:chgData name="elisa marcellino" userId="e5ff84a751a371ed" providerId="LiveId" clId="{3ED1979D-8B97-4004-A806-95A69000BD66}" dt="2022-10-06T07:08:37.387" v="206" actId="14100"/>
          <ac:grpSpMkLst>
            <pc:docMk/>
            <pc:sldMk cId="1216361576" sldId="287"/>
            <ac:grpSpMk id="12" creationId="{B2BA32D2-7EFD-4393-A5C8-D4191FE6D77D}"/>
          </ac:grpSpMkLst>
        </pc:grpChg>
      </pc:sldChg>
      <pc:sldChg chg="modSp mod">
        <pc:chgData name="elisa marcellino" userId="e5ff84a751a371ed" providerId="LiveId" clId="{3ED1979D-8B97-4004-A806-95A69000BD66}" dt="2022-10-06T07:01:13.177" v="7" actId="20577"/>
        <pc:sldMkLst>
          <pc:docMk/>
          <pc:sldMk cId="3858173178" sldId="297"/>
        </pc:sldMkLst>
        <pc:spChg chg="mod">
          <ac:chgData name="elisa marcellino" userId="e5ff84a751a371ed" providerId="LiveId" clId="{3ED1979D-8B97-4004-A806-95A69000BD66}" dt="2022-10-06T07:01:13.177" v="7" actId="20577"/>
          <ac:spMkLst>
            <pc:docMk/>
            <pc:sldMk cId="3858173178" sldId="297"/>
            <ac:spMk id="6" creationId="{00000000-0000-0000-0000-000000000000}"/>
          </ac:spMkLst>
        </pc:spChg>
      </pc:sldChg>
      <pc:sldChg chg="addSp delSp modSp mod ord">
        <pc:chgData name="elisa marcellino" userId="e5ff84a751a371ed" providerId="LiveId" clId="{3ED1979D-8B97-4004-A806-95A69000BD66}" dt="2022-10-06T07:02:50.533" v="199" actId="1076"/>
        <pc:sldMkLst>
          <pc:docMk/>
          <pc:sldMk cId="3404429870" sldId="306"/>
        </pc:sldMkLst>
        <pc:spChg chg="mod">
          <ac:chgData name="elisa marcellino" userId="e5ff84a751a371ed" providerId="LiveId" clId="{3ED1979D-8B97-4004-A806-95A69000BD66}" dt="2022-10-06T07:02:50.533" v="199" actId="1076"/>
          <ac:spMkLst>
            <pc:docMk/>
            <pc:sldMk cId="3404429870" sldId="306"/>
            <ac:spMk id="11" creationId="{4FE77DE5-EB1B-4676-B5EB-C381CC2973FD}"/>
          </ac:spMkLst>
        </pc:spChg>
        <pc:graphicFrameChg chg="add del modGraphic">
          <ac:chgData name="elisa marcellino" userId="e5ff84a751a371ed" providerId="LiveId" clId="{3ED1979D-8B97-4004-A806-95A69000BD66}" dt="2022-10-06T07:02:45.361" v="198" actId="27309"/>
          <ac:graphicFrameMkLst>
            <pc:docMk/>
            <pc:sldMk cId="3404429870" sldId="306"/>
            <ac:graphicFrameMk id="5" creationId="{C7483764-A3BE-8C5B-8C25-AAC5F5B86E2C}"/>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9265AB-DB2D-48E4-8EEE-9B3E040F5F43}"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2B1E23CE-C969-4487-9527-3A520927AC65}">
      <dgm:prSet phldrT="[Text]"/>
      <dgm:spPr>
        <a:solidFill>
          <a:schemeClr val="accent2">
            <a:lumMod val="40000"/>
            <a:lumOff val="60000"/>
          </a:schemeClr>
        </a:solidFill>
      </dgm:spPr>
      <dgm:t>
        <a:bodyPr/>
        <a:lstStyle/>
        <a:p>
          <a:r>
            <a:rPr lang="en-GB"/>
            <a:t>Brain</a:t>
          </a:r>
        </a:p>
      </dgm:t>
    </dgm:pt>
    <dgm:pt modelId="{AF54106E-C9D0-460C-9D16-C07E41D041E8}" type="parTrans" cxnId="{2FAC853D-66B2-4638-9D09-FE5C97068087}">
      <dgm:prSet/>
      <dgm:spPr/>
      <dgm:t>
        <a:bodyPr/>
        <a:lstStyle/>
        <a:p>
          <a:endParaRPr lang="en-GB"/>
        </a:p>
      </dgm:t>
    </dgm:pt>
    <dgm:pt modelId="{E0AB4DCA-024B-42CB-98CC-B5963F11457A}" type="sibTrans" cxnId="{2FAC853D-66B2-4638-9D09-FE5C97068087}">
      <dgm:prSet/>
      <dgm:spPr/>
      <dgm:t>
        <a:bodyPr/>
        <a:lstStyle/>
        <a:p>
          <a:endParaRPr lang="en-GB"/>
        </a:p>
      </dgm:t>
    </dgm:pt>
    <dgm:pt modelId="{2E7F1409-F481-4613-B599-14921F5F65E0}">
      <dgm:prSet phldrT="[Text]"/>
      <dgm:spPr/>
      <dgm:t>
        <a:bodyPr/>
        <a:lstStyle/>
        <a:p>
          <a:r>
            <a:rPr lang="en-GB"/>
            <a:t>Body</a:t>
          </a:r>
        </a:p>
      </dgm:t>
    </dgm:pt>
    <dgm:pt modelId="{AC52AF03-C4B9-4C07-9724-C9D4DD59EFCC}" type="parTrans" cxnId="{B2175776-7ACF-4E75-8865-53EC7942AD49}">
      <dgm:prSet/>
      <dgm:spPr/>
      <dgm:t>
        <a:bodyPr/>
        <a:lstStyle/>
        <a:p>
          <a:endParaRPr lang="en-GB"/>
        </a:p>
      </dgm:t>
    </dgm:pt>
    <dgm:pt modelId="{DAD83E28-E660-49D3-B5C8-957F6CE49F5D}" type="sibTrans" cxnId="{B2175776-7ACF-4E75-8865-53EC7942AD49}">
      <dgm:prSet/>
      <dgm:spPr/>
      <dgm:t>
        <a:bodyPr/>
        <a:lstStyle/>
        <a:p>
          <a:endParaRPr lang="en-GB"/>
        </a:p>
      </dgm:t>
    </dgm:pt>
    <dgm:pt modelId="{37FD6AC7-96E3-4C67-9D11-B2DD7EA2242D}">
      <dgm:prSet phldrT="[Text]"/>
      <dgm:spPr>
        <a:solidFill>
          <a:schemeClr val="accent6">
            <a:lumMod val="60000"/>
            <a:lumOff val="40000"/>
            <a:alpha val="50000"/>
          </a:schemeClr>
        </a:solidFill>
      </dgm:spPr>
      <dgm:t>
        <a:bodyPr/>
        <a:lstStyle/>
        <a:p>
          <a:r>
            <a:rPr lang="en-GB"/>
            <a:t>Emotions</a:t>
          </a:r>
        </a:p>
      </dgm:t>
    </dgm:pt>
    <dgm:pt modelId="{AFF72F6F-5023-44DC-9157-7A45156990AB}" type="parTrans" cxnId="{D3EF293D-6EE0-4C9F-85B4-F1B1BAB0746A}">
      <dgm:prSet/>
      <dgm:spPr/>
      <dgm:t>
        <a:bodyPr/>
        <a:lstStyle/>
        <a:p>
          <a:endParaRPr lang="en-GB"/>
        </a:p>
      </dgm:t>
    </dgm:pt>
    <dgm:pt modelId="{75BD1090-DFD1-48A4-8AFC-BF33FE97849D}" type="sibTrans" cxnId="{D3EF293D-6EE0-4C9F-85B4-F1B1BAB0746A}">
      <dgm:prSet/>
      <dgm:spPr/>
      <dgm:t>
        <a:bodyPr/>
        <a:lstStyle/>
        <a:p>
          <a:endParaRPr lang="en-GB"/>
        </a:p>
      </dgm:t>
    </dgm:pt>
    <dgm:pt modelId="{BE643179-772F-43AB-9846-317716B270BF}">
      <dgm:prSet phldrT="[Text]"/>
      <dgm:spPr>
        <a:solidFill>
          <a:schemeClr val="accent6">
            <a:lumMod val="60000"/>
            <a:lumOff val="40000"/>
            <a:alpha val="50000"/>
          </a:schemeClr>
        </a:solidFill>
      </dgm:spPr>
      <dgm:t>
        <a:bodyPr/>
        <a:lstStyle/>
        <a:p>
          <a:r>
            <a:rPr lang="en-GB"/>
            <a:t>Reduction in anxiety, fear, worry &amp; shame</a:t>
          </a:r>
        </a:p>
      </dgm:t>
    </dgm:pt>
    <dgm:pt modelId="{416D182E-14F5-434B-8DAE-DAAF83C8DB6E}" type="sibTrans" cxnId="{2981EE82-1FBC-4E78-B085-B42EBA7D2E35}">
      <dgm:prSet/>
      <dgm:spPr/>
      <dgm:t>
        <a:bodyPr/>
        <a:lstStyle/>
        <a:p>
          <a:endParaRPr lang="en-GB"/>
        </a:p>
      </dgm:t>
    </dgm:pt>
    <dgm:pt modelId="{A47F36C8-E9DD-4E35-AF24-3CED55E47B45}" type="parTrans" cxnId="{2981EE82-1FBC-4E78-B085-B42EBA7D2E35}">
      <dgm:prSet/>
      <dgm:spPr/>
      <dgm:t>
        <a:bodyPr/>
        <a:lstStyle/>
        <a:p>
          <a:endParaRPr lang="en-GB"/>
        </a:p>
      </dgm:t>
    </dgm:pt>
    <dgm:pt modelId="{6634AB60-F903-4015-BD69-511ADB8E6812}">
      <dgm:prSet phldrT="[Text]"/>
      <dgm:spPr/>
      <dgm:t>
        <a:bodyPr/>
        <a:lstStyle/>
        <a:p>
          <a:r>
            <a:rPr lang="en-GB"/>
            <a:t>Decreased tension &amp; physiological arousal </a:t>
          </a:r>
        </a:p>
      </dgm:t>
    </dgm:pt>
    <dgm:pt modelId="{896B9FE3-0480-4A44-BFAB-9E40F38CD6A1}" type="parTrans" cxnId="{9542457A-915A-4EBA-96CD-7D0FA5F8DBEC}">
      <dgm:prSet/>
      <dgm:spPr/>
      <dgm:t>
        <a:bodyPr/>
        <a:lstStyle/>
        <a:p>
          <a:endParaRPr lang="en-GB"/>
        </a:p>
      </dgm:t>
    </dgm:pt>
    <dgm:pt modelId="{FDFDBDBC-3547-4C82-A6FF-E36BEDECCE5F}" type="sibTrans" cxnId="{9542457A-915A-4EBA-96CD-7D0FA5F8DBEC}">
      <dgm:prSet/>
      <dgm:spPr/>
      <dgm:t>
        <a:bodyPr/>
        <a:lstStyle/>
        <a:p>
          <a:endParaRPr lang="en-GB"/>
        </a:p>
      </dgm:t>
    </dgm:pt>
    <dgm:pt modelId="{8ACAB584-4BC1-4EDB-8933-DC4E3516668D}">
      <dgm:prSet phldrT="[Text]"/>
      <dgm:spPr/>
      <dgm:t>
        <a:bodyPr/>
        <a:lstStyle/>
        <a:p>
          <a:r>
            <a:rPr lang="en-GB"/>
            <a:t>Increased bodily awareness</a:t>
          </a:r>
        </a:p>
      </dgm:t>
    </dgm:pt>
    <dgm:pt modelId="{167769A8-8ABE-44CB-B3DF-4BD8A1D92F03}" type="parTrans" cxnId="{4DB5B124-58E9-41CF-B858-B9DF2108B8A5}">
      <dgm:prSet/>
      <dgm:spPr/>
      <dgm:t>
        <a:bodyPr/>
        <a:lstStyle/>
        <a:p>
          <a:endParaRPr lang="en-GB"/>
        </a:p>
      </dgm:t>
    </dgm:pt>
    <dgm:pt modelId="{EAABD163-86F9-4BFB-9E6A-52D6B4D79469}" type="sibTrans" cxnId="{4DB5B124-58E9-41CF-B858-B9DF2108B8A5}">
      <dgm:prSet/>
      <dgm:spPr/>
      <dgm:t>
        <a:bodyPr/>
        <a:lstStyle/>
        <a:p>
          <a:endParaRPr lang="en-GB"/>
        </a:p>
      </dgm:t>
    </dgm:pt>
    <dgm:pt modelId="{7A52DB4D-D6FF-4E08-B826-BD70BBCEED7C}">
      <dgm:prSet phldrT="[Text]"/>
      <dgm:spPr/>
      <dgm:t>
        <a:bodyPr/>
        <a:lstStyle/>
        <a:p>
          <a:r>
            <a:rPr lang="en-GB"/>
            <a:t>Sensory integration</a:t>
          </a:r>
        </a:p>
      </dgm:t>
    </dgm:pt>
    <dgm:pt modelId="{5EE815AB-6754-439C-93FE-4BCC052D851B}" type="parTrans" cxnId="{8A60D3CA-31F5-4443-A5AA-8EF24FF33D4C}">
      <dgm:prSet/>
      <dgm:spPr/>
      <dgm:t>
        <a:bodyPr/>
        <a:lstStyle/>
        <a:p>
          <a:endParaRPr lang="en-GB"/>
        </a:p>
      </dgm:t>
    </dgm:pt>
    <dgm:pt modelId="{8816B55C-8EC7-4687-A675-B298038F7922}" type="sibTrans" cxnId="{8A60D3CA-31F5-4443-A5AA-8EF24FF33D4C}">
      <dgm:prSet/>
      <dgm:spPr/>
      <dgm:t>
        <a:bodyPr/>
        <a:lstStyle/>
        <a:p>
          <a:endParaRPr lang="en-GB"/>
        </a:p>
      </dgm:t>
    </dgm:pt>
    <dgm:pt modelId="{DAD1B71E-1C2F-40A5-9FCA-2FFF1A2DF7AD}">
      <dgm:prSet phldrT="[Text]"/>
      <dgm:spPr/>
      <dgm:t>
        <a:bodyPr/>
        <a:lstStyle/>
        <a:p>
          <a:r>
            <a:rPr lang="en-GB"/>
            <a:t>Bilateral integration</a:t>
          </a:r>
        </a:p>
      </dgm:t>
    </dgm:pt>
    <dgm:pt modelId="{103A8234-1CB0-438B-83F8-EFA9A816BA71}" type="parTrans" cxnId="{542BF6B9-906D-4470-A3AC-6C56AC49F0F5}">
      <dgm:prSet/>
      <dgm:spPr/>
      <dgm:t>
        <a:bodyPr/>
        <a:lstStyle/>
        <a:p>
          <a:endParaRPr lang="en-GB"/>
        </a:p>
      </dgm:t>
    </dgm:pt>
    <dgm:pt modelId="{18092D36-0B05-45F0-B144-17A46515A254}" type="sibTrans" cxnId="{542BF6B9-906D-4470-A3AC-6C56AC49F0F5}">
      <dgm:prSet/>
      <dgm:spPr/>
      <dgm:t>
        <a:bodyPr/>
        <a:lstStyle/>
        <a:p>
          <a:endParaRPr lang="en-GB"/>
        </a:p>
      </dgm:t>
    </dgm:pt>
    <dgm:pt modelId="{B84F3D98-9DB1-4289-9757-190A58C64125}">
      <dgm:prSet phldrT="[Text]"/>
      <dgm:spPr>
        <a:solidFill>
          <a:schemeClr val="accent2">
            <a:lumMod val="40000"/>
            <a:lumOff val="60000"/>
          </a:schemeClr>
        </a:solidFill>
      </dgm:spPr>
      <dgm:t>
        <a:bodyPr/>
        <a:lstStyle/>
        <a:p>
          <a:r>
            <a:rPr lang="en-GB"/>
            <a:t>Non associative learning </a:t>
          </a:r>
        </a:p>
      </dgm:t>
    </dgm:pt>
    <dgm:pt modelId="{8F2917AB-21D2-4FC3-A310-575F795CDF5B}" type="parTrans" cxnId="{8930EC25-0415-473C-9DDD-BC5AD7BA9644}">
      <dgm:prSet/>
      <dgm:spPr/>
      <dgm:t>
        <a:bodyPr/>
        <a:lstStyle/>
        <a:p>
          <a:endParaRPr lang="en-GB"/>
        </a:p>
      </dgm:t>
    </dgm:pt>
    <dgm:pt modelId="{686E0CE2-7885-407E-A56F-3017DF29315E}" type="sibTrans" cxnId="{8930EC25-0415-473C-9DDD-BC5AD7BA9644}">
      <dgm:prSet/>
      <dgm:spPr/>
      <dgm:t>
        <a:bodyPr/>
        <a:lstStyle/>
        <a:p>
          <a:endParaRPr lang="en-GB"/>
        </a:p>
      </dgm:t>
    </dgm:pt>
    <dgm:pt modelId="{6E1A02F6-390C-444A-92E2-6EE644FD4735}">
      <dgm:prSet phldrT="[Text]"/>
      <dgm:spPr>
        <a:solidFill>
          <a:schemeClr val="accent2">
            <a:lumMod val="40000"/>
            <a:lumOff val="60000"/>
          </a:schemeClr>
        </a:solidFill>
      </dgm:spPr>
      <dgm:t>
        <a:bodyPr/>
        <a:lstStyle/>
        <a:p>
          <a:r>
            <a:rPr lang="en-GB" dirty="0"/>
            <a:t>Brain development </a:t>
          </a:r>
        </a:p>
      </dgm:t>
    </dgm:pt>
    <dgm:pt modelId="{9A952222-7E21-4233-A7E4-FAFCEAE8E296}" type="parTrans" cxnId="{C1A23148-1B82-4F03-926F-0B7F3A48566E}">
      <dgm:prSet/>
      <dgm:spPr/>
      <dgm:t>
        <a:bodyPr/>
        <a:lstStyle/>
        <a:p>
          <a:endParaRPr lang="en-GB"/>
        </a:p>
      </dgm:t>
    </dgm:pt>
    <dgm:pt modelId="{FE572886-0084-4925-A33F-1E184BAA66EA}" type="sibTrans" cxnId="{C1A23148-1B82-4F03-926F-0B7F3A48566E}">
      <dgm:prSet/>
      <dgm:spPr/>
      <dgm:t>
        <a:bodyPr/>
        <a:lstStyle/>
        <a:p>
          <a:endParaRPr lang="en-GB"/>
        </a:p>
      </dgm:t>
    </dgm:pt>
    <dgm:pt modelId="{4F2B62E4-D9E6-412C-AD2C-98F58D5B144D}">
      <dgm:prSet phldrT="[Text]"/>
      <dgm:spPr>
        <a:solidFill>
          <a:schemeClr val="accent2">
            <a:lumMod val="40000"/>
            <a:lumOff val="60000"/>
          </a:schemeClr>
        </a:solidFill>
      </dgm:spPr>
      <dgm:t>
        <a:bodyPr/>
        <a:lstStyle/>
        <a:p>
          <a:r>
            <a:rPr lang="en-GB"/>
            <a:t>Distracting</a:t>
          </a:r>
        </a:p>
      </dgm:t>
    </dgm:pt>
    <dgm:pt modelId="{4F344529-9B42-47BD-8377-1BC23FB808F5}" type="parTrans" cxnId="{3EA2B7AC-B3A9-4095-9B1F-6B6B7299F8D9}">
      <dgm:prSet/>
      <dgm:spPr/>
      <dgm:t>
        <a:bodyPr/>
        <a:lstStyle/>
        <a:p>
          <a:endParaRPr lang="en-GB"/>
        </a:p>
      </dgm:t>
    </dgm:pt>
    <dgm:pt modelId="{7CBAACFD-A067-4D86-AB85-B66B49831658}" type="sibTrans" cxnId="{3EA2B7AC-B3A9-4095-9B1F-6B6B7299F8D9}">
      <dgm:prSet/>
      <dgm:spPr/>
      <dgm:t>
        <a:bodyPr/>
        <a:lstStyle/>
        <a:p>
          <a:endParaRPr lang="en-GB"/>
        </a:p>
      </dgm:t>
    </dgm:pt>
    <dgm:pt modelId="{64504F17-B831-4DDA-9555-FDD67C5269F4}">
      <dgm:prSet phldrT="[Text]"/>
      <dgm:spPr>
        <a:solidFill>
          <a:schemeClr val="accent2">
            <a:lumMod val="40000"/>
            <a:lumOff val="60000"/>
          </a:schemeClr>
        </a:solidFill>
      </dgm:spPr>
      <dgm:t>
        <a:bodyPr/>
        <a:lstStyle/>
        <a:p>
          <a:r>
            <a:rPr lang="en-GB"/>
            <a:t>Memory Change </a:t>
          </a:r>
        </a:p>
      </dgm:t>
    </dgm:pt>
    <dgm:pt modelId="{1749F3C4-72B9-4F8C-8CAB-FAB743F0F58A}" type="parTrans" cxnId="{61DA1D03-F533-48D1-8D99-64EDFFC0E37C}">
      <dgm:prSet/>
      <dgm:spPr/>
      <dgm:t>
        <a:bodyPr/>
        <a:lstStyle/>
        <a:p>
          <a:endParaRPr lang="en-GB"/>
        </a:p>
      </dgm:t>
    </dgm:pt>
    <dgm:pt modelId="{638D6C85-5EF4-4618-8781-2802323A5833}" type="sibTrans" cxnId="{61DA1D03-F533-48D1-8D99-64EDFFC0E37C}">
      <dgm:prSet/>
      <dgm:spPr/>
      <dgm:t>
        <a:bodyPr/>
        <a:lstStyle/>
        <a:p>
          <a:endParaRPr lang="en-GB"/>
        </a:p>
      </dgm:t>
    </dgm:pt>
    <dgm:pt modelId="{64213A4C-DC9A-4817-95CB-F151358F6F77}">
      <dgm:prSet phldrT="[Text]"/>
      <dgm:spPr>
        <a:solidFill>
          <a:schemeClr val="accent2">
            <a:lumMod val="40000"/>
            <a:lumOff val="60000"/>
          </a:schemeClr>
        </a:solidFill>
      </dgm:spPr>
      <dgm:t>
        <a:bodyPr/>
        <a:lstStyle/>
        <a:p>
          <a:r>
            <a:rPr lang="en-GB"/>
            <a:t>Increased attention  &amp; flexibility</a:t>
          </a:r>
        </a:p>
      </dgm:t>
    </dgm:pt>
    <dgm:pt modelId="{8C4B0889-28BB-4E04-B0A4-22CA9AE65863}" type="parTrans" cxnId="{C51FC0E3-8D97-44F1-9330-4D9610FF2A22}">
      <dgm:prSet/>
      <dgm:spPr/>
      <dgm:t>
        <a:bodyPr/>
        <a:lstStyle/>
        <a:p>
          <a:endParaRPr lang="en-GB"/>
        </a:p>
      </dgm:t>
    </dgm:pt>
    <dgm:pt modelId="{621FC203-01D9-4E4F-AE8C-32995EB33A2B}" type="sibTrans" cxnId="{C51FC0E3-8D97-44F1-9330-4D9610FF2A22}">
      <dgm:prSet/>
      <dgm:spPr/>
      <dgm:t>
        <a:bodyPr/>
        <a:lstStyle/>
        <a:p>
          <a:endParaRPr lang="en-GB"/>
        </a:p>
      </dgm:t>
    </dgm:pt>
    <dgm:pt modelId="{59EA070D-E9A3-4EA5-B927-018AD2C4EBCB}" type="pres">
      <dgm:prSet presAssocID="{079265AB-DB2D-48E4-8EEE-9B3E040F5F43}" presName="compositeShape" presStyleCnt="0">
        <dgm:presLayoutVars>
          <dgm:chMax val="7"/>
          <dgm:dir/>
          <dgm:resizeHandles val="exact"/>
        </dgm:presLayoutVars>
      </dgm:prSet>
      <dgm:spPr/>
    </dgm:pt>
    <dgm:pt modelId="{3ECCED2B-8E4D-4688-9B64-11EA69BC25C9}" type="pres">
      <dgm:prSet presAssocID="{2B1E23CE-C969-4487-9527-3A520927AC65}" presName="circ1" presStyleLbl="vennNode1" presStyleIdx="0" presStyleCnt="3"/>
      <dgm:spPr/>
    </dgm:pt>
    <dgm:pt modelId="{B3DB7F56-7A06-4069-9A3C-1B948AD59C8E}" type="pres">
      <dgm:prSet presAssocID="{2B1E23CE-C969-4487-9527-3A520927AC65}" presName="circ1Tx" presStyleLbl="revTx" presStyleIdx="0" presStyleCnt="0">
        <dgm:presLayoutVars>
          <dgm:chMax val="0"/>
          <dgm:chPref val="0"/>
          <dgm:bulletEnabled val="1"/>
        </dgm:presLayoutVars>
      </dgm:prSet>
      <dgm:spPr/>
    </dgm:pt>
    <dgm:pt modelId="{D4320911-C56F-47FA-AB09-5EFABA783180}" type="pres">
      <dgm:prSet presAssocID="{2E7F1409-F481-4613-B599-14921F5F65E0}" presName="circ2" presStyleLbl="vennNode1" presStyleIdx="1" presStyleCnt="3"/>
      <dgm:spPr/>
    </dgm:pt>
    <dgm:pt modelId="{8B3AD26A-3EDD-4AA0-9345-56655B2C488E}" type="pres">
      <dgm:prSet presAssocID="{2E7F1409-F481-4613-B599-14921F5F65E0}" presName="circ2Tx" presStyleLbl="revTx" presStyleIdx="0" presStyleCnt="0">
        <dgm:presLayoutVars>
          <dgm:chMax val="0"/>
          <dgm:chPref val="0"/>
          <dgm:bulletEnabled val="1"/>
        </dgm:presLayoutVars>
      </dgm:prSet>
      <dgm:spPr/>
    </dgm:pt>
    <dgm:pt modelId="{3281D923-6805-4F12-B71D-79C9E42F629C}" type="pres">
      <dgm:prSet presAssocID="{37FD6AC7-96E3-4C67-9D11-B2DD7EA2242D}" presName="circ3" presStyleLbl="vennNode1" presStyleIdx="2" presStyleCnt="3"/>
      <dgm:spPr/>
    </dgm:pt>
    <dgm:pt modelId="{76902870-2A03-4012-A36A-2B614D7143C8}" type="pres">
      <dgm:prSet presAssocID="{37FD6AC7-96E3-4C67-9D11-B2DD7EA2242D}" presName="circ3Tx" presStyleLbl="revTx" presStyleIdx="0" presStyleCnt="0">
        <dgm:presLayoutVars>
          <dgm:chMax val="0"/>
          <dgm:chPref val="0"/>
          <dgm:bulletEnabled val="1"/>
        </dgm:presLayoutVars>
      </dgm:prSet>
      <dgm:spPr/>
    </dgm:pt>
  </dgm:ptLst>
  <dgm:cxnLst>
    <dgm:cxn modelId="{61DA1D03-F533-48D1-8D99-64EDFFC0E37C}" srcId="{2B1E23CE-C969-4487-9527-3A520927AC65}" destId="{64504F17-B831-4DDA-9555-FDD67C5269F4}" srcOrd="3" destOrd="0" parTransId="{1749F3C4-72B9-4F8C-8CAB-FAB743F0F58A}" sibTransId="{638D6C85-5EF4-4618-8781-2802323A5833}"/>
    <dgm:cxn modelId="{95CC9505-D559-483D-97F9-CE1A0DE8A43A}" type="presOf" srcId="{64213A4C-DC9A-4817-95CB-F151358F6F77}" destId="{B3DB7F56-7A06-4069-9A3C-1B948AD59C8E}" srcOrd="1" destOrd="5" presId="urn:microsoft.com/office/officeart/2005/8/layout/venn1"/>
    <dgm:cxn modelId="{FADC6B14-DA4B-4134-8379-C9F5132D62BC}" type="presOf" srcId="{6634AB60-F903-4015-BD69-511ADB8E6812}" destId="{8B3AD26A-3EDD-4AA0-9345-56655B2C488E}" srcOrd="1" destOrd="1" presId="urn:microsoft.com/office/officeart/2005/8/layout/venn1"/>
    <dgm:cxn modelId="{FF64A515-FE58-41EC-9AD0-0C960BC8FF22}" type="presOf" srcId="{2B1E23CE-C969-4487-9527-3A520927AC65}" destId="{3ECCED2B-8E4D-4688-9B64-11EA69BC25C9}" srcOrd="0" destOrd="0" presId="urn:microsoft.com/office/officeart/2005/8/layout/venn1"/>
    <dgm:cxn modelId="{81039D22-37F3-442C-AE6B-568BBB79F76E}" type="presOf" srcId="{6E1A02F6-390C-444A-92E2-6EE644FD4735}" destId="{3ECCED2B-8E4D-4688-9B64-11EA69BC25C9}" srcOrd="0" destOrd="2" presId="urn:microsoft.com/office/officeart/2005/8/layout/venn1"/>
    <dgm:cxn modelId="{61D55123-1CBC-43BF-AF6F-FEFCD7C52701}" type="presOf" srcId="{BE643179-772F-43AB-9846-317716B270BF}" destId="{3281D923-6805-4F12-B71D-79C9E42F629C}" srcOrd="0" destOrd="1" presId="urn:microsoft.com/office/officeart/2005/8/layout/venn1"/>
    <dgm:cxn modelId="{4DB5B124-58E9-41CF-B858-B9DF2108B8A5}" srcId="{2E7F1409-F481-4613-B599-14921F5F65E0}" destId="{8ACAB584-4BC1-4EDB-8933-DC4E3516668D}" srcOrd="1" destOrd="0" parTransId="{167769A8-8ABE-44CB-B3DF-4BD8A1D92F03}" sibTransId="{EAABD163-86F9-4BFB-9E6A-52D6B4D79469}"/>
    <dgm:cxn modelId="{8930EC25-0415-473C-9DDD-BC5AD7BA9644}" srcId="{2B1E23CE-C969-4487-9527-3A520927AC65}" destId="{B84F3D98-9DB1-4289-9757-190A58C64125}" srcOrd="0" destOrd="0" parTransId="{8F2917AB-21D2-4FC3-A310-575F795CDF5B}" sibTransId="{686E0CE2-7885-407E-A56F-3017DF29315E}"/>
    <dgm:cxn modelId="{CED9622B-F8DD-420F-9DDB-F8B3317758FB}" type="presOf" srcId="{7A52DB4D-D6FF-4E08-B826-BD70BBCEED7C}" destId="{D4320911-C56F-47FA-AB09-5EFABA783180}" srcOrd="0" destOrd="3" presId="urn:microsoft.com/office/officeart/2005/8/layout/venn1"/>
    <dgm:cxn modelId="{57564E3A-B6C4-4D5D-8664-36116B64A2DD}" type="presOf" srcId="{4F2B62E4-D9E6-412C-AD2C-98F58D5B144D}" destId="{B3DB7F56-7A06-4069-9A3C-1B948AD59C8E}" srcOrd="1" destOrd="3" presId="urn:microsoft.com/office/officeart/2005/8/layout/venn1"/>
    <dgm:cxn modelId="{2E78273D-803E-470E-92B9-6B805F46740F}" type="presOf" srcId="{4F2B62E4-D9E6-412C-AD2C-98F58D5B144D}" destId="{3ECCED2B-8E4D-4688-9B64-11EA69BC25C9}" srcOrd="0" destOrd="3" presId="urn:microsoft.com/office/officeart/2005/8/layout/venn1"/>
    <dgm:cxn modelId="{D3EF293D-6EE0-4C9F-85B4-F1B1BAB0746A}" srcId="{079265AB-DB2D-48E4-8EEE-9B3E040F5F43}" destId="{37FD6AC7-96E3-4C67-9D11-B2DD7EA2242D}" srcOrd="2" destOrd="0" parTransId="{AFF72F6F-5023-44DC-9157-7A45156990AB}" sibTransId="{75BD1090-DFD1-48A4-8AFC-BF33FE97849D}"/>
    <dgm:cxn modelId="{2FAC853D-66B2-4638-9D09-FE5C97068087}" srcId="{079265AB-DB2D-48E4-8EEE-9B3E040F5F43}" destId="{2B1E23CE-C969-4487-9527-3A520927AC65}" srcOrd="0" destOrd="0" parTransId="{AF54106E-C9D0-460C-9D16-C07E41D041E8}" sibTransId="{E0AB4DCA-024B-42CB-98CC-B5963F11457A}"/>
    <dgm:cxn modelId="{7359E03D-2751-44EE-B8D5-7B446FEB59EF}" type="presOf" srcId="{2E7F1409-F481-4613-B599-14921F5F65E0}" destId="{D4320911-C56F-47FA-AB09-5EFABA783180}" srcOrd="0" destOrd="0" presId="urn:microsoft.com/office/officeart/2005/8/layout/venn1"/>
    <dgm:cxn modelId="{8A303440-2A15-4969-8E51-18F75FC6D3AC}" type="presOf" srcId="{DAD1B71E-1C2F-40A5-9FCA-2FFF1A2DF7AD}" destId="{D4320911-C56F-47FA-AB09-5EFABA783180}" srcOrd="0" destOrd="4" presId="urn:microsoft.com/office/officeart/2005/8/layout/venn1"/>
    <dgm:cxn modelId="{4A3D4960-5924-4DDB-A492-4098F26C5572}" type="presOf" srcId="{64504F17-B831-4DDA-9555-FDD67C5269F4}" destId="{3ECCED2B-8E4D-4688-9B64-11EA69BC25C9}" srcOrd="0" destOrd="4" presId="urn:microsoft.com/office/officeart/2005/8/layout/venn1"/>
    <dgm:cxn modelId="{5936B443-E26E-4829-9536-95437F24AF52}" type="presOf" srcId="{7A52DB4D-D6FF-4E08-B826-BD70BBCEED7C}" destId="{8B3AD26A-3EDD-4AA0-9345-56655B2C488E}" srcOrd="1" destOrd="3" presId="urn:microsoft.com/office/officeart/2005/8/layout/venn1"/>
    <dgm:cxn modelId="{C1A23148-1B82-4F03-926F-0B7F3A48566E}" srcId="{2B1E23CE-C969-4487-9527-3A520927AC65}" destId="{6E1A02F6-390C-444A-92E2-6EE644FD4735}" srcOrd="1" destOrd="0" parTransId="{9A952222-7E21-4233-A7E4-FAFCEAE8E296}" sibTransId="{FE572886-0084-4925-A33F-1E184BAA66EA}"/>
    <dgm:cxn modelId="{F22F376A-80DE-48D9-A55C-1638E58224C1}" type="presOf" srcId="{B84F3D98-9DB1-4289-9757-190A58C64125}" destId="{3ECCED2B-8E4D-4688-9B64-11EA69BC25C9}" srcOrd="0" destOrd="1" presId="urn:microsoft.com/office/officeart/2005/8/layout/venn1"/>
    <dgm:cxn modelId="{89AF476E-A0FF-473F-909F-B2A6FE8AD476}" type="presOf" srcId="{8ACAB584-4BC1-4EDB-8933-DC4E3516668D}" destId="{8B3AD26A-3EDD-4AA0-9345-56655B2C488E}" srcOrd="1" destOrd="2" presId="urn:microsoft.com/office/officeart/2005/8/layout/venn1"/>
    <dgm:cxn modelId="{40CD2674-9997-4A29-BC77-ABCAAB7C96D8}" type="presOf" srcId="{2B1E23CE-C969-4487-9527-3A520927AC65}" destId="{B3DB7F56-7A06-4069-9A3C-1B948AD59C8E}" srcOrd="1" destOrd="0" presId="urn:microsoft.com/office/officeart/2005/8/layout/venn1"/>
    <dgm:cxn modelId="{6D271E76-EB23-4415-AAE5-D956486F93C5}" type="presOf" srcId="{8ACAB584-4BC1-4EDB-8933-DC4E3516668D}" destId="{D4320911-C56F-47FA-AB09-5EFABA783180}" srcOrd="0" destOrd="2" presId="urn:microsoft.com/office/officeart/2005/8/layout/venn1"/>
    <dgm:cxn modelId="{B2175776-7ACF-4E75-8865-53EC7942AD49}" srcId="{079265AB-DB2D-48E4-8EEE-9B3E040F5F43}" destId="{2E7F1409-F481-4613-B599-14921F5F65E0}" srcOrd="1" destOrd="0" parTransId="{AC52AF03-C4B9-4C07-9724-C9D4DD59EFCC}" sibTransId="{DAD83E28-E660-49D3-B5C8-957F6CE49F5D}"/>
    <dgm:cxn modelId="{9542457A-915A-4EBA-96CD-7D0FA5F8DBEC}" srcId="{2E7F1409-F481-4613-B599-14921F5F65E0}" destId="{6634AB60-F903-4015-BD69-511ADB8E6812}" srcOrd="0" destOrd="0" parTransId="{896B9FE3-0480-4A44-BFAB-9E40F38CD6A1}" sibTransId="{FDFDBDBC-3547-4C82-A6FF-E36BEDECCE5F}"/>
    <dgm:cxn modelId="{FFC6317D-1F20-4AA3-BE31-A54C478F056F}" type="presOf" srcId="{DAD1B71E-1C2F-40A5-9FCA-2FFF1A2DF7AD}" destId="{8B3AD26A-3EDD-4AA0-9345-56655B2C488E}" srcOrd="1" destOrd="4" presId="urn:microsoft.com/office/officeart/2005/8/layout/venn1"/>
    <dgm:cxn modelId="{2981EE82-1FBC-4E78-B085-B42EBA7D2E35}" srcId="{37FD6AC7-96E3-4C67-9D11-B2DD7EA2242D}" destId="{BE643179-772F-43AB-9846-317716B270BF}" srcOrd="0" destOrd="0" parTransId="{A47F36C8-E9DD-4E35-AF24-3CED55E47B45}" sibTransId="{416D182E-14F5-434B-8DAE-DAAF83C8DB6E}"/>
    <dgm:cxn modelId="{9F5AB699-F82E-4CF9-BD42-B487DA4369AE}" type="presOf" srcId="{079265AB-DB2D-48E4-8EEE-9B3E040F5F43}" destId="{59EA070D-E9A3-4EA5-B927-018AD2C4EBCB}" srcOrd="0" destOrd="0" presId="urn:microsoft.com/office/officeart/2005/8/layout/venn1"/>
    <dgm:cxn modelId="{B3FF08AC-4F9E-4FB3-9287-D1F3846AF5A4}" type="presOf" srcId="{64213A4C-DC9A-4817-95CB-F151358F6F77}" destId="{3ECCED2B-8E4D-4688-9B64-11EA69BC25C9}" srcOrd="0" destOrd="5" presId="urn:microsoft.com/office/officeart/2005/8/layout/venn1"/>
    <dgm:cxn modelId="{3EA2B7AC-B3A9-4095-9B1F-6B6B7299F8D9}" srcId="{2B1E23CE-C969-4487-9527-3A520927AC65}" destId="{4F2B62E4-D9E6-412C-AD2C-98F58D5B144D}" srcOrd="2" destOrd="0" parTransId="{4F344529-9B42-47BD-8377-1BC23FB808F5}" sibTransId="{7CBAACFD-A067-4D86-AB85-B66B49831658}"/>
    <dgm:cxn modelId="{2C2527AD-8886-4946-8149-2EA544F3298C}" type="presOf" srcId="{6634AB60-F903-4015-BD69-511ADB8E6812}" destId="{D4320911-C56F-47FA-AB09-5EFABA783180}" srcOrd="0" destOrd="1" presId="urn:microsoft.com/office/officeart/2005/8/layout/venn1"/>
    <dgm:cxn modelId="{683B67B5-653E-4DDB-8083-3971A6BC2D4C}" type="presOf" srcId="{6E1A02F6-390C-444A-92E2-6EE644FD4735}" destId="{B3DB7F56-7A06-4069-9A3C-1B948AD59C8E}" srcOrd="1" destOrd="2" presId="urn:microsoft.com/office/officeart/2005/8/layout/venn1"/>
    <dgm:cxn modelId="{542BF6B9-906D-4470-A3AC-6C56AC49F0F5}" srcId="{2E7F1409-F481-4613-B599-14921F5F65E0}" destId="{DAD1B71E-1C2F-40A5-9FCA-2FFF1A2DF7AD}" srcOrd="3" destOrd="0" parTransId="{103A8234-1CB0-438B-83F8-EFA9A816BA71}" sibTransId="{18092D36-0B05-45F0-B144-17A46515A254}"/>
    <dgm:cxn modelId="{BDDE1CC9-2B83-4A76-B21C-99EA146150A3}" type="presOf" srcId="{2E7F1409-F481-4613-B599-14921F5F65E0}" destId="{8B3AD26A-3EDD-4AA0-9345-56655B2C488E}" srcOrd="1" destOrd="0" presId="urn:microsoft.com/office/officeart/2005/8/layout/venn1"/>
    <dgm:cxn modelId="{8A60D3CA-31F5-4443-A5AA-8EF24FF33D4C}" srcId="{2E7F1409-F481-4613-B599-14921F5F65E0}" destId="{7A52DB4D-D6FF-4E08-B826-BD70BBCEED7C}" srcOrd="2" destOrd="0" parTransId="{5EE815AB-6754-439C-93FE-4BCC052D851B}" sibTransId="{8816B55C-8EC7-4687-A675-B298038F7922}"/>
    <dgm:cxn modelId="{B32C44CF-44A2-47AB-8250-31ABDAFC8ADE}" type="presOf" srcId="{BE643179-772F-43AB-9846-317716B270BF}" destId="{76902870-2A03-4012-A36A-2B614D7143C8}" srcOrd="1" destOrd="1" presId="urn:microsoft.com/office/officeart/2005/8/layout/venn1"/>
    <dgm:cxn modelId="{1E68FBD5-38EF-4621-BD3A-1986496F9D9B}" type="presOf" srcId="{64504F17-B831-4DDA-9555-FDD67C5269F4}" destId="{B3DB7F56-7A06-4069-9A3C-1B948AD59C8E}" srcOrd="1" destOrd="4" presId="urn:microsoft.com/office/officeart/2005/8/layout/venn1"/>
    <dgm:cxn modelId="{1DBE94D9-CCFE-40D1-9ABD-D64B25BA5DA7}" type="presOf" srcId="{B84F3D98-9DB1-4289-9757-190A58C64125}" destId="{B3DB7F56-7A06-4069-9A3C-1B948AD59C8E}" srcOrd="1" destOrd="1" presId="urn:microsoft.com/office/officeart/2005/8/layout/venn1"/>
    <dgm:cxn modelId="{C51FC0E3-8D97-44F1-9330-4D9610FF2A22}" srcId="{2B1E23CE-C969-4487-9527-3A520927AC65}" destId="{64213A4C-DC9A-4817-95CB-F151358F6F77}" srcOrd="4" destOrd="0" parTransId="{8C4B0889-28BB-4E04-B0A4-22CA9AE65863}" sibTransId="{621FC203-01D9-4E4F-AE8C-32995EB33A2B}"/>
    <dgm:cxn modelId="{6A1756E6-C01B-4FA3-8AB7-7630386B95EF}" type="presOf" srcId="{37FD6AC7-96E3-4C67-9D11-B2DD7EA2242D}" destId="{76902870-2A03-4012-A36A-2B614D7143C8}" srcOrd="1" destOrd="0" presId="urn:microsoft.com/office/officeart/2005/8/layout/venn1"/>
    <dgm:cxn modelId="{D13D3FEF-B8FA-4641-BC33-CEDCCA0B06C3}" type="presOf" srcId="{37FD6AC7-96E3-4C67-9D11-B2DD7EA2242D}" destId="{3281D923-6805-4F12-B71D-79C9E42F629C}" srcOrd="0" destOrd="0" presId="urn:microsoft.com/office/officeart/2005/8/layout/venn1"/>
    <dgm:cxn modelId="{FF38393A-D032-486B-A727-918FE455F465}" type="presParOf" srcId="{59EA070D-E9A3-4EA5-B927-018AD2C4EBCB}" destId="{3ECCED2B-8E4D-4688-9B64-11EA69BC25C9}" srcOrd="0" destOrd="0" presId="urn:microsoft.com/office/officeart/2005/8/layout/venn1"/>
    <dgm:cxn modelId="{2820C6F6-4F6F-4997-9631-D729972B96F7}" type="presParOf" srcId="{59EA070D-E9A3-4EA5-B927-018AD2C4EBCB}" destId="{B3DB7F56-7A06-4069-9A3C-1B948AD59C8E}" srcOrd="1" destOrd="0" presId="urn:microsoft.com/office/officeart/2005/8/layout/venn1"/>
    <dgm:cxn modelId="{CC8FE39E-9AAA-42E4-994E-287DFAF7A597}" type="presParOf" srcId="{59EA070D-E9A3-4EA5-B927-018AD2C4EBCB}" destId="{D4320911-C56F-47FA-AB09-5EFABA783180}" srcOrd="2" destOrd="0" presId="urn:microsoft.com/office/officeart/2005/8/layout/venn1"/>
    <dgm:cxn modelId="{6D9FFAE5-A11A-4CDE-8A98-86ECBF38A81A}" type="presParOf" srcId="{59EA070D-E9A3-4EA5-B927-018AD2C4EBCB}" destId="{8B3AD26A-3EDD-4AA0-9345-56655B2C488E}" srcOrd="3" destOrd="0" presId="urn:microsoft.com/office/officeart/2005/8/layout/venn1"/>
    <dgm:cxn modelId="{804532A9-ABEB-4418-B266-77E36457D655}" type="presParOf" srcId="{59EA070D-E9A3-4EA5-B927-018AD2C4EBCB}" destId="{3281D923-6805-4F12-B71D-79C9E42F629C}" srcOrd="4" destOrd="0" presId="urn:microsoft.com/office/officeart/2005/8/layout/venn1"/>
    <dgm:cxn modelId="{D9249B0A-432A-4CDA-8427-658A5F0A9969}" type="presParOf" srcId="{59EA070D-E9A3-4EA5-B927-018AD2C4EBCB}" destId="{76902870-2A03-4012-A36A-2B614D7143C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CED2B-8E4D-4688-9B64-11EA69BC25C9}">
      <dsp:nvSpPr>
        <dsp:cNvPr id="0" name=""/>
        <dsp:cNvSpPr/>
      </dsp:nvSpPr>
      <dsp:spPr>
        <a:xfrm>
          <a:off x="1192821" y="40626"/>
          <a:ext cx="1950091" cy="1950091"/>
        </a:xfrm>
        <a:prstGeom prst="ellipse">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444500">
            <a:lnSpc>
              <a:spcPct val="90000"/>
            </a:lnSpc>
            <a:spcBef>
              <a:spcPct val="0"/>
            </a:spcBef>
            <a:spcAft>
              <a:spcPct val="35000"/>
            </a:spcAft>
            <a:buNone/>
          </a:pPr>
          <a:r>
            <a:rPr lang="en-GB" sz="1000" kern="1200"/>
            <a:t>Brain</a:t>
          </a:r>
        </a:p>
        <a:p>
          <a:pPr marL="57150" lvl="1" indent="-57150" algn="l" defTabSz="355600">
            <a:lnSpc>
              <a:spcPct val="90000"/>
            </a:lnSpc>
            <a:spcBef>
              <a:spcPct val="0"/>
            </a:spcBef>
            <a:spcAft>
              <a:spcPct val="15000"/>
            </a:spcAft>
            <a:buChar char="•"/>
          </a:pPr>
          <a:r>
            <a:rPr lang="en-GB" sz="800" kern="1200"/>
            <a:t>Non associative learning </a:t>
          </a:r>
        </a:p>
        <a:p>
          <a:pPr marL="57150" lvl="1" indent="-57150" algn="l" defTabSz="355600">
            <a:lnSpc>
              <a:spcPct val="90000"/>
            </a:lnSpc>
            <a:spcBef>
              <a:spcPct val="0"/>
            </a:spcBef>
            <a:spcAft>
              <a:spcPct val="15000"/>
            </a:spcAft>
            <a:buChar char="•"/>
          </a:pPr>
          <a:r>
            <a:rPr lang="en-GB" sz="800" kern="1200" dirty="0"/>
            <a:t>Brain development </a:t>
          </a:r>
        </a:p>
        <a:p>
          <a:pPr marL="57150" lvl="1" indent="-57150" algn="l" defTabSz="355600">
            <a:lnSpc>
              <a:spcPct val="90000"/>
            </a:lnSpc>
            <a:spcBef>
              <a:spcPct val="0"/>
            </a:spcBef>
            <a:spcAft>
              <a:spcPct val="15000"/>
            </a:spcAft>
            <a:buChar char="•"/>
          </a:pPr>
          <a:r>
            <a:rPr lang="en-GB" sz="800" kern="1200"/>
            <a:t>Distracting</a:t>
          </a:r>
        </a:p>
        <a:p>
          <a:pPr marL="57150" lvl="1" indent="-57150" algn="l" defTabSz="355600">
            <a:lnSpc>
              <a:spcPct val="90000"/>
            </a:lnSpc>
            <a:spcBef>
              <a:spcPct val="0"/>
            </a:spcBef>
            <a:spcAft>
              <a:spcPct val="15000"/>
            </a:spcAft>
            <a:buChar char="•"/>
          </a:pPr>
          <a:r>
            <a:rPr lang="en-GB" sz="800" kern="1200"/>
            <a:t>Memory Change </a:t>
          </a:r>
        </a:p>
        <a:p>
          <a:pPr marL="57150" lvl="1" indent="-57150" algn="l" defTabSz="355600">
            <a:lnSpc>
              <a:spcPct val="90000"/>
            </a:lnSpc>
            <a:spcBef>
              <a:spcPct val="0"/>
            </a:spcBef>
            <a:spcAft>
              <a:spcPct val="15000"/>
            </a:spcAft>
            <a:buChar char="•"/>
          </a:pPr>
          <a:r>
            <a:rPr lang="en-GB" sz="800" kern="1200"/>
            <a:t>Increased attention  &amp; flexibility</a:t>
          </a:r>
        </a:p>
      </dsp:txBody>
      <dsp:txXfrm>
        <a:off x="1452834" y="381892"/>
        <a:ext cx="1430066" cy="877541"/>
      </dsp:txXfrm>
    </dsp:sp>
    <dsp:sp modelId="{D4320911-C56F-47FA-AB09-5EFABA783180}">
      <dsp:nvSpPr>
        <dsp:cNvPr id="0" name=""/>
        <dsp:cNvSpPr/>
      </dsp:nvSpPr>
      <dsp:spPr>
        <a:xfrm>
          <a:off x="1896479" y="1259433"/>
          <a:ext cx="1950091" cy="195009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444500">
            <a:lnSpc>
              <a:spcPct val="90000"/>
            </a:lnSpc>
            <a:spcBef>
              <a:spcPct val="0"/>
            </a:spcBef>
            <a:spcAft>
              <a:spcPct val="35000"/>
            </a:spcAft>
            <a:buNone/>
          </a:pPr>
          <a:r>
            <a:rPr lang="en-GB" sz="1000" kern="1200"/>
            <a:t>Body</a:t>
          </a:r>
        </a:p>
        <a:p>
          <a:pPr marL="57150" lvl="1" indent="-57150" algn="l" defTabSz="355600">
            <a:lnSpc>
              <a:spcPct val="90000"/>
            </a:lnSpc>
            <a:spcBef>
              <a:spcPct val="0"/>
            </a:spcBef>
            <a:spcAft>
              <a:spcPct val="15000"/>
            </a:spcAft>
            <a:buChar char="•"/>
          </a:pPr>
          <a:r>
            <a:rPr lang="en-GB" sz="800" kern="1200"/>
            <a:t>Decreased tension &amp; physiological arousal </a:t>
          </a:r>
        </a:p>
        <a:p>
          <a:pPr marL="57150" lvl="1" indent="-57150" algn="l" defTabSz="355600">
            <a:lnSpc>
              <a:spcPct val="90000"/>
            </a:lnSpc>
            <a:spcBef>
              <a:spcPct val="0"/>
            </a:spcBef>
            <a:spcAft>
              <a:spcPct val="15000"/>
            </a:spcAft>
            <a:buChar char="•"/>
          </a:pPr>
          <a:r>
            <a:rPr lang="en-GB" sz="800" kern="1200"/>
            <a:t>Increased bodily awareness</a:t>
          </a:r>
        </a:p>
        <a:p>
          <a:pPr marL="57150" lvl="1" indent="-57150" algn="l" defTabSz="355600">
            <a:lnSpc>
              <a:spcPct val="90000"/>
            </a:lnSpc>
            <a:spcBef>
              <a:spcPct val="0"/>
            </a:spcBef>
            <a:spcAft>
              <a:spcPct val="15000"/>
            </a:spcAft>
            <a:buChar char="•"/>
          </a:pPr>
          <a:r>
            <a:rPr lang="en-GB" sz="800" kern="1200"/>
            <a:t>Sensory integration</a:t>
          </a:r>
        </a:p>
        <a:p>
          <a:pPr marL="57150" lvl="1" indent="-57150" algn="l" defTabSz="355600">
            <a:lnSpc>
              <a:spcPct val="90000"/>
            </a:lnSpc>
            <a:spcBef>
              <a:spcPct val="0"/>
            </a:spcBef>
            <a:spcAft>
              <a:spcPct val="15000"/>
            </a:spcAft>
            <a:buChar char="•"/>
          </a:pPr>
          <a:r>
            <a:rPr lang="en-GB" sz="800" kern="1200"/>
            <a:t>Bilateral integration</a:t>
          </a:r>
        </a:p>
      </dsp:txBody>
      <dsp:txXfrm>
        <a:off x="2492882" y="1763207"/>
        <a:ext cx="1170054" cy="1072550"/>
      </dsp:txXfrm>
    </dsp:sp>
    <dsp:sp modelId="{3281D923-6805-4F12-B71D-79C9E42F629C}">
      <dsp:nvSpPr>
        <dsp:cNvPr id="0" name=""/>
        <dsp:cNvSpPr/>
      </dsp:nvSpPr>
      <dsp:spPr>
        <a:xfrm>
          <a:off x="489163" y="1259433"/>
          <a:ext cx="1950091" cy="1950091"/>
        </a:xfrm>
        <a:prstGeom prst="ellipse">
          <a:avLst/>
        </a:prstGeom>
        <a:solidFill>
          <a:schemeClr val="accent6">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444500">
            <a:lnSpc>
              <a:spcPct val="90000"/>
            </a:lnSpc>
            <a:spcBef>
              <a:spcPct val="0"/>
            </a:spcBef>
            <a:spcAft>
              <a:spcPct val="35000"/>
            </a:spcAft>
            <a:buNone/>
          </a:pPr>
          <a:r>
            <a:rPr lang="en-GB" sz="1000" kern="1200"/>
            <a:t>Emotions</a:t>
          </a:r>
        </a:p>
        <a:p>
          <a:pPr marL="57150" lvl="1" indent="-57150" algn="l" defTabSz="355600">
            <a:lnSpc>
              <a:spcPct val="90000"/>
            </a:lnSpc>
            <a:spcBef>
              <a:spcPct val="0"/>
            </a:spcBef>
            <a:spcAft>
              <a:spcPct val="15000"/>
            </a:spcAft>
            <a:buChar char="•"/>
          </a:pPr>
          <a:r>
            <a:rPr lang="en-GB" sz="800" kern="1200"/>
            <a:t>Reduction in anxiety, fear, worry &amp; shame</a:t>
          </a:r>
        </a:p>
      </dsp:txBody>
      <dsp:txXfrm>
        <a:off x="672797" y="1763207"/>
        <a:ext cx="1170054" cy="107255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8A7F85-CC7A-4E18-BD06-2D2E91989A70}" type="datetimeFigureOut">
              <a:rPr lang="en-GB" smtClean="0"/>
              <a:t>06/10/2022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24FCB2-A9A0-4158-8B7D-2332A273929C}" type="slidenum">
              <a:rPr lang="en-GB" smtClean="0"/>
              <a:t>‹N›</a:t>
            </a:fld>
            <a:endParaRPr lang="en-GB"/>
          </a:p>
        </p:txBody>
      </p:sp>
    </p:spTree>
    <p:extLst>
      <p:ext uri="{BB962C8B-B14F-4D97-AF65-F5344CB8AC3E}">
        <p14:creationId xmlns:p14="http://schemas.microsoft.com/office/powerpoint/2010/main" val="1839388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24FCB2-A9A0-4158-8B7D-2332A273929C}" type="slidenum">
              <a:rPr lang="en-GB" smtClean="0"/>
              <a:t>1</a:t>
            </a:fld>
            <a:endParaRPr lang="en-GB"/>
          </a:p>
        </p:txBody>
      </p:sp>
    </p:spTree>
    <p:extLst>
      <p:ext uri="{BB962C8B-B14F-4D97-AF65-F5344CB8AC3E}">
        <p14:creationId xmlns:p14="http://schemas.microsoft.com/office/powerpoint/2010/main" val="3377492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24FCB2-A9A0-4158-8B7D-2332A273929C}" type="slidenum">
              <a:rPr lang="en-GB" smtClean="0"/>
              <a:t>10</a:t>
            </a:fld>
            <a:endParaRPr lang="en-GB"/>
          </a:p>
        </p:txBody>
      </p:sp>
    </p:spTree>
    <p:extLst>
      <p:ext uri="{BB962C8B-B14F-4D97-AF65-F5344CB8AC3E}">
        <p14:creationId xmlns:p14="http://schemas.microsoft.com/office/powerpoint/2010/main" val="3657398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24FCB2-A9A0-4158-8B7D-2332A273929C}" type="slidenum">
              <a:rPr lang="en-GB" smtClean="0"/>
              <a:t>11</a:t>
            </a:fld>
            <a:endParaRPr lang="en-GB"/>
          </a:p>
        </p:txBody>
      </p:sp>
    </p:spTree>
    <p:extLst>
      <p:ext uri="{BB962C8B-B14F-4D97-AF65-F5344CB8AC3E}">
        <p14:creationId xmlns:p14="http://schemas.microsoft.com/office/powerpoint/2010/main" val="637060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24FCB2-A9A0-4158-8B7D-2332A273929C}" type="slidenum">
              <a:rPr lang="en-GB" smtClean="0"/>
              <a:t>12</a:t>
            </a:fld>
            <a:endParaRPr lang="en-GB"/>
          </a:p>
        </p:txBody>
      </p:sp>
    </p:spTree>
    <p:extLst>
      <p:ext uri="{BB962C8B-B14F-4D97-AF65-F5344CB8AC3E}">
        <p14:creationId xmlns:p14="http://schemas.microsoft.com/office/powerpoint/2010/main" val="3377492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24FCB2-A9A0-4158-8B7D-2332A273929C}" type="slidenum">
              <a:rPr lang="en-GB" smtClean="0"/>
              <a:t>13</a:t>
            </a:fld>
            <a:endParaRPr lang="en-GB"/>
          </a:p>
        </p:txBody>
      </p:sp>
    </p:spTree>
    <p:extLst>
      <p:ext uri="{BB962C8B-B14F-4D97-AF65-F5344CB8AC3E}">
        <p14:creationId xmlns:p14="http://schemas.microsoft.com/office/powerpoint/2010/main" val="3377492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24FCB2-A9A0-4158-8B7D-2332A273929C}" type="slidenum">
              <a:rPr lang="en-GB" smtClean="0"/>
              <a:t>14</a:t>
            </a:fld>
            <a:endParaRPr lang="en-GB"/>
          </a:p>
        </p:txBody>
      </p:sp>
    </p:spTree>
    <p:extLst>
      <p:ext uri="{BB962C8B-B14F-4D97-AF65-F5344CB8AC3E}">
        <p14:creationId xmlns:p14="http://schemas.microsoft.com/office/powerpoint/2010/main" val="3377492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24FCB2-A9A0-4158-8B7D-2332A273929C}" type="slidenum">
              <a:rPr lang="en-GB" smtClean="0"/>
              <a:t>15</a:t>
            </a:fld>
            <a:endParaRPr lang="en-GB"/>
          </a:p>
        </p:txBody>
      </p:sp>
    </p:spTree>
    <p:extLst>
      <p:ext uri="{BB962C8B-B14F-4D97-AF65-F5344CB8AC3E}">
        <p14:creationId xmlns:p14="http://schemas.microsoft.com/office/powerpoint/2010/main" val="3377492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24FCB2-A9A0-4158-8B7D-2332A273929C}" type="slidenum">
              <a:rPr lang="en-GB" smtClean="0"/>
              <a:t>16</a:t>
            </a:fld>
            <a:endParaRPr lang="en-GB"/>
          </a:p>
        </p:txBody>
      </p:sp>
    </p:spTree>
    <p:extLst>
      <p:ext uri="{BB962C8B-B14F-4D97-AF65-F5344CB8AC3E}">
        <p14:creationId xmlns:p14="http://schemas.microsoft.com/office/powerpoint/2010/main" val="3377492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24FCB2-A9A0-4158-8B7D-2332A273929C}" type="slidenum">
              <a:rPr lang="en-GB" smtClean="0"/>
              <a:t>17</a:t>
            </a:fld>
            <a:endParaRPr lang="en-GB"/>
          </a:p>
        </p:txBody>
      </p:sp>
    </p:spTree>
    <p:extLst>
      <p:ext uri="{BB962C8B-B14F-4D97-AF65-F5344CB8AC3E}">
        <p14:creationId xmlns:p14="http://schemas.microsoft.com/office/powerpoint/2010/main" val="3377492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24FCB2-A9A0-4158-8B7D-2332A273929C}" type="slidenum">
              <a:rPr lang="en-GB" smtClean="0"/>
              <a:t>18</a:t>
            </a:fld>
            <a:endParaRPr lang="en-GB"/>
          </a:p>
        </p:txBody>
      </p:sp>
    </p:spTree>
    <p:extLst>
      <p:ext uri="{BB962C8B-B14F-4D97-AF65-F5344CB8AC3E}">
        <p14:creationId xmlns:p14="http://schemas.microsoft.com/office/powerpoint/2010/main" val="3377492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24FCB2-A9A0-4158-8B7D-2332A273929C}" type="slidenum">
              <a:rPr lang="en-GB" smtClean="0"/>
              <a:t>19</a:t>
            </a:fld>
            <a:endParaRPr lang="en-GB"/>
          </a:p>
        </p:txBody>
      </p:sp>
    </p:spTree>
    <p:extLst>
      <p:ext uri="{BB962C8B-B14F-4D97-AF65-F5344CB8AC3E}">
        <p14:creationId xmlns:p14="http://schemas.microsoft.com/office/powerpoint/2010/main" val="2511285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24FCB2-A9A0-4158-8B7D-2332A273929C}" type="slidenum">
              <a:rPr lang="en-GB" smtClean="0"/>
              <a:t>2</a:t>
            </a:fld>
            <a:endParaRPr lang="en-GB"/>
          </a:p>
        </p:txBody>
      </p:sp>
    </p:spTree>
    <p:extLst>
      <p:ext uri="{BB962C8B-B14F-4D97-AF65-F5344CB8AC3E}">
        <p14:creationId xmlns:p14="http://schemas.microsoft.com/office/powerpoint/2010/main" val="3550987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24FCB2-A9A0-4158-8B7D-2332A273929C}" type="slidenum">
              <a:rPr lang="en-GB" smtClean="0"/>
              <a:t>20</a:t>
            </a:fld>
            <a:endParaRPr lang="en-GB"/>
          </a:p>
        </p:txBody>
      </p:sp>
    </p:spTree>
    <p:extLst>
      <p:ext uri="{BB962C8B-B14F-4D97-AF65-F5344CB8AC3E}">
        <p14:creationId xmlns:p14="http://schemas.microsoft.com/office/powerpoint/2010/main" val="4052658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24FCB2-A9A0-4158-8B7D-2332A273929C}" type="slidenum">
              <a:rPr lang="en-GB" smtClean="0"/>
              <a:t>21</a:t>
            </a:fld>
            <a:endParaRPr lang="en-GB"/>
          </a:p>
        </p:txBody>
      </p:sp>
    </p:spTree>
    <p:extLst>
      <p:ext uri="{BB962C8B-B14F-4D97-AF65-F5344CB8AC3E}">
        <p14:creationId xmlns:p14="http://schemas.microsoft.com/office/powerpoint/2010/main" val="3367284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24FCB2-A9A0-4158-8B7D-2332A273929C}" type="slidenum">
              <a:rPr lang="en-GB" smtClean="0"/>
              <a:t>22</a:t>
            </a:fld>
            <a:endParaRPr lang="en-GB"/>
          </a:p>
        </p:txBody>
      </p:sp>
    </p:spTree>
    <p:extLst>
      <p:ext uri="{BB962C8B-B14F-4D97-AF65-F5344CB8AC3E}">
        <p14:creationId xmlns:p14="http://schemas.microsoft.com/office/powerpoint/2010/main" val="1304176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24FCB2-A9A0-4158-8B7D-2332A273929C}" type="slidenum">
              <a:rPr lang="en-GB" smtClean="0"/>
              <a:t>3</a:t>
            </a:fld>
            <a:endParaRPr lang="en-GB"/>
          </a:p>
        </p:txBody>
      </p:sp>
    </p:spTree>
    <p:extLst>
      <p:ext uri="{BB962C8B-B14F-4D97-AF65-F5344CB8AC3E}">
        <p14:creationId xmlns:p14="http://schemas.microsoft.com/office/powerpoint/2010/main" val="4120312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24FCB2-A9A0-4158-8B7D-2332A273929C}" type="slidenum">
              <a:rPr lang="en-GB" smtClean="0"/>
              <a:t>4</a:t>
            </a:fld>
            <a:endParaRPr lang="en-GB"/>
          </a:p>
        </p:txBody>
      </p:sp>
    </p:spTree>
    <p:extLst>
      <p:ext uri="{BB962C8B-B14F-4D97-AF65-F5344CB8AC3E}">
        <p14:creationId xmlns:p14="http://schemas.microsoft.com/office/powerpoint/2010/main" val="2374185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24FCB2-A9A0-4158-8B7D-2332A273929C}" type="slidenum">
              <a:rPr lang="en-GB" smtClean="0"/>
              <a:t>5</a:t>
            </a:fld>
            <a:endParaRPr lang="en-GB"/>
          </a:p>
        </p:txBody>
      </p:sp>
    </p:spTree>
    <p:extLst>
      <p:ext uri="{BB962C8B-B14F-4D97-AF65-F5344CB8AC3E}">
        <p14:creationId xmlns:p14="http://schemas.microsoft.com/office/powerpoint/2010/main" val="2764845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24FCB2-A9A0-4158-8B7D-2332A273929C}" type="slidenum">
              <a:rPr lang="en-GB" smtClean="0"/>
              <a:t>6</a:t>
            </a:fld>
            <a:endParaRPr lang="en-GB"/>
          </a:p>
        </p:txBody>
      </p:sp>
    </p:spTree>
    <p:extLst>
      <p:ext uri="{BB962C8B-B14F-4D97-AF65-F5344CB8AC3E}">
        <p14:creationId xmlns:p14="http://schemas.microsoft.com/office/powerpoint/2010/main" val="3377492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24FCB2-A9A0-4158-8B7D-2332A273929C}" type="slidenum">
              <a:rPr lang="en-GB" smtClean="0"/>
              <a:t>7</a:t>
            </a:fld>
            <a:endParaRPr lang="en-GB"/>
          </a:p>
        </p:txBody>
      </p:sp>
    </p:spTree>
    <p:extLst>
      <p:ext uri="{BB962C8B-B14F-4D97-AF65-F5344CB8AC3E}">
        <p14:creationId xmlns:p14="http://schemas.microsoft.com/office/powerpoint/2010/main" val="3377492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24FCB2-A9A0-4158-8B7D-2332A273929C}" type="slidenum">
              <a:rPr lang="en-GB" smtClean="0"/>
              <a:t>8</a:t>
            </a:fld>
            <a:endParaRPr lang="en-GB"/>
          </a:p>
        </p:txBody>
      </p:sp>
    </p:spTree>
    <p:extLst>
      <p:ext uri="{BB962C8B-B14F-4D97-AF65-F5344CB8AC3E}">
        <p14:creationId xmlns:p14="http://schemas.microsoft.com/office/powerpoint/2010/main" val="3377492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24FCB2-A9A0-4158-8B7D-2332A273929C}" type="slidenum">
              <a:rPr lang="en-GB" smtClean="0"/>
              <a:t>9</a:t>
            </a:fld>
            <a:endParaRPr lang="en-GB"/>
          </a:p>
        </p:txBody>
      </p:sp>
    </p:spTree>
    <p:extLst>
      <p:ext uri="{BB962C8B-B14F-4D97-AF65-F5344CB8AC3E}">
        <p14:creationId xmlns:p14="http://schemas.microsoft.com/office/powerpoint/2010/main" val="3377492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3BED7C4-2F4A-46EB-9A93-740B8B22B89A}" type="datetimeFigureOut">
              <a:rPr lang="en-GB" smtClean="0"/>
              <a:t>06/10/2022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11A6EE-23F6-4004-9E4A-4A7017299C8F}" type="slidenum">
              <a:rPr lang="en-GB" smtClean="0"/>
              <a:t>‹N›</a:t>
            </a:fld>
            <a:endParaRPr lang="en-GB"/>
          </a:p>
        </p:txBody>
      </p:sp>
    </p:spTree>
    <p:extLst>
      <p:ext uri="{BB962C8B-B14F-4D97-AF65-F5344CB8AC3E}">
        <p14:creationId xmlns:p14="http://schemas.microsoft.com/office/powerpoint/2010/main" val="357883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BED7C4-2F4A-46EB-9A93-740B8B22B89A}" type="datetimeFigureOut">
              <a:rPr lang="en-GB" smtClean="0"/>
              <a:t>06/10/2022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11A6EE-23F6-4004-9E4A-4A7017299C8F}" type="slidenum">
              <a:rPr lang="en-GB" smtClean="0"/>
              <a:t>‹N›</a:t>
            </a:fld>
            <a:endParaRPr lang="en-GB"/>
          </a:p>
        </p:txBody>
      </p:sp>
    </p:spTree>
    <p:extLst>
      <p:ext uri="{BB962C8B-B14F-4D97-AF65-F5344CB8AC3E}">
        <p14:creationId xmlns:p14="http://schemas.microsoft.com/office/powerpoint/2010/main" val="2216209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BED7C4-2F4A-46EB-9A93-740B8B22B89A}" type="datetimeFigureOut">
              <a:rPr lang="en-GB" smtClean="0"/>
              <a:t>06/10/2022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11A6EE-23F6-4004-9E4A-4A7017299C8F}" type="slidenum">
              <a:rPr lang="en-GB" smtClean="0"/>
              <a:t>‹N›</a:t>
            </a:fld>
            <a:endParaRPr lang="en-GB"/>
          </a:p>
        </p:txBody>
      </p:sp>
    </p:spTree>
    <p:extLst>
      <p:ext uri="{BB962C8B-B14F-4D97-AF65-F5344CB8AC3E}">
        <p14:creationId xmlns:p14="http://schemas.microsoft.com/office/powerpoint/2010/main" val="9168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BED7C4-2F4A-46EB-9A93-740B8B22B89A}" type="datetimeFigureOut">
              <a:rPr lang="en-GB" smtClean="0"/>
              <a:t>06/10/2022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11A6EE-23F6-4004-9E4A-4A7017299C8F}" type="slidenum">
              <a:rPr lang="en-GB" smtClean="0"/>
              <a:t>‹N›</a:t>
            </a:fld>
            <a:endParaRPr lang="en-GB"/>
          </a:p>
        </p:txBody>
      </p:sp>
    </p:spTree>
    <p:extLst>
      <p:ext uri="{BB962C8B-B14F-4D97-AF65-F5344CB8AC3E}">
        <p14:creationId xmlns:p14="http://schemas.microsoft.com/office/powerpoint/2010/main" val="2215722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BED7C4-2F4A-46EB-9A93-740B8B22B89A}" type="datetimeFigureOut">
              <a:rPr lang="en-GB" smtClean="0"/>
              <a:t>06/10/2022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11A6EE-23F6-4004-9E4A-4A7017299C8F}" type="slidenum">
              <a:rPr lang="en-GB" smtClean="0"/>
              <a:t>‹N›</a:t>
            </a:fld>
            <a:endParaRPr lang="en-GB"/>
          </a:p>
        </p:txBody>
      </p:sp>
    </p:spTree>
    <p:extLst>
      <p:ext uri="{BB962C8B-B14F-4D97-AF65-F5344CB8AC3E}">
        <p14:creationId xmlns:p14="http://schemas.microsoft.com/office/powerpoint/2010/main" val="3198516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3BED7C4-2F4A-46EB-9A93-740B8B22B89A}" type="datetimeFigureOut">
              <a:rPr lang="en-GB" smtClean="0"/>
              <a:t>06/10/2022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11A6EE-23F6-4004-9E4A-4A7017299C8F}" type="slidenum">
              <a:rPr lang="en-GB" smtClean="0"/>
              <a:t>‹N›</a:t>
            </a:fld>
            <a:endParaRPr lang="en-GB"/>
          </a:p>
        </p:txBody>
      </p:sp>
    </p:spTree>
    <p:extLst>
      <p:ext uri="{BB962C8B-B14F-4D97-AF65-F5344CB8AC3E}">
        <p14:creationId xmlns:p14="http://schemas.microsoft.com/office/powerpoint/2010/main" val="3931614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3BED7C4-2F4A-46EB-9A93-740B8B22B89A}" type="datetimeFigureOut">
              <a:rPr lang="en-GB" smtClean="0"/>
              <a:t>06/10/2022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11A6EE-23F6-4004-9E4A-4A7017299C8F}" type="slidenum">
              <a:rPr lang="en-GB" smtClean="0"/>
              <a:t>‹N›</a:t>
            </a:fld>
            <a:endParaRPr lang="en-GB"/>
          </a:p>
        </p:txBody>
      </p:sp>
    </p:spTree>
    <p:extLst>
      <p:ext uri="{BB962C8B-B14F-4D97-AF65-F5344CB8AC3E}">
        <p14:creationId xmlns:p14="http://schemas.microsoft.com/office/powerpoint/2010/main" val="3534087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3BED7C4-2F4A-46EB-9A93-740B8B22B89A}" type="datetimeFigureOut">
              <a:rPr lang="en-GB" smtClean="0"/>
              <a:t>06/10/2022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11A6EE-23F6-4004-9E4A-4A7017299C8F}" type="slidenum">
              <a:rPr lang="en-GB" smtClean="0"/>
              <a:t>‹N›</a:t>
            </a:fld>
            <a:endParaRPr lang="en-GB"/>
          </a:p>
        </p:txBody>
      </p:sp>
    </p:spTree>
    <p:extLst>
      <p:ext uri="{BB962C8B-B14F-4D97-AF65-F5344CB8AC3E}">
        <p14:creationId xmlns:p14="http://schemas.microsoft.com/office/powerpoint/2010/main" val="3881008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BED7C4-2F4A-46EB-9A93-740B8B22B89A}" type="datetimeFigureOut">
              <a:rPr lang="en-GB" smtClean="0"/>
              <a:t>06/10/2022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11A6EE-23F6-4004-9E4A-4A7017299C8F}" type="slidenum">
              <a:rPr lang="en-GB" smtClean="0"/>
              <a:t>‹N›</a:t>
            </a:fld>
            <a:endParaRPr lang="en-GB"/>
          </a:p>
        </p:txBody>
      </p:sp>
    </p:spTree>
    <p:extLst>
      <p:ext uri="{BB962C8B-B14F-4D97-AF65-F5344CB8AC3E}">
        <p14:creationId xmlns:p14="http://schemas.microsoft.com/office/powerpoint/2010/main" val="3877307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BED7C4-2F4A-46EB-9A93-740B8B22B89A}" type="datetimeFigureOut">
              <a:rPr lang="en-GB" smtClean="0"/>
              <a:t>06/10/2022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11A6EE-23F6-4004-9E4A-4A7017299C8F}" type="slidenum">
              <a:rPr lang="en-GB" smtClean="0"/>
              <a:t>‹N›</a:t>
            </a:fld>
            <a:endParaRPr lang="en-GB"/>
          </a:p>
        </p:txBody>
      </p:sp>
    </p:spTree>
    <p:extLst>
      <p:ext uri="{BB962C8B-B14F-4D97-AF65-F5344CB8AC3E}">
        <p14:creationId xmlns:p14="http://schemas.microsoft.com/office/powerpoint/2010/main" val="3595113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BED7C4-2F4A-46EB-9A93-740B8B22B89A}" type="datetimeFigureOut">
              <a:rPr lang="en-GB" smtClean="0"/>
              <a:t>06/10/2022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11A6EE-23F6-4004-9E4A-4A7017299C8F}" type="slidenum">
              <a:rPr lang="en-GB" smtClean="0"/>
              <a:t>‹N›</a:t>
            </a:fld>
            <a:endParaRPr lang="en-GB"/>
          </a:p>
        </p:txBody>
      </p:sp>
    </p:spTree>
    <p:extLst>
      <p:ext uri="{BB962C8B-B14F-4D97-AF65-F5344CB8AC3E}">
        <p14:creationId xmlns:p14="http://schemas.microsoft.com/office/powerpoint/2010/main" val="4231506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BED7C4-2F4A-46EB-9A93-740B8B22B89A}" type="datetimeFigureOut">
              <a:rPr lang="en-GB" smtClean="0"/>
              <a:t>06/10/2022</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1A6EE-23F6-4004-9E4A-4A7017299C8F}" type="slidenum">
              <a:rPr lang="en-GB" smtClean="0"/>
              <a:t>‹N›</a:t>
            </a:fld>
            <a:endParaRPr lang="en-GB"/>
          </a:p>
        </p:txBody>
      </p:sp>
    </p:spTree>
    <p:extLst>
      <p:ext uri="{BB962C8B-B14F-4D97-AF65-F5344CB8AC3E}">
        <p14:creationId xmlns:p14="http://schemas.microsoft.com/office/powerpoint/2010/main" val="3626422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hqtBQoFH-ck"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article.sapub.org/10.5923.j.sports.20120205.02.html"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www.improvedfutures.com/" TargetMode="External"/><Relationship Id="rId10" Type="http://schemas.openxmlformats.org/officeDocument/2006/relationships/image" Target="../media/image12.png"/><Relationship Id="rId4" Type="http://schemas.openxmlformats.org/officeDocument/2006/relationships/hyperlink" Target="mailto:info@improvedfutures.com" TargetMode="External"/><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DEAE8CD-D191-499C-9DBB-AFAB390B59BF}"/>
              </a:ext>
            </a:extLst>
          </p:cNvPr>
          <p:cNvSpPr txBox="1"/>
          <p:nvPr/>
        </p:nvSpPr>
        <p:spPr>
          <a:xfrm>
            <a:off x="2711624" y="4875776"/>
            <a:ext cx="9404448" cy="584775"/>
          </a:xfrm>
          <a:prstGeom prst="rect">
            <a:avLst/>
          </a:prstGeom>
          <a:noFill/>
        </p:spPr>
        <p:txBody>
          <a:bodyPr wrap="square">
            <a:spAutoFit/>
          </a:bodyPr>
          <a:lstStyle/>
          <a:p>
            <a:br>
              <a:rPr lang="en-GB" sz="1600" dirty="0"/>
            </a:br>
            <a:endParaRPr lang="en-US" altLang="en-US" sz="1600" i="1" dirty="0">
              <a:latin typeface="Arial" panose="020B0604020202020204" pitchFamily="34" charset="0"/>
              <a:ea typeface="Arial" charset="0"/>
              <a:cs typeface="Arial" panose="020B0604020202020204" pitchFamily="34" charset="0"/>
            </a:endParaRPr>
          </a:p>
        </p:txBody>
      </p:sp>
      <p:pic>
        <p:nvPicPr>
          <p:cNvPr id="11" name="Picture 10" descr="A picture containing logo&#10;&#10;Description automatically generated">
            <a:extLst>
              <a:ext uri="{FF2B5EF4-FFF2-40B4-BE49-F238E27FC236}">
                <a16:creationId xmlns:a16="http://schemas.microsoft.com/office/drawing/2014/main" id="{37DDB6D6-1F17-4212-BF1B-4246CDEF6F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704" y="4509120"/>
            <a:ext cx="3312368" cy="1944216"/>
          </a:xfrm>
          <a:prstGeom prst="rect">
            <a:avLst/>
          </a:prstGeom>
        </p:spPr>
      </p:pic>
      <p:pic>
        <p:nvPicPr>
          <p:cNvPr id="4" name="Picture 3">
            <a:extLst>
              <a:ext uri="{FF2B5EF4-FFF2-40B4-BE49-F238E27FC236}">
                <a16:creationId xmlns:a16="http://schemas.microsoft.com/office/drawing/2014/main" id="{578B33DA-46C0-0E6D-0EE0-280A716017F2}"/>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0" y="-19816"/>
            <a:ext cx="12192000" cy="4264539"/>
          </a:xfrm>
          <a:prstGeom prst="rect">
            <a:avLst/>
          </a:prstGeom>
        </p:spPr>
      </p:pic>
      <p:sp>
        <p:nvSpPr>
          <p:cNvPr id="6" name="TextBox 5">
            <a:extLst>
              <a:ext uri="{FF2B5EF4-FFF2-40B4-BE49-F238E27FC236}">
                <a16:creationId xmlns:a16="http://schemas.microsoft.com/office/drawing/2014/main" id="{708A36D6-C036-00CB-5A36-277D2015B5A0}"/>
              </a:ext>
            </a:extLst>
          </p:cNvPr>
          <p:cNvSpPr txBox="1"/>
          <p:nvPr/>
        </p:nvSpPr>
        <p:spPr>
          <a:xfrm>
            <a:off x="3611724" y="3466034"/>
            <a:ext cx="7272808" cy="1261884"/>
          </a:xfrm>
          <a:prstGeom prst="rect">
            <a:avLst/>
          </a:prstGeom>
          <a:noFill/>
        </p:spPr>
        <p:txBody>
          <a:bodyPr wrap="square" rtlCol="0">
            <a:spAutoFit/>
          </a:bodyPr>
          <a:lstStyle/>
          <a:p>
            <a:r>
              <a:rPr lang="en-GB" sz="2800" b="1" dirty="0">
                <a:solidFill>
                  <a:srgbClr val="005D63"/>
                </a:solidFill>
                <a:latin typeface="Helvetica" pitchFamily="2" charset="0"/>
              </a:rPr>
              <a:t>Fast Feet Forward</a:t>
            </a:r>
          </a:p>
          <a:p>
            <a:pPr>
              <a:lnSpc>
                <a:spcPct val="150000"/>
              </a:lnSpc>
            </a:pPr>
            <a:r>
              <a:rPr lang="en-GB" sz="1600" b="1" dirty="0">
                <a:latin typeface="Helvetica" pitchFamily="2" charset="0"/>
              </a:rPr>
              <a:t>A protocol for complex trauma in adoption and looked after children</a:t>
            </a:r>
          </a:p>
          <a:p>
            <a:endParaRPr lang="en-GB" sz="2400" b="1" dirty="0">
              <a:solidFill>
                <a:srgbClr val="005D63"/>
              </a:solidFill>
              <a:latin typeface="Helvetica" pitchFamily="2" charset="0"/>
            </a:endParaRPr>
          </a:p>
        </p:txBody>
      </p:sp>
      <p:sp>
        <p:nvSpPr>
          <p:cNvPr id="3" name="CasellaDiTesto 2">
            <a:extLst>
              <a:ext uri="{FF2B5EF4-FFF2-40B4-BE49-F238E27FC236}">
                <a16:creationId xmlns:a16="http://schemas.microsoft.com/office/drawing/2014/main" id="{93AA4988-BFA2-B9ED-5C9C-FCACE4AC805F}"/>
              </a:ext>
            </a:extLst>
          </p:cNvPr>
          <p:cNvSpPr txBox="1"/>
          <p:nvPr/>
        </p:nvSpPr>
        <p:spPr>
          <a:xfrm>
            <a:off x="2638797" y="4619748"/>
            <a:ext cx="5294709" cy="923330"/>
          </a:xfrm>
          <a:prstGeom prst="rect">
            <a:avLst/>
          </a:prstGeom>
          <a:noFill/>
        </p:spPr>
        <p:txBody>
          <a:bodyPr wrap="square" rtlCol="0">
            <a:spAutoFit/>
          </a:bodyPr>
          <a:lstStyle/>
          <a:p>
            <a:r>
              <a:rPr lang="en-US" altLang="en-US" sz="1800" b="1" dirty="0">
                <a:solidFill>
                  <a:srgbClr val="005D63"/>
                </a:solidFill>
                <a:latin typeface="Arial" panose="020B0604020202020204" pitchFamily="34" charset="0"/>
                <a:ea typeface="Arial" charset="0"/>
                <a:cs typeface="Arial" panose="020B0604020202020204" pitchFamily="34" charset="0"/>
              </a:rPr>
              <a:t>Dr Ana Draper</a:t>
            </a:r>
            <a:r>
              <a:rPr lang="en-US" altLang="en-US" sz="1800" dirty="0">
                <a:solidFill>
                  <a:srgbClr val="005D63"/>
                </a:solidFill>
                <a:latin typeface="Arial" panose="020B0604020202020204" pitchFamily="34" charset="0"/>
                <a:ea typeface="Arial" charset="0"/>
                <a:cs typeface="Arial" panose="020B0604020202020204" pitchFamily="34" charset="0"/>
              </a:rPr>
              <a:t>, </a:t>
            </a:r>
            <a:r>
              <a:rPr lang="en-US" altLang="en-US" sz="1800" i="1" dirty="0">
                <a:latin typeface="Arial" panose="020B0604020202020204" pitchFamily="34" charset="0"/>
                <a:ea typeface="Arial" charset="0"/>
                <a:cs typeface="Arial" panose="020B0604020202020204" pitchFamily="34" charset="0"/>
              </a:rPr>
              <a:t>Consultant Systemic and Family Psychotherapist</a:t>
            </a:r>
          </a:p>
          <a:p>
            <a:endParaRPr lang="en-GB" dirty="0"/>
          </a:p>
        </p:txBody>
      </p:sp>
      <p:sp>
        <p:nvSpPr>
          <p:cNvPr id="5" name="CasellaDiTesto 4">
            <a:extLst>
              <a:ext uri="{FF2B5EF4-FFF2-40B4-BE49-F238E27FC236}">
                <a16:creationId xmlns:a16="http://schemas.microsoft.com/office/drawing/2014/main" id="{53A0BF58-36AC-4EBB-97D4-FC4CA48186B3}"/>
              </a:ext>
            </a:extLst>
          </p:cNvPr>
          <p:cNvSpPr txBox="1"/>
          <p:nvPr/>
        </p:nvSpPr>
        <p:spPr>
          <a:xfrm>
            <a:off x="2711624" y="6063033"/>
            <a:ext cx="6192688" cy="646331"/>
          </a:xfrm>
          <a:prstGeom prst="rect">
            <a:avLst/>
          </a:prstGeom>
          <a:noFill/>
        </p:spPr>
        <p:txBody>
          <a:bodyPr wrap="square" rtlCol="0">
            <a:spAutoFit/>
          </a:bodyPr>
          <a:lstStyle/>
          <a:p>
            <a:pPr rtl="0">
              <a:spcBef>
                <a:spcPts val="0"/>
              </a:spcBef>
              <a:spcAft>
                <a:spcPts val="0"/>
              </a:spcAft>
            </a:pPr>
            <a:r>
              <a:rPr lang="en-GB" sz="1800" b="1" dirty="0">
                <a:solidFill>
                  <a:srgbClr val="005D63"/>
                </a:solidFill>
                <a:effectLst/>
                <a:latin typeface="Arial" panose="020B0604020202020204" pitchFamily="34" charset="0"/>
                <a:cs typeface="Arial" panose="020B0604020202020204" pitchFamily="34" charset="0"/>
              </a:rPr>
              <a:t>Elisa Marcellino</a:t>
            </a:r>
            <a:r>
              <a:rPr lang="en-GB" sz="1800" b="0" i="1" dirty="0">
                <a:solidFill>
                  <a:srgbClr val="005D63"/>
                </a:solidFill>
                <a:effectLst/>
                <a:latin typeface="Arial" panose="020B0604020202020204" pitchFamily="34" charset="0"/>
                <a:cs typeface="Arial" panose="020B0604020202020204" pitchFamily="34" charset="0"/>
              </a:rPr>
              <a:t>, </a:t>
            </a:r>
            <a:r>
              <a:rPr lang="en-GB" sz="1800" b="0" i="1" dirty="0">
                <a:effectLst/>
                <a:latin typeface="Arial" panose="020B0604020202020204" pitchFamily="34" charset="0"/>
                <a:cs typeface="Arial" panose="020B0604020202020204" pitchFamily="34" charset="0"/>
              </a:rPr>
              <a:t>Clinical Director for Improved Futures -</a:t>
            </a:r>
            <a:r>
              <a:rPr lang="en-GB" sz="1800" b="0" dirty="0">
                <a:effectLst/>
                <a:latin typeface="Arial" panose="020B0604020202020204" pitchFamily="34" charset="0"/>
                <a:cs typeface="Arial" panose="020B0604020202020204" pitchFamily="34" charset="0"/>
              </a:rPr>
              <a:t> </a:t>
            </a:r>
            <a:r>
              <a:rPr lang="en-GB" sz="1800" b="0" i="1" dirty="0">
                <a:effectLst/>
                <a:latin typeface="Arial" panose="020B0604020202020204" pitchFamily="34" charset="0"/>
                <a:cs typeface="Arial" panose="020B0604020202020204" pitchFamily="34" charset="0"/>
              </a:rPr>
              <a:t>Clinical, Counselling and Health Psychologist</a:t>
            </a:r>
          </a:p>
        </p:txBody>
      </p:sp>
      <p:sp>
        <p:nvSpPr>
          <p:cNvPr id="7" name="CasellaDiTesto 6">
            <a:extLst>
              <a:ext uri="{FF2B5EF4-FFF2-40B4-BE49-F238E27FC236}">
                <a16:creationId xmlns:a16="http://schemas.microsoft.com/office/drawing/2014/main" id="{D1B12756-8389-041C-8AEC-7E251CEABD3A}"/>
              </a:ext>
            </a:extLst>
          </p:cNvPr>
          <p:cNvSpPr txBox="1"/>
          <p:nvPr/>
        </p:nvSpPr>
        <p:spPr>
          <a:xfrm>
            <a:off x="2671936" y="5341391"/>
            <a:ext cx="6084676" cy="923330"/>
          </a:xfrm>
          <a:prstGeom prst="rect">
            <a:avLst/>
          </a:prstGeom>
          <a:noFill/>
        </p:spPr>
        <p:txBody>
          <a:bodyPr wrap="square" rtlCol="0">
            <a:spAutoFit/>
          </a:bodyPr>
          <a:lstStyle/>
          <a:p>
            <a:r>
              <a:rPr lang="en-GB" sz="1800" b="1" i="0" u="none" strike="noStrike" dirty="0">
                <a:solidFill>
                  <a:srgbClr val="005D63"/>
                </a:solidFill>
                <a:effectLst/>
                <a:latin typeface="Arial" panose="020B0604020202020204" pitchFamily="34" charset="0"/>
                <a:cs typeface="Arial" panose="020B0604020202020204" pitchFamily="34" charset="0"/>
              </a:rPr>
              <a:t>River Draper</a:t>
            </a:r>
            <a:r>
              <a:rPr lang="en-GB" sz="1800" b="0" i="1" u="none" strike="noStrike" dirty="0">
                <a:solidFill>
                  <a:srgbClr val="005D63"/>
                </a:solidFill>
                <a:effectLst/>
                <a:latin typeface="Arial" panose="020B0604020202020204" pitchFamily="34" charset="0"/>
                <a:cs typeface="Arial" panose="020B0604020202020204" pitchFamily="34" charset="0"/>
              </a:rPr>
              <a:t>, </a:t>
            </a:r>
            <a:r>
              <a:rPr lang="en-GB" sz="1800" b="0" i="1" u="none" strike="noStrike" dirty="0">
                <a:effectLst/>
                <a:latin typeface="Arial" panose="020B0604020202020204" pitchFamily="34" charset="0"/>
                <a:cs typeface="Arial" panose="020B0604020202020204" pitchFamily="34" charset="0"/>
              </a:rPr>
              <a:t>Director of Research for Improved Futures and Social Anthropologist</a:t>
            </a:r>
          </a:p>
          <a:p>
            <a:endParaRPr lang="en-GB" dirty="0"/>
          </a:p>
        </p:txBody>
      </p:sp>
    </p:spTree>
    <p:extLst>
      <p:ext uri="{BB962C8B-B14F-4D97-AF65-F5344CB8AC3E}">
        <p14:creationId xmlns:p14="http://schemas.microsoft.com/office/powerpoint/2010/main" val="35220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360" y="694859"/>
            <a:ext cx="7110536" cy="800219"/>
          </a:xfrm>
          <a:prstGeom prst="rect">
            <a:avLst/>
          </a:prstGeom>
        </p:spPr>
        <p:txBody>
          <a:bodyPr wrap="square">
            <a:spAutoFit/>
          </a:bodyPr>
          <a:lstStyle/>
          <a:p>
            <a:r>
              <a:rPr lang="en-GB" sz="2800" b="1" dirty="0">
                <a:solidFill>
                  <a:srgbClr val="005D63"/>
                </a:solidFill>
                <a:latin typeface="Helvetica" pitchFamily="2" charset="0"/>
              </a:rPr>
              <a:t>What It Does</a:t>
            </a:r>
          </a:p>
          <a:p>
            <a:endParaRPr lang="en-GB" dirty="0"/>
          </a:p>
        </p:txBody>
      </p:sp>
      <p:grpSp>
        <p:nvGrpSpPr>
          <p:cNvPr id="12" name="Group 11">
            <a:extLst>
              <a:ext uri="{FF2B5EF4-FFF2-40B4-BE49-F238E27FC236}">
                <a16:creationId xmlns:a16="http://schemas.microsoft.com/office/drawing/2014/main" id="{B2BA32D2-7EFD-4393-A5C8-D4191FE6D77D}"/>
              </a:ext>
            </a:extLst>
          </p:cNvPr>
          <p:cNvGrpSpPr/>
          <p:nvPr/>
        </p:nvGrpSpPr>
        <p:grpSpPr>
          <a:xfrm>
            <a:off x="479376" y="1920347"/>
            <a:ext cx="7110536" cy="4232336"/>
            <a:chOff x="0" y="0"/>
            <a:chExt cx="6809589" cy="4593105"/>
          </a:xfrm>
        </p:grpSpPr>
        <p:grpSp>
          <p:nvGrpSpPr>
            <p:cNvPr id="13" name="Group 12">
              <a:extLst>
                <a:ext uri="{FF2B5EF4-FFF2-40B4-BE49-F238E27FC236}">
                  <a16:creationId xmlns:a16="http://schemas.microsoft.com/office/drawing/2014/main" id="{6246AE38-A80F-4E98-98A0-117E07228477}"/>
                </a:ext>
              </a:extLst>
            </p:cNvPr>
            <p:cNvGrpSpPr/>
            <p:nvPr/>
          </p:nvGrpSpPr>
          <p:grpSpPr>
            <a:xfrm>
              <a:off x="0" y="0"/>
              <a:ext cx="6809589" cy="4593105"/>
              <a:chOff x="0" y="0"/>
              <a:chExt cx="6809589" cy="4593105"/>
            </a:xfrm>
          </p:grpSpPr>
          <p:grpSp>
            <p:nvGrpSpPr>
              <p:cNvPr id="15" name="Group 14">
                <a:extLst>
                  <a:ext uri="{FF2B5EF4-FFF2-40B4-BE49-F238E27FC236}">
                    <a16:creationId xmlns:a16="http://schemas.microsoft.com/office/drawing/2014/main" id="{EEAD94F4-7DC2-4C05-9803-ACEDDEB638C0}"/>
                  </a:ext>
                </a:extLst>
              </p:cNvPr>
              <p:cNvGrpSpPr/>
              <p:nvPr/>
            </p:nvGrpSpPr>
            <p:grpSpPr>
              <a:xfrm>
                <a:off x="505609" y="0"/>
                <a:ext cx="4195445" cy="3829685"/>
                <a:chOff x="0" y="0"/>
                <a:chExt cx="5379892" cy="3381784"/>
              </a:xfrm>
            </p:grpSpPr>
            <p:graphicFrame>
              <p:nvGraphicFramePr>
                <p:cNvPr id="21" name="Diagram 20">
                  <a:extLst>
                    <a:ext uri="{FF2B5EF4-FFF2-40B4-BE49-F238E27FC236}">
                      <a16:creationId xmlns:a16="http://schemas.microsoft.com/office/drawing/2014/main" id="{593E9253-B24C-4ACD-AAE5-447BEBC6EBEC}"/>
                    </a:ext>
                  </a:extLst>
                </p:cNvPr>
                <p:cNvGraphicFramePr/>
                <p:nvPr/>
              </p:nvGraphicFramePr>
              <p:xfrm>
                <a:off x="0" y="0"/>
                <a:ext cx="5324475" cy="3114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2" name="Straight Arrow Connector 21">
                  <a:extLst>
                    <a:ext uri="{FF2B5EF4-FFF2-40B4-BE49-F238E27FC236}">
                      <a16:creationId xmlns:a16="http://schemas.microsoft.com/office/drawing/2014/main" id="{50BE8310-7ED8-4B4D-ABAD-DD9E3379FCC5}"/>
                    </a:ext>
                  </a:extLst>
                </p:cNvPr>
                <p:cNvCxnSpPr/>
                <p:nvPr/>
              </p:nvCxnSpPr>
              <p:spPr>
                <a:xfrm flipH="1">
                  <a:off x="2689825" y="2019262"/>
                  <a:ext cx="43727" cy="13625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00383F37-F35E-4E0E-A6CA-DE1EC9146A97}"/>
                    </a:ext>
                  </a:extLst>
                </p:cNvPr>
                <p:cNvCxnSpPr/>
                <p:nvPr/>
              </p:nvCxnSpPr>
              <p:spPr>
                <a:xfrm flipV="1">
                  <a:off x="2990470" y="322983"/>
                  <a:ext cx="2389422" cy="12676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5D837C70-82CC-40D4-9971-D8E68AA09637}"/>
                    </a:ext>
                  </a:extLst>
                </p:cNvPr>
                <p:cNvCxnSpPr/>
                <p:nvPr/>
              </p:nvCxnSpPr>
              <p:spPr>
                <a:xfrm flipH="1" flipV="1">
                  <a:off x="662141" y="902451"/>
                  <a:ext cx="1690536" cy="6787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16" name="Group 15">
                <a:extLst>
                  <a:ext uri="{FF2B5EF4-FFF2-40B4-BE49-F238E27FC236}">
                    <a16:creationId xmlns:a16="http://schemas.microsoft.com/office/drawing/2014/main" id="{FF21944D-B831-454E-B872-13F413069E94}"/>
                  </a:ext>
                </a:extLst>
              </p:cNvPr>
              <p:cNvGrpSpPr/>
              <p:nvPr/>
            </p:nvGrpSpPr>
            <p:grpSpPr>
              <a:xfrm>
                <a:off x="0" y="139849"/>
                <a:ext cx="6809589" cy="4453256"/>
                <a:chOff x="0" y="0"/>
                <a:chExt cx="6810183" cy="4453666"/>
              </a:xfrm>
            </p:grpSpPr>
            <p:sp>
              <p:nvSpPr>
                <p:cNvPr id="17" name="Text Box 2">
                  <a:extLst>
                    <a:ext uri="{FF2B5EF4-FFF2-40B4-BE49-F238E27FC236}">
                      <a16:creationId xmlns:a16="http://schemas.microsoft.com/office/drawing/2014/main" id="{D1303F5B-5DA2-47B8-8D3B-10BE1A4116E5}"/>
                    </a:ext>
                  </a:extLst>
                </p:cNvPr>
                <p:cNvSpPr txBox="1">
                  <a:spLocks noChangeArrowheads="1"/>
                </p:cNvSpPr>
                <p:nvPr/>
              </p:nvSpPr>
              <p:spPr bwMode="auto">
                <a:xfrm>
                  <a:off x="4679246" y="32274"/>
                  <a:ext cx="2130937" cy="1141095"/>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GB" sz="1100" b="1" i="1" u="sng" dirty="0">
                      <a:latin typeface="Calibri" panose="020F0502020204030204" pitchFamily="34" charset="0"/>
                      <a:ea typeface="Calibri" panose="020F0502020204030204" pitchFamily="34" charset="0"/>
                      <a:cs typeface="Times New Roman" panose="02020603050405020304" pitchFamily="18" charset="0"/>
                    </a:rPr>
                    <a:t>Brain &amp; Body</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Feelings of safety</a:t>
                  </a:r>
                </a:p>
                <a:p>
                  <a:pPr>
                    <a:lnSpc>
                      <a:spcPct val="107000"/>
                    </a:lnSpc>
                    <a:spcAft>
                      <a:spcPts val="800"/>
                    </a:spcAft>
                  </a:pPr>
                  <a:r>
                    <a:rPr lang="en-GB" sz="1100" b="1"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Whole Bran: </a:t>
                  </a:r>
                  <a:r>
                    <a:rPr lang="en-GB" sz="1100" b="1" i="1"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Ability to use several parts of the brain</a:t>
                  </a:r>
                  <a:endParaRPr lang="en-GB" sz="1100" b="1"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2">
                  <a:extLst>
                    <a:ext uri="{FF2B5EF4-FFF2-40B4-BE49-F238E27FC236}">
                      <a16:creationId xmlns:a16="http://schemas.microsoft.com/office/drawing/2014/main" id="{42658402-E137-4E52-842E-ADE3E4F85A18}"/>
                    </a:ext>
                  </a:extLst>
                </p:cNvPr>
                <p:cNvSpPr txBox="1">
                  <a:spLocks noChangeArrowheads="1"/>
                </p:cNvSpPr>
                <p:nvPr/>
              </p:nvSpPr>
              <p:spPr bwMode="auto">
                <a:xfrm>
                  <a:off x="0" y="0"/>
                  <a:ext cx="1581150" cy="103251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100" b="1" i="1" u="sng" dirty="0">
                      <a:latin typeface="Calibri" panose="020F0502020204030204" pitchFamily="34" charset="0"/>
                      <a:ea typeface="Calibri" panose="020F0502020204030204" pitchFamily="34" charset="0"/>
                      <a:cs typeface="Times New Roman" panose="02020603050405020304" pitchFamily="18" charset="0"/>
                    </a:rPr>
                    <a:t>Emotions &amp; Brain</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dirty="0">
                      <a:solidFill>
                        <a:srgbClr val="FF9966"/>
                      </a:solidFill>
                      <a:latin typeface="Calibri" panose="020F0502020204030204" pitchFamily="34" charset="0"/>
                      <a:ea typeface="Calibri" panose="020F0502020204030204" pitchFamily="34" charset="0"/>
                      <a:cs typeface="Times New Roman" panose="02020603050405020304" pitchFamily="18" charset="0"/>
                    </a:rPr>
                    <a:t>The distancing effect: </a:t>
                  </a:r>
                  <a:r>
                    <a:rPr lang="en-GB" sz="1100" b="1" i="1" dirty="0">
                      <a:solidFill>
                        <a:srgbClr val="FF9966"/>
                      </a:solidFill>
                      <a:latin typeface="Calibri" panose="020F0502020204030204" pitchFamily="34" charset="0"/>
                      <a:ea typeface="Calibri" panose="020F0502020204030204" pitchFamily="34" charset="0"/>
                      <a:cs typeface="Times New Roman" panose="02020603050405020304" pitchFamily="18" charset="0"/>
                    </a:rPr>
                    <a:t>Problems are further away and smaller</a:t>
                  </a:r>
                  <a:endParaRPr lang="en-GB" sz="1100" b="1" dirty="0">
                    <a:solidFill>
                      <a:srgbClr val="FF9966"/>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2">
                  <a:extLst>
                    <a:ext uri="{FF2B5EF4-FFF2-40B4-BE49-F238E27FC236}">
                      <a16:creationId xmlns:a16="http://schemas.microsoft.com/office/drawing/2014/main" id="{CA116BB0-F70C-49EC-94C2-896F9CAEC656}"/>
                    </a:ext>
                  </a:extLst>
                </p:cNvPr>
                <p:cNvSpPr txBox="1">
                  <a:spLocks noChangeArrowheads="1"/>
                </p:cNvSpPr>
                <p:nvPr/>
              </p:nvSpPr>
              <p:spPr bwMode="auto">
                <a:xfrm>
                  <a:off x="1828800" y="3722146"/>
                  <a:ext cx="1301115" cy="7315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100" b="1" i="1" u="sng" dirty="0">
                      <a:latin typeface="Calibri" panose="020F0502020204030204" pitchFamily="34" charset="0"/>
                      <a:ea typeface="Calibri" panose="020F0502020204030204" pitchFamily="34" charset="0"/>
                      <a:cs typeface="Times New Roman" panose="02020603050405020304" pitchFamily="18" charset="0"/>
                    </a:rPr>
                    <a:t>Emotions &amp; Body</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Regulation </a:t>
                  </a:r>
                </a:p>
              </p:txBody>
            </p:sp>
            <p:sp>
              <p:nvSpPr>
                <p:cNvPr id="20" name="Text Box 2">
                  <a:extLst>
                    <a:ext uri="{FF2B5EF4-FFF2-40B4-BE49-F238E27FC236}">
                      <a16:creationId xmlns:a16="http://schemas.microsoft.com/office/drawing/2014/main" id="{E0002548-84C7-4ADD-B368-E3570DEC5CD4}"/>
                    </a:ext>
                  </a:extLst>
                </p:cNvPr>
                <p:cNvSpPr txBox="1">
                  <a:spLocks noChangeArrowheads="1"/>
                </p:cNvSpPr>
                <p:nvPr/>
              </p:nvSpPr>
              <p:spPr bwMode="auto">
                <a:xfrm>
                  <a:off x="4539727" y="1129553"/>
                  <a:ext cx="1957705" cy="25812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100" b="1" i="1" u="sng" dirty="0">
                      <a:latin typeface="Calibri" panose="020F0502020204030204" pitchFamily="34" charset="0"/>
                      <a:ea typeface="Calibri" panose="020F0502020204030204" pitchFamily="34" charset="0"/>
                      <a:cs typeface="Times New Roman" panose="02020603050405020304" pitchFamily="18" charset="0"/>
                    </a:rPr>
                    <a:t>Integrated self</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dirty="0">
                      <a:solidFill>
                        <a:srgbClr val="996600"/>
                      </a:solidFill>
                      <a:latin typeface="Calibri" panose="020F0502020204030204" pitchFamily="34" charset="0"/>
                      <a:ea typeface="Calibri" panose="020F0502020204030204" pitchFamily="34" charset="0"/>
                      <a:cs typeface="Times New Roman" panose="02020603050405020304" pitchFamily="18" charset="0"/>
                    </a:rPr>
                    <a:t>Ability to process </a:t>
                  </a:r>
                </a:p>
                <a:p>
                  <a:pPr>
                    <a:lnSpc>
                      <a:spcPct val="107000"/>
                    </a:lnSpc>
                    <a:spcAft>
                      <a:spcPts val="800"/>
                    </a:spcAft>
                  </a:pPr>
                  <a:r>
                    <a:rPr lang="en-GB" sz="1100" b="1" dirty="0">
                      <a:solidFill>
                        <a:srgbClr val="996600"/>
                      </a:solidFill>
                      <a:latin typeface="Calibri" panose="020F0502020204030204" pitchFamily="34" charset="0"/>
                      <a:ea typeface="Calibri" panose="020F0502020204030204" pitchFamily="34" charset="0"/>
                      <a:cs typeface="Times New Roman" panose="02020603050405020304" pitchFamily="18" charset="0"/>
                    </a:rPr>
                    <a:t>Reduction in the experience of isolation</a:t>
                  </a:r>
                </a:p>
                <a:p>
                  <a:pPr>
                    <a:lnSpc>
                      <a:spcPct val="107000"/>
                    </a:lnSpc>
                    <a:spcAft>
                      <a:spcPts val="800"/>
                    </a:spcAft>
                  </a:pPr>
                  <a:r>
                    <a:rPr lang="en-GB" sz="1100" b="1" dirty="0">
                      <a:solidFill>
                        <a:srgbClr val="996600"/>
                      </a:solidFill>
                      <a:latin typeface="Calibri" panose="020F0502020204030204" pitchFamily="34" charset="0"/>
                      <a:ea typeface="Calibri" panose="020F0502020204030204" pitchFamily="34" charset="0"/>
                      <a:cs typeface="Times New Roman" panose="02020603050405020304" pitchFamily="18" charset="0"/>
                    </a:rPr>
                    <a:t>Able to be more in the present</a:t>
                  </a:r>
                </a:p>
                <a:p>
                  <a:pPr>
                    <a:lnSpc>
                      <a:spcPct val="107000"/>
                    </a:lnSpc>
                    <a:spcAft>
                      <a:spcPts val="800"/>
                    </a:spcAft>
                  </a:pPr>
                  <a:r>
                    <a:rPr lang="en-GB" sz="1100" b="1" dirty="0">
                      <a:solidFill>
                        <a:srgbClr val="996600"/>
                      </a:solidFill>
                      <a:latin typeface="Calibri" panose="020F0502020204030204" pitchFamily="34" charset="0"/>
                      <a:ea typeface="Calibri" panose="020F0502020204030204" pitchFamily="34" charset="0"/>
                      <a:cs typeface="Times New Roman" panose="02020603050405020304" pitchFamily="18" charset="0"/>
                    </a:rPr>
                    <a:t> Memory and emotions are changed</a:t>
                  </a:r>
                </a:p>
                <a:p>
                  <a:pPr>
                    <a:lnSpc>
                      <a:spcPct val="107000"/>
                    </a:lnSpc>
                    <a:spcAft>
                      <a:spcPts val="800"/>
                    </a:spcAft>
                  </a:pPr>
                  <a:r>
                    <a:rPr lang="en-GB" sz="1100" b="1" dirty="0">
                      <a:solidFill>
                        <a:srgbClr val="996600"/>
                      </a:solidFill>
                      <a:latin typeface="Calibri" panose="020F0502020204030204" pitchFamily="34" charset="0"/>
                      <a:ea typeface="Calibri" panose="020F0502020204030204" pitchFamily="34" charset="0"/>
                      <a:cs typeface="Times New Roman" panose="02020603050405020304" pitchFamily="18" charset="0"/>
                    </a:rPr>
                    <a:t>Ability to trust is increased </a:t>
                  </a:r>
                </a:p>
                <a:p>
                  <a:pPr>
                    <a:lnSpc>
                      <a:spcPct val="107000"/>
                    </a:lnSpc>
                    <a:spcAft>
                      <a:spcPts val="800"/>
                    </a:spcAft>
                  </a:pPr>
                  <a:r>
                    <a:rPr lang="en-GB" sz="1100" b="1" dirty="0">
                      <a:solidFill>
                        <a:srgbClr val="996600"/>
                      </a:solidFill>
                      <a:latin typeface="Calibri" panose="020F0502020204030204" pitchFamily="34" charset="0"/>
                      <a:ea typeface="Calibri" panose="020F0502020204030204" pitchFamily="34" charset="0"/>
                      <a:cs typeface="Times New Roman" panose="02020603050405020304" pitchFamily="18" charset="0"/>
                    </a:rPr>
                    <a:t>Changes in response to stimuli</a:t>
                  </a:r>
                </a:p>
              </p:txBody>
            </p:sp>
          </p:grpSp>
        </p:grpSp>
        <p:cxnSp>
          <p:nvCxnSpPr>
            <p:cNvPr id="14" name="Straight Arrow Connector 13">
              <a:extLst>
                <a:ext uri="{FF2B5EF4-FFF2-40B4-BE49-F238E27FC236}">
                  <a16:creationId xmlns:a16="http://schemas.microsoft.com/office/drawing/2014/main" id="{13D72785-7131-4167-A6CD-69904F757973}"/>
                </a:ext>
              </a:extLst>
            </p:cNvPr>
            <p:cNvCxnSpPr/>
            <p:nvPr/>
          </p:nvCxnSpPr>
          <p:spPr>
            <a:xfrm flipV="1">
              <a:off x="2600325" y="1457325"/>
              <a:ext cx="1921323" cy="600075"/>
            </a:xfrm>
            <a:prstGeom prst="straightConnector1">
              <a:avLst/>
            </a:prstGeom>
            <a:noFill/>
            <a:ln w="6350" cap="flat" cmpd="sng" algn="ctr">
              <a:solidFill>
                <a:sysClr val="windowText" lastClr="000000"/>
              </a:solidFill>
              <a:prstDash val="solid"/>
              <a:miter lim="800000"/>
              <a:tailEnd type="triangle"/>
            </a:ln>
            <a:effectLst/>
          </p:spPr>
        </p:cxnSp>
      </p:grpSp>
      <p:sp>
        <p:nvSpPr>
          <p:cNvPr id="4" name="Rectangle 3">
            <a:extLst>
              <a:ext uri="{FF2B5EF4-FFF2-40B4-BE49-F238E27FC236}">
                <a16:creationId xmlns:a16="http://schemas.microsoft.com/office/drawing/2014/main" id="{77E949FB-FF3B-78C6-3B32-19D54CC6595A}"/>
              </a:ext>
            </a:extLst>
          </p:cNvPr>
          <p:cNvSpPr/>
          <p:nvPr/>
        </p:nvSpPr>
        <p:spPr>
          <a:xfrm>
            <a:off x="9840416" y="0"/>
            <a:ext cx="2351584" cy="6858000"/>
          </a:xfrm>
          <a:prstGeom prst="rect">
            <a:avLst/>
          </a:prstGeom>
          <a:solidFill>
            <a:srgbClr val="005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text&#10;&#10;Description automatically generated">
            <a:extLst>
              <a:ext uri="{FF2B5EF4-FFF2-40B4-BE49-F238E27FC236}">
                <a16:creationId xmlns:a16="http://schemas.microsoft.com/office/drawing/2014/main" id="{3AD9A19D-AE1B-F6A8-A864-0A369E0C069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68408" y="5530357"/>
            <a:ext cx="2351584" cy="1322766"/>
          </a:xfrm>
          <a:prstGeom prst="rect">
            <a:avLst/>
          </a:prstGeom>
        </p:spPr>
      </p:pic>
      <p:sp>
        <p:nvSpPr>
          <p:cNvPr id="5" name="CasellaDiTesto 4">
            <a:extLst>
              <a:ext uri="{FF2B5EF4-FFF2-40B4-BE49-F238E27FC236}">
                <a16:creationId xmlns:a16="http://schemas.microsoft.com/office/drawing/2014/main" id="{0B6709B4-4668-D7DD-AA40-4E8501E1B332}"/>
              </a:ext>
            </a:extLst>
          </p:cNvPr>
          <p:cNvSpPr txBox="1"/>
          <p:nvPr/>
        </p:nvSpPr>
        <p:spPr>
          <a:xfrm>
            <a:off x="4007768" y="6514322"/>
            <a:ext cx="6096000" cy="307777"/>
          </a:xfrm>
          <a:prstGeom prst="rect">
            <a:avLst/>
          </a:prstGeom>
          <a:noFill/>
        </p:spPr>
        <p:txBody>
          <a:bodyPr wrap="square">
            <a:spAutoFit/>
          </a:bodyPr>
          <a:lstStyle/>
          <a:p>
            <a:r>
              <a:rPr lang="en-GB" sz="1400" dirty="0">
                <a:latin typeface="Arial" panose="020B0604020202020204" pitchFamily="34" charset="0"/>
                <a:ea typeface="Libre Baskerville"/>
                <a:cs typeface="Arial" panose="020B0604020202020204" pitchFamily="34" charset="0"/>
                <a:sym typeface="Libre Baskerville"/>
              </a:rPr>
              <a:t>The atomic model by Draper, A.; Marcellino, E; </a:t>
            </a:r>
            <a:r>
              <a:rPr lang="en-GB" sz="1400" dirty="0" err="1">
                <a:latin typeface="Arial" panose="020B0604020202020204" pitchFamily="34" charset="0"/>
                <a:ea typeface="Libre Baskerville"/>
                <a:cs typeface="Arial" panose="020B0604020202020204" pitchFamily="34" charset="0"/>
                <a:sym typeface="Libre Baskerville"/>
              </a:rPr>
              <a:t>Ogbonnaya</a:t>
            </a:r>
            <a:r>
              <a:rPr lang="en-GB" sz="1400" dirty="0">
                <a:latin typeface="Arial" panose="020B0604020202020204" pitchFamily="34" charset="0"/>
                <a:ea typeface="Libre Baskerville"/>
                <a:cs typeface="Arial" panose="020B0604020202020204" pitchFamily="34" charset="0"/>
                <a:sym typeface="Libre Baskerville"/>
              </a:rPr>
              <a:t>, C. (2020) </a:t>
            </a:r>
            <a:endParaRPr lang="en-GB" sz="1400" dirty="0"/>
          </a:p>
        </p:txBody>
      </p:sp>
    </p:spTree>
    <p:extLst>
      <p:ext uri="{BB962C8B-B14F-4D97-AF65-F5344CB8AC3E}">
        <p14:creationId xmlns:p14="http://schemas.microsoft.com/office/powerpoint/2010/main" val="1216361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761ED1-43CE-FF31-ADD9-7176C32A55D3}"/>
              </a:ext>
            </a:extLst>
          </p:cNvPr>
          <p:cNvSpPr/>
          <p:nvPr/>
        </p:nvSpPr>
        <p:spPr>
          <a:xfrm>
            <a:off x="0" y="-2"/>
            <a:ext cx="12192000" cy="6885385"/>
          </a:xfrm>
          <a:prstGeom prst="rect">
            <a:avLst/>
          </a:prstGeom>
          <a:solidFill>
            <a:srgbClr val="005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Helvetica" pitchFamily="2" charset="0"/>
            </a:endParaRPr>
          </a:p>
        </p:txBody>
      </p:sp>
      <p:sp>
        <p:nvSpPr>
          <p:cNvPr id="2" name="Rectangle 1"/>
          <p:cNvSpPr/>
          <p:nvPr/>
        </p:nvSpPr>
        <p:spPr>
          <a:xfrm>
            <a:off x="2279576" y="2852936"/>
            <a:ext cx="7110536" cy="800219"/>
          </a:xfrm>
          <a:prstGeom prst="rect">
            <a:avLst/>
          </a:prstGeom>
        </p:spPr>
        <p:txBody>
          <a:bodyPr wrap="square">
            <a:spAutoFit/>
          </a:bodyPr>
          <a:lstStyle/>
          <a:p>
            <a:pPr algn="ctr"/>
            <a:r>
              <a:rPr lang="en-GB" sz="2800" b="1" dirty="0">
                <a:solidFill>
                  <a:schemeClr val="bg1"/>
                </a:solidFill>
              </a:rPr>
              <a:t>The Voice of the Child</a:t>
            </a:r>
          </a:p>
          <a:p>
            <a:endParaRPr lang="en-GB" dirty="0"/>
          </a:p>
        </p:txBody>
      </p:sp>
      <p:pic>
        <p:nvPicPr>
          <p:cNvPr id="25" name="Oakwood House 3">
            <a:hlinkClick r:id="" action="ppaction://media"/>
            <a:extLst>
              <a:ext uri="{FF2B5EF4-FFF2-40B4-BE49-F238E27FC236}">
                <a16:creationId xmlns:a16="http://schemas.microsoft.com/office/drawing/2014/main" id="{3AEB0F47-F077-49D1-9D90-56E1667105D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91944" y="3717032"/>
            <a:ext cx="609600" cy="60960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69651411-A5BE-2F90-018D-C742C4BF67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68408" y="5530357"/>
            <a:ext cx="2351584" cy="1322766"/>
          </a:xfrm>
          <a:prstGeom prst="rect">
            <a:avLst/>
          </a:prstGeom>
        </p:spPr>
      </p:pic>
    </p:spTree>
    <p:extLst>
      <p:ext uri="{BB962C8B-B14F-4D97-AF65-F5344CB8AC3E}">
        <p14:creationId xmlns:p14="http://schemas.microsoft.com/office/powerpoint/2010/main" val="304152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300"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360" y="692696"/>
            <a:ext cx="7110536" cy="800219"/>
          </a:xfrm>
          <a:prstGeom prst="rect">
            <a:avLst/>
          </a:prstGeom>
        </p:spPr>
        <p:txBody>
          <a:bodyPr wrap="square">
            <a:spAutoFit/>
          </a:bodyPr>
          <a:lstStyle/>
          <a:p>
            <a:r>
              <a:rPr lang="en-GB" sz="2800" b="1" dirty="0">
                <a:solidFill>
                  <a:srgbClr val="005D63"/>
                </a:solidFill>
                <a:latin typeface="Helvetica" pitchFamily="2" charset="0"/>
              </a:rPr>
              <a:t>What Is The Effect</a:t>
            </a:r>
          </a:p>
          <a:p>
            <a:endParaRPr lang="en-GB"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2CF302D-85C1-5122-9D87-D87892D743B0}"/>
              </a:ext>
            </a:extLst>
          </p:cNvPr>
          <p:cNvSpPr/>
          <p:nvPr/>
        </p:nvSpPr>
        <p:spPr>
          <a:xfrm>
            <a:off x="9840416" y="0"/>
            <a:ext cx="2351584" cy="6858000"/>
          </a:xfrm>
          <a:prstGeom prst="rect">
            <a:avLst/>
          </a:prstGeom>
          <a:solidFill>
            <a:srgbClr val="005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text&#10;&#10;Description automatically generated">
            <a:extLst>
              <a:ext uri="{FF2B5EF4-FFF2-40B4-BE49-F238E27FC236}">
                <a16:creationId xmlns:a16="http://schemas.microsoft.com/office/drawing/2014/main" id="{DC824662-4964-715B-BFF5-A399284EA9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8408" y="5530357"/>
            <a:ext cx="2351584" cy="1322766"/>
          </a:xfrm>
          <a:prstGeom prst="rect">
            <a:avLst/>
          </a:prstGeom>
        </p:spPr>
      </p:pic>
      <p:sp>
        <p:nvSpPr>
          <p:cNvPr id="5" name="Rectangle 4">
            <a:extLst>
              <a:ext uri="{FF2B5EF4-FFF2-40B4-BE49-F238E27FC236}">
                <a16:creationId xmlns:a16="http://schemas.microsoft.com/office/drawing/2014/main" id="{BF830F5D-1BB9-38EC-ABA6-1AE354C315B9}"/>
              </a:ext>
            </a:extLst>
          </p:cNvPr>
          <p:cNvSpPr/>
          <p:nvPr/>
        </p:nvSpPr>
        <p:spPr>
          <a:xfrm>
            <a:off x="1127448" y="2797744"/>
            <a:ext cx="7416824" cy="523220"/>
          </a:xfrm>
          <a:prstGeom prst="rect">
            <a:avLst/>
          </a:prstGeom>
          <a:solidFill>
            <a:srgbClr val="005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BA2F040-BCDB-17AD-C2A1-327538C801B6}"/>
              </a:ext>
            </a:extLst>
          </p:cNvPr>
          <p:cNvSpPr/>
          <p:nvPr/>
        </p:nvSpPr>
        <p:spPr>
          <a:xfrm>
            <a:off x="839416" y="2213272"/>
            <a:ext cx="7416824" cy="523220"/>
          </a:xfrm>
          <a:prstGeom prst="rect">
            <a:avLst/>
          </a:prstGeom>
          <a:solidFill>
            <a:srgbClr val="005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8" name="Rectangle 7">
            <a:extLst>
              <a:ext uri="{FF2B5EF4-FFF2-40B4-BE49-F238E27FC236}">
                <a16:creationId xmlns:a16="http://schemas.microsoft.com/office/drawing/2014/main" id="{BFD0C4FE-60F0-367A-09C2-D0060F094E8E}"/>
              </a:ext>
            </a:extLst>
          </p:cNvPr>
          <p:cNvSpPr/>
          <p:nvPr/>
        </p:nvSpPr>
        <p:spPr>
          <a:xfrm>
            <a:off x="479376" y="1628800"/>
            <a:ext cx="7416824" cy="523220"/>
          </a:xfrm>
          <a:prstGeom prst="rect">
            <a:avLst/>
          </a:prstGeom>
          <a:solidFill>
            <a:srgbClr val="005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34067F4-B37A-07B4-3015-63073905F24F}"/>
              </a:ext>
            </a:extLst>
          </p:cNvPr>
          <p:cNvSpPr/>
          <p:nvPr/>
        </p:nvSpPr>
        <p:spPr>
          <a:xfrm>
            <a:off x="1487488" y="3380110"/>
            <a:ext cx="7416824" cy="523220"/>
          </a:xfrm>
          <a:prstGeom prst="rect">
            <a:avLst/>
          </a:prstGeom>
          <a:solidFill>
            <a:srgbClr val="005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B6970E6-B6A7-A496-2562-ACCCC8A1D1F9}"/>
              </a:ext>
            </a:extLst>
          </p:cNvPr>
          <p:cNvSpPr txBox="1"/>
          <p:nvPr/>
        </p:nvSpPr>
        <p:spPr>
          <a:xfrm>
            <a:off x="551384" y="1714456"/>
            <a:ext cx="6096784" cy="369332"/>
          </a:xfrm>
          <a:prstGeom prst="rect">
            <a:avLst/>
          </a:prstGeom>
          <a:noFill/>
        </p:spPr>
        <p:txBody>
          <a:bodyPr wrap="square">
            <a:spAutoFit/>
          </a:bodyPr>
          <a:lstStyle/>
          <a:p>
            <a:r>
              <a:rPr lang="en-GB" dirty="0">
                <a:solidFill>
                  <a:schemeClr val="bg1"/>
                </a:solidFill>
                <a:latin typeface="Arial" panose="020B0604020202020204" pitchFamily="34" charset="0"/>
                <a:cs typeface="Arial" panose="020B0604020202020204" pitchFamily="34" charset="0"/>
              </a:rPr>
              <a:t>Increases the validity of positive cognitions.</a:t>
            </a:r>
          </a:p>
        </p:txBody>
      </p:sp>
      <p:sp>
        <p:nvSpPr>
          <p:cNvPr id="13" name="TextBox 12">
            <a:extLst>
              <a:ext uri="{FF2B5EF4-FFF2-40B4-BE49-F238E27FC236}">
                <a16:creationId xmlns:a16="http://schemas.microsoft.com/office/drawing/2014/main" id="{3AC762EE-D351-3E2D-4398-6082A7A07464}"/>
              </a:ext>
            </a:extLst>
          </p:cNvPr>
          <p:cNvSpPr txBox="1"/>
          <p:nvPr/>
        </p:nvSpPr>
        <p:spPr>
          <a:xfrm>
            <a:off x="911424" y="2290216"/>
            <a:ext cx="6096784" cy="369332"/>
          </a:xfrm>
          <a:prstGeom prst="rect">
            <a:avLst/>
          </a:prstGeom>
          <a:noFill/>
        </p:spPr>
        <p:txBody>
          <a:bodyPr wrap="square">
            <a:spAutoFit/>
          </a:bodyPr>
          <a:lstStyle/>
          <a:p>
            <a:r>
              <a:rPr lang="en-GB" dirty="0">
                <a:solidFill>
                  <a:schemeClr val="bg1"/>
                </a:solidFill>
                <a:latin typeface="Arial" panose="020B0604020202020204" pitchFamily="34" charset="0"/>
                <a:cs typeface="Arial" panose="020B0604020202020204" pitchFamily="34" charset="0"/>
              </a:rPr>
              <a:t>Reduces day to day levels of disturbance.</a:t>
            </a:r>
          </a:p>
        </p:txBody>
      </p:sp>
      <p:sp>
        <p:nvSpPr>
          <p:cNvPr id="15" name="TextBox 14">
            <a:extLst>
              <a:ext uri="{FF2B5EF4-FFF2-40B4-BE49-F238E27FC236}">
                <a16:creationId xmlns:a16="http://schemas.microsoft.com/office/drawing/2014/main" id="{8B504B2D-BCAB-E17C-F625-0F5CCB4351DB}"/>
              </a:ext>
            </a:extLst>
          </p:cNvPr>
          <p:cNvSpPr txBox="1"/>
          <p:nvPr/>
        </p:nvSpPr>
        <p:spPr>
          <a:xfrm>
            <a:off x="1199456" y="2874688"/>
            <a:ext cx="6096784" cy="369332"/>
          </a:xfrm>
          <a:prstGeom prst="rect">
            <a:avLst/>
          </a:prstGeom>
          <a:noFill/>
        </p:spPr>
        <p:txBody>
          <a:bodyPr wrap="square">
            <a:spAutoFit/>
          </a:bodyPr>
          <a:lstStyle/>
          <a:p>
            <a:r>
              <a:rPr lang="en-GB" dirty="0">
                <a:solidFill>
                  <a:schemeClr val="bg1"/>
                </a:solidFill>
                <a:latin typeface="Arial" panose="020B0604020202020204" pitchFamily="34" charset="0"/>
                <a:cs typeface="Arial" panose="020B0604020202020204" pitchFamily="34" charset="0"/>
              </a:rPr>
              <a:t>Produces self management strategies enhancing agency.</a:t>
            </a:r>
          </a:p>
        </p:txBody>
      </p:sp>
      <p:sp>
        <p:nvSpPr>
          <p:cNvPr id="17" name="TextBox 16">
            <a:extLst>
              <a:ext uri="{FF2B5EF4-FFF2-40B4-BE49-F238E27FC236}">
                <a16:creationId xmlns:a16="http://schemas.microsoft.com/office/drawing/2014/main" id="{C793D340-ACE3-8BE2-7E24-E84A12D0A586}"/>
              </a:ext>
            </a:extLst>
          </p:cNvPr>
          <p:cNvSpPr txBox="1"/>
          <p:nvPr/>
        </p:nvSpPr>
        <p:spPr>
          <a:xfrm>
            <a:off x="1559496" y="3457054"/>
            <a:ext cx="6096784" cy="369332"/>
          </a:xfrm>
          <a:prstGeom prst="rect">
            <a:avLst/>
          </a:prstGeom>
          <a:noFill/>
        </p:spPr>
        <p:txBody>
          <a:bodyPr wrap="square">
            <a:spAutoFit/>
          </a:bodyPr>
          <a:lstStyle/>
          <a:p>
            <a:r>
              <a:rPr lang="en-GB" dirty="0">
                <a:solidFill>
                  <a:schemeClr val="bg1"/>
                </a:solidFill>
                <a:latin typeface="Arial" panose="020B0604020202020204" pitchFamily="34" charset="0"/>
                <a:cs typeface="Arial" panose="020B0604020202020204" pitchFamily="34" charset="0"/>
              </a:rPr>
              <a:t>Has been reported to increase ability to learn.</a:t>
            </a:r>
          </a:p>
        </p:txBody>
      </p:sp>
      <p:sp>
        <p:nvSpPr>
          <p:cNvPr id="18" name="Rectangle 17">
            <a:extLst>
              <a:ext uri="{FF2B5EF4-FFF2-40B4-BE49-F238E27FC236}">
                <a16:creationId xmlns:a16="http://schemas.microsoft.com/office/drawing/2014/main" id="{958CD57B-4C29-0BB1-AF99-A0CAAE006784}"/>
              </a:ext>
            </a:extLst>
          </p:cNvPr>
          <p:cNvSpPr/>
          <p:nvPr/>
        </p:nvSpPr>
        <p:spPr>
          <a:xfrm>
            <a:off x="1843822" y="3962476"/>
            <a:ext cx="7416824" cy="523220"/>
          </a:xfrm>
          <a:prstGeom prst="rect">
            <a:avLst/>
          </a:prstGeom>
          <a:solidFill>
            <a:srgbClr val="005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2C0BE1B0-8010-436A-DF9B-B27ED9BA644B}"/>
              </a:ext>
            </a:extLst>
          </p:cNvPr>
          <p:cNvSpPr txBox="1"/>
          <p:nvPr/>
        </p:nvSpPr>
        <p:spPr>
          <a:xfrm>
            <a:off x="1919536" y="4039420"/>
            <a:ext cx="6096784" cy="369332"/>
          </a:xfrm>
          <a:prstGeom prst="rect">
            <a:avLst/>
          </a:prstGeom>
          <a:noFill/>
        </p:spPr>
        <p:txBody>
          <a:bodyPr wrap="square">
            <a:spAutoFit/>
          </a:bodyPr>
          <a:lstStyle/>
          <a:p>
            <a:r>
              <a:rPr lang="en-GB" dirty="0">
                <a:solidFill>
                  <a:schemeClr val="bg1"/>
                </a:solidFill>
                <a:latin typeface="Arial" panose="020B0604020202020204" pitchFamily="34" charset="0"/>
                <a:cs typeface="Arial" panose="020B0604020202020204" pitchFamily="34" charset="0"/>
              </a:rPr>
              <a:t>Creates a foundation for healthy living patterns.</a:t>
            </a:r>
          </a:p>
        </p:txBody>
      </p:sp>
    </p:spTree>
    <p:extLst>
      <p:ext uri="{BB962C8B-B14F-4D97-AF65-F5344CB8AC3E}">
        <p14:creationId xmlns:p14="http://schemas.microsoft.com/office/powerpoint/2010/main" val="2623946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360" y="692006"/>
            <a:ext cx="7895110" cy="523220"/>
          </a:xfrm>
          <a:prstGeom prst="rect">
            <a:avLst/>
          </a:prstGeom>
          <a:noFill/>
        </p:spPr>
        <p:txBody>
          <a:bodyPr wrap="none" rtlCol="0">
            <a:spAutoFit/>
          </a:bodyPr>
          <a:lstStyle/>
          <a:p>
            <a:r>
              <a:rPr lang="en-GB" sz="2800" b="1" dirty="0">
                <a:solidFill>
                  <a:srgbClr val="005D63"/>
                </a:solidFill>
                <a:latin typeface="Helvetica" pitchFamily="2" charset="0"/>
              </a:rPr>
              <a:t>What Parents/Carers Say About The Protocol</a:t>
            </a:r>
          </a:p>
        </p:txBody>
      </p:sp>
      <p:sp>
        <p:nvSpPr>
          <p:cNvPr id="4" name="Rectangle 3">
            <a:extLst>
              <a:ext uri="{FF2B5EF4-FFF2-40B4-BE49-F238E27FC236}">
                <a16:creationId xmlns:a16="http://schemas.microsoft.com/office/drawing/2014/main" id="{FCBF70B1-1DC4-0B2A-44FA-1AE78FD57AE9}"/>
              </a:ext>
            </a:extLst>
          </p:cNvPr>
          <p:cNvSpPr/>
          <p:nvPr/>
        </p:nvSpPr>
        <p:spPr>
          <a:xfrm>
            <a:off x="9840416" y="0"/>
            <a:ext cx="2351584" cy="6858000"/>
          </a:xfrm>
          <a:prstGeom prst="rect">
            <a:avLst/>
          </a:prstGeom>
          <a:solidFill>
            <a:srgbClr val="005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picture containing text&#10;&#10;Description automatically generated">
            <a:extLst>
              <a:ext uri="{FF2B5EF4-FFF2-40B4-BE49-F238E27FC236}">
                <a16:creationId xmlns:a16="http://schemas.microsoft.com/office/drawing/2014/main" id="{054785C0-731A-FE8F-E53F-AAE3D135F3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8408" y="5530357"/>
            <a:ext cx="2351584" cy="1322766"/>
          </a:xfrm>
          <a:prstGeom prst="rect">
            <a:avLst/>
          </a:prstGeom>
        </p:spPr>
      </p:pic>
      <p:pic>
        <p:nvPicPr>
          <p:cNvPr id="9" name="Picture 8" descr="Diagram&#10;&#10;Description automatically generated">
            <a:extLst>
              <a:ext uri="{FF2B5EF4-FFF2-40B4-BE49-F238E27FC236}">
                <a16:creationId xmlns:a16="http://schemas.microsoft.com/office/drawing/2014/main" id="{00CA3427-4E4D-459E-B190-0B64C591C9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0" y="1556792"/>
            <a:ext cx="9215354" cy="5105513"/>
          </a:xfrm>
          <a:prstGeom prst="rect">
            <a:avLst/>
          </a:prstGeom>
        </p:spPr>
      </p:pic>
    </p:spTree>
    <p:extLst>
      <p:ext uri="{BB962C8B-B14F-4D97-AF65-F5344CB8AC3E}">
        <p14:creationId xmlns:p14="http://schemas.microsoft.com/office/powerpoint/2010/main" val="2623946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360" y="690144"/>
            <a:ext cx="6984776" cy="2077492"/>
          </a:xfrm>
          <a:prstGeom prst="rect">
            <a:avLst/>
          </a:prstGeom>
          <a:noFill/>
        </p:spPr>
        <p:txBody>
          <a:bodyPr wrap="square" rtlCol="0">
            <a:spAutoFit/>
          </a:bodyPr>
          <a:lstStyle/>
          <a:p>
            <a:r>
              <a:rPr lang="en-GB" sz="2800" b="1" dirty="0">
                <a:solidFill>
                  <a:srgbClr val="005D63"/>
                </a:solidFill>
                <a:latin typeface="Helvetica" pitchFamily="2" charset="0"/>
              </a:rPr>
              <a:t>What It Looks Like</a:t>
            </a:r>
          </a:p>
          <a:p>
            <a:pPr>
              <a:lnSpc>
                <a:spcPct val="150000"/>
              </a:lnSpc>
            </a:pPr>
            <a:endParaRPr lang="en-GB" b="1" dirty="0">
              <a:latin typeface="Helvetica" pitchFamily="2" charset="0"/>
            </a:endParaRPr>
          </a:p>
          <a:p>
            <a:r>
              <a:rPr lang="en-GB" b="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https://www.youtube.com/watch?v=hqtBQoFH-ck</a:t>
            </a:r>
            <a:endParaRPr lang="en-GB" b="1" dirty="0">
              <a:latin typeface="Arial" panose="020B0604020202020204" pitchFamily="34" charset="0"/>
              <a:cs typeface="Arial" panose="020B0604020202020204" pitchFamily="34" charset="0"/>
            </a:endParaRPr>
          </a:p>
          <a:p>
            <a:pPr algn="ctr"/>
            <a:endParaRPr lang="en-GB" sz="2800" b="1" dirty="0">
              <a:latin typeface="Helvetica" pitchFamily="2" charset="0"/>
            </a:endParaRPr>
          </a:p>
          <a:p>
            <a:endParaRPr lang="en-GB" sz="2800" dirty="0">
              <a:latin typeface="Helvetica" pitchFamily="2" charset="0"/>
            </a:endParaRPr>
          </a:p>
        </p:txBody>
      </p:sp>
      <p:sp>
        <p:nvSpPr>
          <p:cNvPr id="3" name="Rectangle 2">
            <a:extLst>
              <a:ext uri="{FF2B5EF4-FFF2-40B4-BE49-F238E27FC236}">
                <a16:creationId xmlns:a16="http://schemas.microsoft.com/office/drawing/2014/main" id="{A98F13DD-2BAA-3E8D-D3A4-F971737F7777}"/>
              </a:ext>
            </a:extLst>
          </p:cNvPr>
          <p:cNvSpPr/>
          <p:nvPr/>
        </p:nvSpPr>
        <p:spPr>
          <a:xfrm>
            <a:off x="9840416" y="0"/>
            <a:ext cx="2351584" cy="6858000"/>
          </a:xfrm>
          <a:prstGeom prst="rect">
            <a:avLst/>
          </a:prstGeom>
          <a:solidFill>
            <a:srgbClr val="005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text&#10;&#10;Description automatically generated">
            <a:extLst>
              <a:ext uri="{FF2B5EF4-FFF2-40B4-BE49-F238E27FC236}">
                <a16:creationId xmlns:a16="http://schemas.microsoft.com/office/drawing/2014/main" id="{3592964C-DD74-B751-3D8D-8219E7FF99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8408" y="5530357"/>
            <a:ext cx="2351584" cy="1322766"/>
          </a:xfrm>
          <a:prstGeom prst="rect">
            <a:avLst/>
          </a:prstGeom>
        </p:spPr>
      </p:pic>
    </p:spTree>
    <p:extLst>
      <p:ext uri="{BB962C8B-B14F-4D97-AF65-F5344CB8AC3E}">
        <p14:creationId xmlns:p14="http://schemas.microsoft.com/office/powerpoint/2010/main" val="3419623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5360" y="692007"/>
            <a:ext cx="4049507" cy="523220"/>
          </a:xfrm>
          <a:prstGeom prst="rect">
            <a:avLst/>
          </a:prstGeom>
        </p:spPr>
        <p:txBody>
          <a:bodyPr wrap="none">
            <a:spAutoFit/>
          </a:bodyPr>
          <a:lstStyle/>
          <a:p>
            <a:r>
              <a:rPr lang="en-GB" sz="2800" b="1" dirty="0">
                <a:solidFill>
                  <a:srgbClr val="005D63"/>
                </a:solidFill>
                <a:latin typeface="Helvetica" pitchFamily="2" charset="0"/>
              </a:rPr>
              <a:t>What The Data Shows </a:t>
            </a:r>
          </a:p>
        </p:txBody>
      </p:sp>
      <p:sp>
        <p:nvSpPr>
          <p:cNvPr id="11" name="TextBox 10"/>
          <p:cNvSpPr txBox="1"/>
          <p:nvPr/>
        </p:nvSpPr>
        <p:spPr>
          <a:xfrm>
            <a:off x="335360" y="1628800"/>
            <a:ext cx="8379217" cy="1323439"/>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With UASC:</a:t>
            </a:r>
          </a:p>
          <a:p>
            <a:endParaRPr lang="en-GB" sz="8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Validity of Cognition:</a:t>
            </a:r>
          </a:p>
          <a:p>
            <a:r>
              <a:rPr lang="en-GB" dirty="0">
                <a:latin typeface="Arial" panose="020B0604020202020204" pitchFamily="34" charset="0"/>
                <a:cs typeface="Arial" panose="020B0604020202020204" pitchFamily="34" charset="0"/>
              </a:rPr>
              <a:t>In a cohort of 29, there was a 41% change in enhanced cognitions. This was for</a:t>
            </a:r>
          </a:p>
          <a:p>
            <a:r>
              <a:rPr lang="en-GB" dirty="0">
                <a:latin typeface="Arial" panose="020B0604020202020204" pitchFamily="34" charset="0"/>
                <a:cs typeface="Arial" panose="020B0604020202020204" pitchFamily="34" charset="0"/>
              </a:rPr>
              <a:t>UASC who were able to attend 3 or more of the sessions. </a:t>
            </a:r>
          </a:p>
        </p:txBody>
      </p:sp>
      <p:sp>
        <p:nvSpPr>
          <p:cNvPr id="2" name="TextBox 1"/>
          <p:cNvSpPr txBox="1"/>
          <p:nvPr/>
        </p:nvSpPr>
        <p:spPr>
          <a:xfrm>
            <a:off x="335360" y="2982526"/>
            <a:ext cx="7048059" cy="184665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In a cohort of 41 subjects (mean values pre and post)</a:t>
            </a:r>
          </a:p>
          <a:p>
            <a:pPr>
              <a:lnSpc>
                <a:spcPct val="150000"/>
              </a:lnSpc>
            </a:pPr>
            <a:r>
              <a:rPr lang="en-GB" sz="1200" dirty="0">
                <a:latin typeface="Arial" panose="020B0604020202020204" pitchFamily="34" charset="0"/>
                <a:cs typeface="Arial" panose="020B0604020202020204" pitchFamily="34" charset="0"/>
              </a:rPr>
              <a:t>	N	Mean	Std. Deviation	Minimum	Maximum	</a:t>
            </a:r>
          </a:p>
          <a:p>
            <a:r>
              <a:rPr lang="en-GB" sz="1200" dirty="0" err="1">
                <a:latin typeface="Arial" panose="020B0604020202020204" pitchFamily="34" charset="0"/>
                <a:cs typeface="Arial" panose="020B0604020202020204" pitchFamily="34" charset="0"/>
              </a:rPr>
              <a:t>VOC_pre</a:t>
            </a:r>
            <a:r>
              <a:rPr lang="en-GB" sz="1200" dirty="0">
                <a:latin typeface="Arial" panose="020B0604020202020204" pitchFamily="34" charset="0"/>
                <a:cs typeface="Arial" panose="020B0604020202020204" pitchFamily="34" charset="0"/>
              </a:rPr>
              <a:t>	41	3.0487	1.33723	1.00	6.00	</a:t>
            </a:r>
          </a:p>
          <a:p>
            <a:r>
              <a:rPr lang="en-GB" sz="1200" dirty="0" err="1">
                <a:latin typeface="Arial" panose="020B0604020202020204" pitchFamily="34" charset="0"/>
                <a:cs typeface="Arial" panose="020B0604020202020204" pitchFamily="34" charset="0"/>
              </a:rPr>
              <a:t>VOC_post</a:t>
            </a:r>
            <a:r>
              <a:rPr lang="en-GB" sz="1200" dirty="0">
                <a:latin typeface="Arial" panose="020B0604020202020204" pitchFamily="34" charset="0"/>
                <a:cs typeface="Arial" panose="020B0604020202020204" pitchFamily="34" charset="0"/>
              </a:rPr>
              <a:t>	41	4.5965	1.45649	1.00	7.00</a:t>
            </a:r>
          </a:p>
          <a:p>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 There was a statically significant change in cognition pre to post</a:t>
            </a:r>
          </a:p>
          <a:p>
            <a:r>
              <a:rPr lang="en-GB" dirty="0">
                <a:latin typeface="Arial" panose="020B0604020202020204" pitchFamily="34" charset="0"/>
                <a:cs typeface="Arial" panose="020B0604020202020204" pitchFamily="34" charset="0"/>
              </a:rPr>
              <a:t>(Z -4.974</a:t>
            </a:r>
            <a:r>
              <a:rPr lang="en-GB" baseline="30000" dirty="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 p&lt; .000, Wilcoxon Signed Ranks Test)</a:t>
            </a:r>
            <a:r>
              <a:rPr lang="en-GB" dirty="0">
                <a:latin typeface="Helvetica" pitchFamily="2" charset="0"/>
              </a:rPr>
              <a:t>	</a:t>
            </a:r>
          </a:p>
        </p:txBody>
      </p:sp>
      <p:sp>
        <p:nvSpPr>
          <p:cNvPr id="3" name="Rectangle 2">
            <a:extLst>
              <a:ext uri="{FF2B5EF4-FFF2-40B4-BE49-F238E27FC236}">
                <a16:creationId xmlns:a16="http://schemas.microsoft.com/office/drawing/2014/main" id="{B8786559-F2D5-7589-F9D9-FAD36D5E0B8C}"/>
              </a:ext>
            </a:extLst>
          </p:cNvPr>
          <p:cNvSpPr/>
          <p:nvPr/>
        </p:nvSpPr>
        <p:spPr>
          <a:xfrm>
            <a:off x="9840416" y="0"/>
            <a:ext cx="2351584" cy="6858000"/>
          </a:xfrm>
          <a:prstGeom prst="rect">
            <a:avLst/>
          </a:prstGeom>
          <a:solidFill>
            <a:srgbClr val="005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text&#10;&#10;Description automatically generated">
            <a:extLst>
              <a:ext uri="{FF2B5EF4-FFF2-40B4-BE49-F238E27FC236}">
                <a16:creationId xmlns:a16="http://schemas.microsoft.com/office/drawing/2014/main" id="{85750AD6-3C9B-1CFC-5ACD-16051DF9F4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8408" y="5530357"/>
            <a:ext cx="2351584" cy="1322766"/>
          </a:xfrm>
          <a:prstGeom prst="rect">
            <a:avLst/>
          </a:prstGeom>
        </p:spPr>
      </p:pic>
    </p:spTree>
    <p:extLst>
      <p:ext uri="{BB962C8B-B14F-4D97-AF65-F5344CB8AC3E}">
        <p14:creationId xmlns:p14="http://schemas.microsoft.com/office/powerpoint/2010/main" val="2623946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5360" y="692696"/>
            <a:ext cx="4049507" cy="523220"/>
          </a:xfrm>
          <a:prstGeom prst="rect">
            <a:avLst/>
          </a:prstGeom>
        </p:spPr>
        <p:txBody>
          <a:bodyPr wrap="none">
            <a:spAutoFit/>
          </a:bodyPr>
          <a:lstStyle/>
          <a:p>
            <a:r>
              <a:rPr lang="en-GB" sz="2800" b="1" dirty="0">
                <a:solidFill>
                  <a:srgbClr val="005D63"/>
                </a:solidFill>
                <a:latin typeface="Helvetica" pitchFamily="2" charset="0"/>
              </a:rPr>
              <a:t>What The Data Shows </a:t>
            </a:r>
          </a:p>
        </p:txBody>
      </p:sp>
      <p:sp>
        <p:nvSpPr>
          <p:cNvPr id="11" name="TextBox 10"/>
          <p:cNvSpPr txBox="1"/>
          <p:nvPr/>
        </p:nvSpPr>
        <p:spPr>
          <a:xfrm>
            <a:off x="330007" y="1628800"/>
            <a:ext cx="7782537" cy="132343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With UASC:</a:t>
            </a:r>
          </a:p>
          <a:p>
            <a:endParaRPr lang="en-GB" sz="8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Self-reported Units of Distress:</a:t>
            </a:r>
          </a:p>
          <a:p>
            <a:r>
              <a:rPr lang="en-GB" dirty="0">
                <a:latin typeface="Arial" panose="020B0604020202020204" pitchFamily="34" charset="0"/>
                <a:cs typeface="Arial" panose="020B0604020202020204" pitchFamily="34" charset="0"/>
              </a:rPr>
              <a:t>In a cohort of 29, there was a 30% reduction in SUD’s.  This was for</a:t>
            </a:r>
          </a:p>
          <a:p>
            <a:r>
              <a:rPr lang="en-GB" dirty="0">
                <a:latin typeface="Arial" panose="020B0604020202020204" pitchFamily="34" charset="0"/>
                <a:cs typeface="Arial" panose="020B0604020202020204" pitchFamily="34" charset="0"/>
              </a:rPr>
              <a:t>UASC who were able to attend 3 or more of the sessions. </a:t>
            </a:r>
          </a:p>
        </p:txBody>
      </p:sp>
      <p:sp>
        <p:nvSpPr>
          <p:cNvPr id="12" name="TextBox 11"/>
          <p:cNvSpPr txBox="1"/>
          <p:nvPr/>
        </p:nvSpPr>
        <p:spPr>
          <a:xfrm>
            <a:off x="330007" y="2979759"/>
            <a:ext cx="8496958" cy="184665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In a cohort of 41 subjects (mean values pre and post across all sessions)</a:t>
            </a:r>
          </a:p>
          <a:p>
            <a:r>
              <a:rPr lang="en-GB"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N	Mean	Std. Deviation	Minimum	Maximum	</a:t>
            </a:r>
          </a:p>
          <a:p>
            <a:r>
              <a:rPr lang="fr-FR" sz="1200" dirty="0" err="1">
                <a:latin typeface="Arial" panose="020B0604020202020204" pitchFamily="34" charset="0"/>
                <a:cs typeface="Arial" panose="020B0604020202020204" pitchFamily="34" charset="0"/>
              </a:rPr>
              <a:t>SUD_pre</a:t>
            </a:r>
            <a:r>
              <a:rPr lang="fr-FR" sz="1200" dirty="0">
                <a:latin typeface="Arial" panose="020B0604020202020204" pitchFamily="34" charset="0"/>
                <a:cs typeface="Arial" panose="020B0604020202020204" pitchFamily="34" charset="0"/>
              </a:rPr>
              <a:t>	41	7.3172	1.67889	3.50	10.00	</a:t>
            </a:r>
          </a:p>
          <a:p>
            <a:r>
              <a:rPr lang="fr-FR" sz="1200" dirty="0" err="1">
                <a:latin typeface="Arial" panose="020B0604020202020204" pitchFamily="34" charset="0"/>
                <a:cs typeface="Arial" panose="020B0604020202020204" pitchFamily="34" charset="0"/>
              </a:rPr>
              <a:t>SUD_post</a:t>
            </a:r>
            <a:r>
              <a:rPr lang="fr-FR" sz="1200" dirty="0">
                <a:latin typeface="Arial" panose="020B0604020202020204" pitchFamily="34" charset="0"/>
                <a:cs typeface="Arial" panose="020B0604020202020204" pitchFamily="34" charset="0"/>
              </a:rPr>
              <a:t>	41	6.0864	2.12430	.00	10.00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There was a statically significant change in distress pre to post</a:t>
            </a:r>
          </a:p>
          <a:p>
            <a:r>
              <a:rPr lang="en-GB" dirty="0">
                <a:latin typeface="Arial" panose="020B0604020202020204" pitchFamily="34" charset="0"/>
                <a:cs typeface="Arial" panose="020B0604020202020204" pitchFamily="34" charset="0"/>
              </a:rPr>
              <a:t>(Z -4.642</a:t>
            </a:r>
            <a:r>
              <a:rPr lang="en-GB" baseline="30000" dirty="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 p&lt; .000, Wilcoxon Signed Ranks Test)	</a:t>
            </a:r>
          </a:p>
        </p:txBody>
      </p:sp>
      <p:sp>
        <p:nvSpPr>
          <p:cNvPr id="2" name="Rectangle 1">
            <a:extLst>
              <a:ext uri="{FF2B5EF4-FFF2-40B4-BE49-F238E27FC236}">
                <a16:creationId xmlns:a16="http://schemas.microsoft.com/office/drawing/2014/main" id="{70103EE9-A643-59AB-94B8-9FA6C8633BBC}"/>
              </a:ext>
            </a:extLst>
          </p:cNvPr>
          <p:cNvSpPr/>
          <p:nvPr/>
        </p:nvSpPr>
        <p:spPr>
          <a:xfrm>
            <a:off x="9840416" y="0"/>
            <a:ext cx="2351584" cy="6858000"/>
          </a:xfrm>
          <a:prstGeom prst="rect">
            <a:avLst/>
          </a:prstGeom>
          <a:solidFill>
            <a:srgbClr val="005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text&#10;&#10;Description automatically generated">
            <a:extLst>
              <a:ext uri="{FF2B5EF4-FFF2-40B4-BE49-F238E27FC236}">
                <a16:creationId xmlns:a16="http://schemas.microsoft.com/office/drawing/2014/main" id="{6F92FC75-E747-5958-C1F3-B08C5A6899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8408" y="5530357"/>
            <a:ext cx="2351584" cy="1322766"/>
          </a:xfrm>
          <a:prstGeom prst="rect">
            <a:avLst/>
          </a:prstGeom>
        </p:spPr>
      </p:pic>
    </p:spTree>
    <p:extLst>
      <p:ext uri="{BB962C8B-B14F-4D97-AF65-F5344CB8AC3E}">
        <p14:creationId xmlns:p14="http://schemas.microsoft.com/office/powerpoint/2010/main" val="642938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5360" y="704048"/>
            <a:ext cx="9145016" cy="4524315"/>
          </a:xfrm>
          <a:prstGeom prst="rect">
            <a:avLst/>
          </a:prstGeom>
        </p:spPr>
        <p:txBody>
          <a:bodyPr wrap="square">
            <a:spAutoFit/>
          </a:bodyPr>
          <a:lstStyle/>
          <a:p>
            <a:r>
              <a:rPr lang="en-GB" sz="2800" b="1" dirty="0">
                <a:solidFill>
                  <a:srgbClr val="005D63"/>
                </a:solidFill>
                <a:latin typeface="Helvetica" pitchFamily="2" charset="0"/>
              </a:rPr>
              <a:t>What The Data Shows</a:t>
            </a:r>
          </a:p>
          <a:p>
            <a:pPr>
              <a:lnSpc>
                <a:spcPct val="150000"/>
              </a:lnSpc>
            </a:pPr>
            <a:endParaRPr lang="en-GB" b="1" dirty="0">
              <a:solidFill>
                <a:srgbClr val="005D63"/>
              </a:solidFill>
              <a:latin typeface="Helvetica" pitchFamily="2" charset="0"/>
            </a:endParaRPr>
          </a:p>
          <a:p>
            <a:r>
              <a:rPr lang="en-GB" b="1" dirty="0">
                <a:latin typeface="Arial" panose="020B0604020202020204" pitchFamily="34" charset="0"/>
                <a:cs typeface="Arial" panose="020B0604020202020204" pitchFamily="34" charset="0"/>
              </a:rPr>
              <a:t>In post adoption</a:t>
            </a:r>
          </a:p>
          <a:p>
            <a:endParaRPr lang="en-GB" sz="8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Validity of cognition:</a:t>
            </a:r>
          </a:p>
          <a:p>
            <a:endParaRPr lang="en-GB" sz="8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In order to analyse the full set of 82 paired VOC measures a Wilcoxon Signs-Rank </a:t>
            </a:r>
          </a:p>
          <a:p>
            <a:r>
              <a:rPr lang="en-GB" dirty="0">
                <a:latin typeface="Arial" panose="020B0604020202020204" pitchFamily="34" charset="0"/>
                <a:cs typeface="Arial" panose="020B0604020202020204" pitchFamily="34" charset="0"/>
              </a:rPr>
              <a:t>Test was performed. This suggested that there was a statistically significant difference </a:t>
            </a:r>
          </a:p>
          <a:p>
            <a:r>
              <a:rPr lang="en-GB" dirty="0">
                <a:latin typeface="Arial" panose="020B0604020202020204" pitchFamily="34" charset="0"/>
                <a:cs typeface="Arial" panose="020B0604020202020204" pitchFamily="34" charset="0"/>
              </a:rPr>
              <a:t>between the pre session VOC scores and the post-session scores (z=-4.622; p&lt;.000). </a:t>
            </a:r>
          </a:p>
          <a:p>
            <a:r>
              <a:rPr lang="en-GB" dirty="0">
                <a:latin typeface="Arial" panose="020B0604020202020204" pitchFamily="34" charset="0"/>
                <a:cs typeface="Arial" panose="020B0604020202020204" pitchFamily="34" charset="0"/>
              </a:rPr>
              <a:t>The median post VOC session, </a:t>
            </a:r>
            <a:r>
              <a:rPr lang="en-GB" dirty="0" err="1">
                <a:latin typeface="Arial" panose="020B0604020202020204" pitchFamily="34" charset="0"/>
                <a:cs typeface="Arial" panose="020B0604020202020204" pitchFamily="34" charset="0"/>
              </a:rPr>
              <a:t>Mdn</a:t>
            </a:r>
            <a:r>
              <a:rPr lang="en-GB" dirty="0">
                <a:latin typeface="Arial" panose="020B0604020202020204" pitchFamily="34" charset="0"/>
                <a:cs typeface="Arial" panose="020B0604020202020204" pitchFamily="34" charset="0"/>
              </a:rPr>
              <a:t>=4.45 was statistically higher than the median </a:t>
            </a:r>
          </a:p>
          <a:p>
            <a:r>
              <a:rPr lang="en-GB" dirty="0">
                <a:latin typeface="Arial" panose="020B0604020202020204" pitchFamily="34" charset="0"/>
                <a:cs typeface="Arial" panose="020B0604020202020204" pitchFamily="34" charset="0"/>
              </a:rPr>
              <a:t>pre-session scores, </a:t>
            </a:r>
            <a:r>
              <a:rPr lang="en-GB" dirty="0" err="1">
                <a:latin typeface="Arial" panose="020B0604020202020204" pitchFamily="34" charset="0"/>
                <a:cs typeface="Arial" panose="020B0604020202020204" pitchFamily="34" charset="0"/>
              </a:rPr>
              <a:t>Mdn</a:t>
            </a:r>
            <a:r>
              <a:rPr lang="en-GB" dirty="0">
                <a:latin typeface="Arial" panose="020B0604020202020204" pitchFamily="34" charset="0"/>
                <a:cs typeface="Arial" panose="020B0604020202020204" pitchFamily="34" charset="0"/>
              </a:rPr>
              <a:t>=3.51.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Based on this analysis it was evident that the VOC within the post-session indicated that </a:t>
            </a:r>
          </a:p>
          <a:p>
            <a:r>
              <a:rPr lang="en-GB" dirty="0">
                <a:latin typeface="Arial" panose="020B0604020202020204" pitchFamily="34" charset="0"/>
                <a:cs typeface="Arial" panose="020B0604020202020204" pitchFamily="34" charset="0"/>
              </a:rPr>
              <a:t>children benefited from the FFF programme especially in their ability to endorse their </a:t>
            </a:r>
          </a:p>
          <a:p>
            <a:r>
              <a:rPr lang="en-GB" dirty="0">
                <a:latin typeface="Arial" panose="020B0604020202020204" pitchFamily="34" charset="0"/>
                <a:cs typeface="Arial" panose="020B0604020202020204" pitchFamily="34" charset="0"/>
              </a:rPr>
              <a:t>positive belief.</a:t>
            </a:r>
          </a:p>
          <a:p>
            <a:endParaRPr lang="en-GB" dirty="0">
              <a:latin typeface="Helvetica" pitchFamily="2" charset="0"/>
            </a:endParaRPr>
          </a:p>
        </p:txBody>
      </p:sp>
      <p:sp>
        <p:nvSpPr>
          <p:cNvPr id="3" name="Rectangle 2">
            <a:extLst>
              <a:ext uri="{FF2B5EF4-FFF2-40B4-BE49-F238E27FC236}">
                <a16:creationId xmlns:a16="http://schemas.microsoft.com/office/drawing/2014/main" id="{B6F1F51D-3D92-5F17-3237-E1757F302318}"/>
              </a:ext>
            </a:extLst>
          </p:cNvPr>
          <p:cNvSpPr/>
          <p:nvPr/>
        </p:nvSpPr>
        <p:spPr>
          <a:xfrm>
            <a:off x="9840416" y="0"/>
            <a:ext cx="2351584" cy="6858000"/>
          </a:xfrm>
          <a:prstGeom prst="rect">
            <a:avLst/>
          </a:prstGeom>
          <a:solidFill>
            <a:srgbClr val="005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text&#10;&#10;Description automatically generated">
            <a:extLst>
              <a:ext uri="{FF2B5EF4-FFF2-40B4-BE49-F238E27FC236}">
                <a16:creationId xmlns:a16="http://schemas.microsoft.com/office/drawing/2014/main" id="{30D7A7AA-7CA3-DAFE-19C1-E9E658B5D3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8408" y="5530357"/>
            <a:ext cx="2351584" cy="1322766"/>
          </a:xfrm>
          <a:prstGeom prst="rect">
            <a:avLst/>
          </a:prstGeom>
        </p:spPr>
      </p:pic>
    </p:spTree>
    <p:extLst>
      <p:ext uri="{BB962C8B-B14F-4D97-AF65-F5344CB8AC3E}">
        <p14:creationId xmlns:p14="http://schemas.microsoft.com/office/powerpoint/2010/main" val="3257347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5360" y="709240"/>
            <a:ext cx="9433048" cy="4231928"/>
          </a:xfrm>
          <a:prstGeom prst="rect">
            <a:avLst/>
          </a:prstGeom>
        </p:spPr>
        <p:txBody>
          <a:bodyPr wrap="square">
            <a:spAutoFit/>
          </a:bodyPr>
          <a:lstStyle/>
          <a:p>
            <a:r>
              <a:rPr lang="en-GB" sz="2800" b="1" dirty="0">
                <a:solidFill>
                  <a:srgbClr val="005D63"/>
                </a:solidFill>
                <a:latin typeface="Helvetica" pitchFamily="2" charset="0"/>
              </a:rPr>
              <a:t>What The Data Shows</a:t>
            </a:r>
          </a:p>
          <a:p>
            <a:pPr>
              <a:lnSpc>
                <a:spcPct val="150000"/>
              </a:lnSpc>
            </a:pPr>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In post adoption</a:t>
            </a:r>
          </a:p>
          <a:p>
            <a:endParaRPr lang="en-GB" sz="8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Subjective Units of Distress:</a:t>
            </a:r>
          </a:p>
          <a:p>
            <a:endParaRPr lang="en-GB" sz="8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 Wilcoxon Signs-Rank Test was used to analyse the unique set of 82 paired SUD scores. </a:t>
            </a:r>
          </a:p>
          <a:p>
            <a:r>
              <a:rPr lang="en-GB" dirty="0">
                <a:latin typeface="Arial" panose="020B0604020202020204" pitchFamily="34" charset="0"/>
                <a:cs typeface="Arial" panose="020B0604020202020204" pitchFamily="34" charset="0"/>
              </a:rPr>
              <a:t>This also suggested that there was a statistically significant difference between the pre </a:t>
            </a:r>
          </a:p>
          <a:p>
            <a:r>
              <a:rPr lang="en-GB" dirty="0">
                <a:latin typeface="Arial" panose="020B0604020202020204" pitchFamily="34" charset="0"/>
                <a:cs typeface="Arial" panose="020B0604020202020204" pitchFamily="34" charset="0"/>
              </a:rPr>
              <a:t>session SUD scores and the post session scores (z=--5.065; p&lt;.000). </a:t>
            </a:r>
          </a:p>
          <a:p>
            <a:r>
              <a:rPr lang="en-GB" dirty="0">
                <a:latin typeface="Arial" panose="020B0604020202020204" pitchFamily="34" charset="0"/>
                <a:cs typeface="Arial" panose="020B0604020202020204" pitchFamily="34" charset="0"/>
              </a:rPr>
              <a:t>The median post session SUD score was 5.22 compared to the median pre-session score </a:t>
            </a:r>
          </a:p>
          <a:p>
            <a:r>
              <a:rPr lang="en-GB" dirty="0">
                <a:latin typeface="Arial" panose="020B0604020202020204" pitchFamily="34" charset="0"/>
                <a:cs typeface="Arial" panose="020B0604020202020204" pitchFamily="34" charset="0"/>
              </a:rPr>
              <a:t>was 6.65.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These results suggest that the children felt less disturbed by their memory following their </a:t>
            </a:r>
          </a:p>
          <a:p>
            <a:r>
              <a:rPr lang="en-GB" dirty="0">
                <a:latin typeface="Arial" panose="020B0604020202020204" pitchFamily="34" charset="0"/>
                <a:cs typeface="Arial" panose="020B0604020202020204" pitchFamily="34" charset="0"/>
              </a:rPr>
              <a:t>FFF session.</a:t>
            </a:r>
          </a:p>
          <a:p>
            <a:endParaRPr lang="en-GB" dirty="0">
              <a:latin typeface="Helvetica" pitchFamily="2" charset="0"/>
            </a:endParaRPr>
          </a:p>
        </p:txBody>
      </p:sp>
      <p:sp>
        <p:nvSpPr>
          <p:cNvPr id="3" name="Rectangle 2">
            <a:extLst>
              <a:ext uri="{FF2B5EF4-FFF2-40B4-BE49-F238E27FC236}">
                <a16:creationId xmlns:a16="http://schemas.microsoft.com/office/drawing/2014/main" id="{A1CF80DE-D7F7-833B-63D3-ACCD2A71A282}"/>
              </a:ext>
            </a:extLst>
          </p:cNvPr>
          <p:cNvSpPr/>
          <p:nvPr/>
        </p:nvSpPr>
        <p:spPr>
          <a:xfrm>
            <a:off x="9840416" y="0"/>
            <a:ext cx="2351584" cy="6858000"/>
          </a:xfrm>
          <a:prstGeom prst="rect">
            <a:avLst/>
          </a:prstGeom>
          <a:solidFill>
            <a:srgbClr val="005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text&#10;&#10;Description automatically generated">
            <a:extLst>
              <a:ext uri="{FF2B5EF4-FFF2-40B4-BE49-F238E27FC236}">
                <a16:creationId xmlns:a16="http://schemas.microsoft.com/office/drawing/2014/main" id="{B8B432A2-E1A0-2508-E80A-FE9675303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8408" y="5530357"/>
            <a:ext cx="2351584" cy="1322766"/>
          </a:xfrm>
          <a:prstGeom prst="rect">
            <a:avLst/>
          </a:prstGeom>
        </p:spPr>
      </p:pic>
    </p:spTree>
    <p:extLst>
      <p:ext uri="{BB962C8B-B14F-4D97-AF65-F5344CB8AC3E}">
        <p14:creationId xmlns:p14="http://schemas.microsoft.com/office/powerpoint/2010/main" val="812802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22325C-027E-4048-BED2-14392C7CF0F4}"/>
              </a:ext>
            </a:extLst>
          </p:cNvPr>
          <p:cNvSpPr/>
          <p:nvPr/>
        </p:nvSpPr>
        <p:spPr>
          <a:xfrm>
            <a:off x="0" y="0"/>
            <a:ext cx="12192000" cy="6858000"/>
          </a:xfrm>
          <a:prstGeom prst="rect">
            <a:avLst/>
          </a:prstGeom>
          <a:solidFill>
            <a:srgbClr val="005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919152" y="2852936"/>
            <a:ext cx="4099199" cy="523220"/>
          </a:xfrm>
          <a:prstGeom prst="rect">
            <a:avLst/>
          </a:prstGeom>
        </p:spPr>
        <p:txBody>
          <a:bodyPr wrap="none">
            <a:spAutoFit/>
          </a:bodyPr>
          <a:lstStyle/>
          <a:p>
            <a:r>
              <a:rPr lang="en-GB" sz="2800" b="1" dirty="0">
                <a:solidFill>
                  <a:schemeClr val="bg1"/>
                </a:solidFill>
                <a:latin typeface="Helvetica" pitchFamily="2" charset="0"/>
              </a:rPr>
              <a:t>The Voice of the Child:</a:t>
            </a:r>
          </a:p>
        </p:txBody>
      </p:sp>
      <p:pic>
        <p:nvPicPr>
          <p:cNvPr id="11" name="Voice 001_sd">
            <a:hlinkClick r:id="" action="ppaction://media"/>
            <a:extLst>
              <a:ext uri="{FF2B5EF4-FFF2-40B4-BE49-F238E27FC236}">
                <a16:creationId xmlns:a16="http://schemas.microsoft.com/office/drawing/2014/main" id="{13E7EFE1-4DD1-446A-A2D3-7C6B0BAB503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63952" y="3645024"/>
            <a:ext cx="609600" cy="609600"/>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962125FE-3A1D-CE9E-5700-FD0A238D62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68408" y="5530357"/>
            <a:ext cx="2351584" cy="1322766"/>
          </a:xfrm>
          <a:prstGeom prst="rect">
            <a:avLst/>
          </a:prstGeom>
        </p:spPr>
      </p:pic>
    </p:spTree>
    <p:extLst>
      <p:ext uri="{BB962C8B-B14F-4D97-AF65-F5344CB8AC3E}">
        <p14:creationId xmlns:p14="http://schemas.microsoft.com/office/powerpoint/2010/main" val="82912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820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32BBED3-94D2-4E31-943C-3C10D455BBE5}"/>
              </a:ext>
            </a:extLst>
          </p:cNvPr>
          <p:cNvSpPr txBox="1"/>
          <p:nvPr/>
        </p:nvSpPr>
        <p:spPr>
          <a:xfrm>
            <a:off x="335360" y="692696"/>
            <a:ext cx="9217024" cy="3830792"/>
          </a:xfrm>
          <a:prstGeom prst="rect">
            <a:avLst/>
          </a:prstGeom>
          <a:noFill/>
        </p:spPr>
        <p:txBody>
          <a:bodyPr wrap="square">
            <a:spAutoFit/>
          </a:bodyPr>
          <a:lstStyle/>
          <a:p>
            <a:pPr rtl="0">
              <a:spcBef>
                <a:spcPts val="750"/>
              </a:spcBef>
              <a:spcAft>
                <a:spcPts val="0"/>
              </a:spcAft>
            </a:pPr>
            <a:r>
              <a:rPr lang="en-US" altLang="en-US" sz="2800" b="1" dirty="0">
                <a:solidFill>
                  <a:srgbClr val="005D63"/>
                </a:solidFill>
                <a:latin typeface="Helvetica" pitchFamily="2" charset="0"/>
              </a:rPr>
              <a:t>Location, Dislocation, Relocation Framework</a:t>
            </a:r>
            <a:r>
              <a:rPr lang="en-GB" altLang="en-US" sz="2800" b="1" dirty="0">
                <a:solidFill>
                  <a:srgbClr val="005D63"/>
                </a:solidFill>
                <a:latin typeface="Helvetica" pitchFamily="2" charset="0"/>
                <a:cs typeface="Arial" panose="020B0604020202020204" pitchFamily="34" charset="0"/>
                <a:sym typeface="Libre Baskerville"/>
              </a:rPr>
              <a:t> </a:t>
            </a:r>
          </a:p>
          <a:p>
            <a:pPr rtl="0">
              <a:spcBef>
                <a:spcPts val="750"/>
              </a:spcBef>
              <a:spcAft>
                <a:spcPts val="0"/>
              </a:spcAft>
            </a:pPr>
            <a:endParaRPr lang="en-GB" b="1" i="0" u="none" strike="noStrike" dirty="0">
              <a:solidFill>
                <a:srgbClr val="005D63"/>
              </a:solidFill>
              <a:effectLst/>
              <a:latin typeface="Helvetica" pitchFamily="2" charset="0"/>
              <a:cs typeface="Arial" panose="020B0604020202020204" pitchFamily="34" charset="0"/>
              <a:sym typeface="Libre Baskerville"/>
            </a:endParaRPr>
          </a:p>
          <a:p>
            <a:pPr rtl="0">
              <a:spcBef>
                <a:spcPts val="750"/>
              </a:spcBef>
              <a:spcAft>
                <a:spcPts val="0"/>
              </a:spcAft>
            </a:pPr>
            <a:r>
              <a:rPr lang="en-GB" sz="1800" b="0" i="0" u="none" strike="noStrike" dirty="0">
                <a:solidFill>
                  <a:srgbClr val="000000"/>
                </a:solidFill>
                <a:effectLst/>
                <a:latin typeface="Arial" panose="020B0604020202020204" pitchFamily="34" charset="0"/>
                <a:cs typeface="Arial" panose="020B0604020202020204" pitchFamily="34" charset="0"/>
              </a:rPr>
              <a:t>‘Location, Dislocation, Relocation’ is an early intervention framework that targets the effects of complex trauma. It uses geographical descriptors to map and navigate  relational processes, that entangle a sense of being located, dislocated, and relocated. </a:t>
            </a:r>
            <a:endParaRPr lang="en-GB" b="0" dirty="0">
              <a:effectLst/>
              <a:latin typeface="Arial" panose="020B0604020202020204" pitchFamily="34" charset="0"/>
              <a:cs typeface="Arial" panose="020B0604020202020204" pitchFamily="34" charset="0"/>
            </a:endParaRPr>
          </a:p>
          <a:p>
            <a:pPr rtl="0">
              <a:spcBef>
                <a:spcPts val="0"/>
              </a:spcBef>
              <a:spcAft>
                <a:spcPts val="0"/>
              </a:spcAft>
            </a:pPr>
            <a:br>
              <a:rPr lang="en-GB" b="0" dirty="0">
                <a:effectLst/>
                <a:latin typeface="Arial" panose="020B0604020202020204" pitchFamily="34" charset="0"/>
                <a:cs typeface="Arial" panose="020B0604020202020204" pitchFamily="34" charset="0"/>
              </a:rPr>
            </a:br>
            <a:r>
              <a:rPr lang="en-GB" sz="1800" b="0" i="0" u="none" strike="noStrike" dirty="0">
                <a:solidFill>
                  <a:srgbClr val="000000"/>
                </a:solidFill>
                <a:effectLst/>
                <a:latin typeface="Arial" panose="020B0604020202020204" pitchFamily="34" charset="0"/>
                <a:cs typeface="Arial" panose="020B0604020202020204" pitchFamily="34" charset="0"/>
              </a:rPr>
              <a:t>It creates a common language that facilitates a multi-disciplinary approach, and in the course of which, catalyses increased coherence, coordination, and efficacy within systems of care.</a:t>
            </a:r>
            <a:endParaRPr lang="en-GB" b="0" dirty="0">
              <a:effectLst/>
              <a:latin typeface="Arial" panose="020B0604020202020204" pitchFamily="34" charset="0"/>
              <a:cs typeface="Arial" panose="020B0604020202020204" pitchFamily="34" charset="0"/>
            </a:endParaRPr>
          </a:p>
          <a:p>
            <a:pPr>
              <a:spcBef>
                <a:spcPct val="20000"/>
              </a:spcBef>
              <a:spcAft>
                <a:spcPts val="750"/>
              </a:spcAft>
              <a:buSzPct val="65000"/>
            </a:pP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AE21676-8A20-7E05-2AA7-1D4E4DE17E5A}"/>
              </a:ext>
            </a:extLst>
          </p:cNvPr>
          <p:cNvSpPr/>
          <p:nvPr/>
        </p:nvSpPr>
        <p:spPr>
          <a:xfrm>
            <a:off x="9840416" y="0"/>
            <a:ext cx="2351584" cy="6858000"/>
          </a:xfrm>
          <a:prstGeom prst="rect">
            <a:avLst/>
          </a:prstGeom>
          <a:solidFill>
            <a:srgbClr val="005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text&#10;&#10;Description automatically generated">
            <a:extLst>
              <a:ext uri="{FF2B5EF4-FFF2-40B4-BE49-F238E27FC236}">
                <a16:creationId xmlns:a16="http://schemas.microsoft.com/office/drawing/2014/main" id="{14C990F9-005E-455C-6EB1-354DB39A6F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8408" y="5530357"/>
            <a:ext cx="2351584" cy="1322766"/>
          </a:xfrm>
          <a:prstGeom prst="rect">
            <a:avLst/>
          </a:prstGeom>
        </p:spPr>
      </p:pic>
    </p:spTree>
    <p:extLst>
      <p:ext uri="{BB962C8B-B14F-4D97-AF65-F5344CB8AC3E}">
        <p14:creationId xmlns:p14="http://schemas.microsoft.com/office/powerpoint/2010/main" val="4176877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5360" y="693314"/>
            <a:ext cx="5859296" cy="523220"/>
          </a:xfrm>
          <a:prstGeom prst="rect">
            <a:avLst/>
          </a:prstGeom>
        </p:spPr>
        <p:txBody>
          <a:bodyPr wrap="none">
            <a:spAutoFit/>
          </a:bodyPr>
          <a:lstStyle/>
          <a:p>
            <a:r>
              <a:rPr lang="en-GB" sz="2800" b="1" dirty="0">
                <a:solidFill>
                  <a:srgbClr val="005D63"/>
                </a:solidFill>
                <a:latin typeface="Helvetica" pitchFamily="2" charset="0"/>
              </a:rPr>
              <a:t>Location, Dislocation, Relocation</a:t>
            </a:r>
          </a:p>
        </p:txBody>
      </p:sp>
      <p:sp>
        <p:nvSpPr>
          <p:cNvPr id="4" name="Rectangle 3">
            <a:extLst>
              <a:ext uri="{FF2B5EF4-FFF2-40B4-BE49-F238E27FC236}">
                <a16:creationId xmlns:a16="http://schemas.microsoft.com/office/drawing/2014/main" id="{994FDBDD-2662-47CA-887A-22C6420C7A00}"/>
              </a:ext>
            </a:extLst>
          </p:cNvPr>
          <p:cNvSpPr/>
          <p:nvPr/>
        </p:nvSpPr>
        <p:spPr>
          <a:xfrm>
            <a:off x="1631504" y="2780928"/>
            <a:ext cx="6390455" cy="1477328"/>
          </a:xfrm>
          <a:prstGeom prst="rect">
            <a:avLst/>
          </a:prstGeom>
        </p:spPr>
        <p:txBody>
          <a:bodyPr wrap="square">
            <a:spAutoFit/>
          </a:bodyPr>
          <a:lstStyle/>
          <a:p>
            <a:r>
              <a:rPr lang="en-GB" b="1" i="1" dirty="0">
                <a:solidFill>
                  <a:srgbClr val="005D63"/>
                </a:solidFill>
                <a:latin typeface="Arial" panose="020B0604020202020204" pitchFamily="34" charset="0"/>
                <a:cs typeface="Arial" panose="020B0604020202020204" pitchFamily="34" charset="0"/>
              </a:rPr>
              <a:t>“In the midst of winter, I found there was, within me, an invincible summer. And that makes me happy. For it says that no matter how hard the world pushes against me, within me, there’s something stronger — something better, pushing right back.” – Albert Camus</a:t>
            </a:r>
          </a:p>
        </p:txBody>
      </p:sp>
      <p:sp>
        <p:nvSpPr>
          <p:cNvPr id="2" name="Rectangle 1">
            <a:extLst>
              <a:ext uri="{FF2B5EF4-FFF2-40B4-BE49-F238E27FC236}">
                <a16:creationId xmlns:a16="http://schemas.microsoft.com/office/drawing/2014/main" id="{0D12238C-C524-8DA1-F4EC-3509493C21D4}"/>
              </a:ext>
            </a:extLst>
          </p:cNvPr>
          <p:cNvSpPr/>
          <p:nvPr/>
        </p:nvSpPr>
        <p:spPr>
          <a:xfrm>
            <a:off x="9840416" y="0"/>
            <a:ext cx="2351584" cy="6858000"/>
          </a:xfrm>
          <a:prstGeom prst="rect">
            <a:avLst/>
          </a:prstGeom>
          <a:solidFill>
            <a:srgbClr val="005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text&#10;&#10;Description automatically generated">
            <a:extLst>
              <a:ext uri="{FF2B5EF4-FFF2-40B4-BE49-F238E27FC236}">
                <a16:creationId xmlns:a16="http://schemas.microsoft.com/office/drawing/2014/main" id="{2861A7E3-56E2-066C-8447-A085C27075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8408" y="5530357"/>
            <a:ext cx="2351584" cy="1322766"/>
          </a:xfrm>
          <a:prstGeom prst="rect">
            <a:avLst/>
          </a:prstGeom>
        </p:spPr>
      </p:pic>
    </p:spTree>
    <p:extLst>
      <p:ext uri="{BB962C8B-B14F-4D97-AF65-F5344CB8AC3E}">
        <p14:creationId xmlns:p14="http://schemas.microsoft.com/office/powerpoint/2010/main" val="3287079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FE77DE5-EB1B-4676-B5EB-C381CC2973FD}"/>
              </a:ext>
            </a:extLst>
          </p:cNvPr>
          <p:cNvSpPr txBox="1"/>
          <p:nvPr/>
        </p:nvSpPr>
        <p:spPr>
          <a:xfrm>
            <a:off x="328025" y="1412776"/>
            <a:ext cx="9476387" cy="5252720"/>
          </a:xfrm>
          <a:prstGeom prst="rect">
            <a:avLst/>
          </a:prstGeom>
          <a:noFill/>
        </p:spPr>
        <p:txBody>
          <a:bodyPr wrap="square">
            <a:spAutoFit/>
          </a:bodyPr>
          <a:lstStyle/>
          <a:p>
            <a:pPr>
              <a:spcBef>
                <a:spcPct val="20000"/>
              </a:spcBef>
              <a:spcAft>
                <a:spcPts val="1000"/>
              </a:spcAft>
              <a:buSzPct val="65000"/>
            </a:pPr>
            <a:r>
              <a:rPr lang="en-GB" sz="1200" dirty="0">
                <a:latin typeface="Arial" panose="020B0604020202020204" pitchFamily="34" charset="0"/>
                <a:ea typeface="Libre Baskerville"/>
                <a:cs typeface="Arial" panose="020B0604020202020204" pitchFamily="34" charset="0"/>
                <a:sym typeface="Libre Baskerville"/>
              </a:rPr>
              <a:t>Draper, A.; Marcellino, E; </a:t>
            </a:r>
            <a:r>
              <a:rPr lang="en-GB" sz="1200" dirty="0" err="1">
                <a:latin typeface="Arial" panose="020B0604020202020204" pitchFamily="34" charset="0"/>
                <a:ea typeface="Libre Baskerville"/>
                <a:cs typeface="Arial" panose="020B0604020202020204" pitchFamily="34" charset="0"/>
                <a:sym typeface="Libre Baskerville"/>
              </a:rPr>
              <a:t>Ogbonnaya</a:t>
            </a:r>
            <a:r>
              <a:rPr lang="en-GB" sz="1200" dirty="0">
                <a:latin typeface="Arial" panose="020B0604020202020204" pitchFamily="34" charset="0"/>
                <a:ea typeface="Libre Baskerville"/>
                <a:cs typeface="Arial" panose="020B0604020202020204" pitchFamily="34" charset="0"/>
                <a:sym typeface="Libre Baskerville"/>
              </a:rPr>
              <a:t>, C., (2022) Continuing Bond Enquiry with refugees: Bridging the past and future. the Journal of Systemic Therapy, looked after children’s special edition. </a:t>
            </a:r>
          </a:p>
          <a:p>
            <a:pPr>
              <a:spcBef>
                <a:spcPct val="20000"/>
              </a:spcBef>
              <a:spcAft>
                <a:spcPts val="1000"/>
              </a:spcAft>
              <a:buSzPct val="65000"/>
            </a:pPr>
            <a:r>
              <a:rPr lang="en-GB" sz="1200" dirty="0">
                <a:latin typeface="Arial" panose="020B0604020202020204" pitchFamily="34" charset="0"/>
                <a:ea typeface="Libre Baskerville"/>
                <a:cs typeface="Arial" panose="020B0604020202020204" pitchFamily="34" charset="0"/>
                <a:sym typeface="Libre Baskerville"/>
              </a:rPr>
              <a:t>Draper, A.; Marcellino, E; </a:t>
            </a:r>
            <a:r>
              <a:rPr lang="en-GB" sz="1200" dirty="0" err="1">
                <a:latin typeface="Arial" panose="020B0604020202020204" pitchFamily="34" charset="0"/>
                <a:ea typeface="Libre Baskerville"/>
                <a:cs typeface="Arial" panose="020B0604020202020204" pitchFamily="34" charset="0"/>
                <a:sym typeface="Libre Baskerville"/>
              </a:rPr>
              <a:t>Ogbonnaya</a:t>
            </a:r>
            <a:r>
              <a:rPr lang="en-GB" sz="1200" dirty="0">
                <a:latin typeface="Arial" panose="020B0604020202020204" pitchFamily="34" charset="0"/>
                <a:ea typeface="Libre Baskerville"/>
                <a:cs typeface="Arial" panose="020B0604020202020204" pitchFamily="34" charset="0"/>
                <a:sym typeface="Libre Baskerville"/>
              </a:rPr>
              <a:t>, C. (2021) </a:t>
            </a:r>
            <a:r>
              <a:rPr lang="en-GB" sz="1200" i="1" dirty="0">
                <a:latin typeface="Arial" panose="020B0604020202020204" pitchFamily="34" charset="0"/>
                <a:ea typeface="Libre Baskerville"/>
                <a:cs typeface="Arial" panose="020B0604020202020204" pitchFamily="34" charset="0"/>
                <a:sym typeface="Libre Baskerville"/>
              </a:rPr>
              <a:t>Fast Feet Forward: Sports training and running practice to reduce stress and increase positive cognitions in adopted children</a:t>
            </a:r>
            <a:r>
              <a:rPr lang="en-GB" sz="1200" dirty="0">
                <a:latin typeface="Arial" panose="020B0604020202020204" pitchFamily="34" charset="0"/>
                <a:ea typeface="Libre Baskerville"/>
                <a:cs typeface="Arial" panose="020B0604020202020204" pitchFamily="34" charset="0"/>
                <a:sym typeface="Libre Baskerville"/>
              </a:rPr>
              <a:t>. Counselling and psychotherapy research.</a:t>
            </a:r>
          </a:p>
          <a:p>
            <a:pPr>
              <a:spcBef>
                <a:spcPct val="20000"/>
              </a:spcBef>
              <a:spcAft>
                <a:spcPts val="1000"/>
              </a:spcAft>
              <a:buSzPct val="65000"/>
            </a:pPr>
            <a:r>
              <a:rPr lang="en-GB" sz="1200" dirty="0">
                <a:latin typeface="Arial" panose="020B0604020202020204" pitchFamily="34" charset="0"/>
                <a:ea typeface="Libre Baskerville"/>
                <a:cs typeface="Arial" panose="020B0604020202020204" pitchFamily="34" charset="0"/>
                <a:sym typeface="Libre Baskerville"/>
              </a:rPr>
              <a:t>Draper, A.; Marcellino, E; </a:t>
            </a:r>
            <a:r>
              <a:rPr lang="en-GB" sz="1200" dirty="0" err="1">
                <a:latin typeface="Arial" panose="020B0604020202020204" pitchFamily="34" charset="0"/>
                <a:ea typeface="Libre Baskerville"/>
                <a:cs typeface="Arial" panose="020B0604020202020204" pitchFamily="34" charset="0"/>
                <a:sym typeface="Libre Baskerville"/>
              </a:rPr>
              <a:t>Ogbonnaya</a:t>
            </a:r>
            <a:r>
              <a:rPr lang="en-GB" sz="1200" dirty="0">
                <a:latin typeface="Arial" panose="020B0604020202020204" pitchFamily="34" charset="0"/>
                <a:ea typeface="Libre Baskerville"/>
                <a:cs typeface="Arial" panose="020B0604020202020204" pitchFamily="34" charset="0"/>
                <a:sym typeface="Libre Baskerville"/>
              </a:rPr>
              <a:t>, C. (2020) </a:t>
            </a:r>
            <a:r>
              <a:rPr lang="en-GB" sz="1200" i="1" dirty="0">
                <a:latin typeface="Arial" panose="020B0604020202020204" pitchFamily="34" charset="0"/>
                <a:ea typeface="Libre Baskerville"/>
                <a:cs typeface="Arial" panose="020B0604020202020204" pitchFamily="34" charset="0"/>
                <a:sym typeface="Libre Baskerville"/>
              </a:rPr>
              <a:t>Fast Feet Forward: Sports training and running practice to reduce stress and increase positive cognitions in unaccompanied asylum-seeking minors</a:t>
            </a:r>
            <a:r>
              <a:rPr lang="en-GB" sz="1200" dirty="0">
                <a:latin typeface="Arial" panose="020B0604020202020204" pitchFamily="34" charset="0"/>
                <a:ea typeface="Libre Baskerville"/>
                <a:cs typeface="Arial" panose="020B0604020202020204" pitchFamily="34" charset="0"/>
                <a:sym typeface="Libre Baskerville"/>
              </a:rPr>
              <a:t>. Counselling and psychotherapy research.</a:t>
            </a:r>
            <a:endParaRPr lang="en-GB" sz="1200" dirty="0">
              <a:latin typeface="Arial" panose="020B0604020202020204" pitchFamily="34" charset="0"/>
              <a:cs typeface="Arial" panose="020B0604020202020204" pitchFamily="34" charset="0"/>
              <a:sym typeface="Libre Baskerville"/>
            </a:endParaRPr>
          </a:p>
          <a:p>
            <a:pPr>
              <a:spcBef>
                <a:spcPct val="20000"/>
              </a:spcBef>
              <a:spcAft>
                <a:spcPts val="1000"/>
              </a:spcAft>
              <a:buSzPct val="65000"/>
            </a:pPr>
            <a:r>
              <a:rPr lang="en-GB" sz="1200" dirty="0">
                <a:latin typeface="Arial" panose="020B0604020202020204" pitchFamily="34" charset="0"/>
                <a:ea typeface="Libre Baskerville"/>
                <a:cs typeface="Arial" panose="020B0604020202020204" pitchFamily="34" charset="0"/>
                <a:sym typeface="Libre Baskerville"/>
              </a:rPr>
              <a:t>Draper, A. &amp; Marcellino, E., (2020) An early intervention framework for emotional health and wellbeing of unaccompanied minors. Oxford textbook of Migrant Psychiatry. Chapter 68, pg. 589 – 596.</a:t>
            </a:r>
            <a:endParaRPr lang="en-GB" sz="1200" dirty="0">
              <a:latin typeface="Arial" panose="020B0604020202020204" pitchFamily="34" charset="0"/>
              <a:cs typeface="Arial" panose="020B0604020202020204" pitchFamily="34" charset="0"/>
              <a:sym typeface="Libre Baskerville"/>
            </a:endParaRPr>
          </a:p>
          <a:p>
            <a:pPr>
              <a:spcBef>
                <a:spcPct val="20000"/>
              </a:spcBef>
              <a:spcAft>
                <a:spcPts val="1000"/>
              </a:spcAft>
              <a:buSzPct val="65000"/>
            </a:pPr>
            <a:r>
              <a:rPr lang="en-GB" sz="1200" dirty="0">
                <a:latin typeface="Arial" panose="020B0604020202020204" pitchFamily="34" charset="0"/>
                <a:ea typeface="Libre Baskerville"/>
                <a:cs typeface="Arial" panose="020B0604020202020204" pitchFamily="34" charset="0"/>
                <a:sym typeface="Libre Baskerville"/>
              </a:rPr>
              <a:t>Draper, A., (2020) New perspectives on UASC health and interventions: beyond PTSD in Social Work with Refugees, Asylum Seekers and Migrants: Theories and skills for practice. Editors: Wroe, Larkin and </a:t>
            </a:r>
            <a:r>
              <a:rPr lang="en-GB" sz="1200" dirty="0" err="1">
                <a:latin typeface="Arial" panose="020B0604020202020204" pitchFamily="34" charset="0"/>
                <a:ea typeface="Libre Baskerville"/>
                <a:cs typeface="Arial" panose="020B0604020202020204" pitchFamily="34" charset="0"/>
                <a:sym typeface="Libre Baskerville"/>
              </a:rPr>
              <a:t>Maglajlic</a:t>
            </a:r>
            <a:r>
              <a:rPr lang="en-GB" sz="1200" dirty="0">
                <a:latin typeface="Arial" panose="020B0604020202020204" pitchFamily="34" charset="0"/>
                <a:ea typeface="Libre Baskerville"/>
                <a:cs typeface="Arial" panose="020B0604020202020204" pitchFamily="34" charset="0"/>
                <a:sym typeface="Libre Baskerville"/>
              </a:rPr>
              <a:t>.</a:t>
            </a:r>
            <a:endParaRPr lang="en-GB" sz="1200" dirty="0">
              <a:latin typeface="Arial" panose="020B0604020202020204" pitchFamily="34" charset="0"/>
              <a:cs typeface="Arial" panose="020B0604020202020204" pitchFamily="34" charset="0"/>
              <a:sym typeface="Libre Baskerville"/>
            </a:endParaRPr>
          </a:p>
          <a:p>
            <a:pPr>
              <a:spcBef>
                <a:spcPct val="20000"/>
              </a:spcBef>
              <a:spcAft>
                <a:spcPts val="1000"/>
              </a:spcAft>
              <a:buSzPct val="65000"/>
            </a:pPr>
            <a:r>
              <a:rPr lang="en-GB" sz="1200" dirty="0">
                <a:latin typeface="Arial" panose="020B0604020202020204" pitchFamily="34" charset="0"/>
                <a:ea typeface="Libre Baskerville"/>
                <a:cs typeface="Arial" panose="020B0604020202020204" pitchFamily="34" charset="0"/>
                <a:sym typeface="Libre Baskerville"/>
              </a:rPr>
              <a:t>Draper, A., (2018) Working with unaccompanied Asylum-Seeking Children: From dislocation to location of what can be: Metalogos Systemic online Journal.</a:t>
            </a:r>
            <a:endParaRPr lang="en-GB" sz="1200" dirty="0">
              <a:latin typeface="Arial" panose="020B0604020202020204" pitchFamily="34" charset="0"/>
              <a:cs typeface="Arial" panose="020B0604020202020204" pitchFamily="34" charset="0"/>
              <a:sym typeface="Libre Baskerville"/>
            </a:endParaRPr>
          </a:p>
          <a:p>
            <a:pPr>
              <a:spcBef>
                <a:spcPct val="20000"/>
              </a:spcBef>
              <a:spcAft>
                <a:spcPts val="1000"/>
              </a:spcAft>
              <a:buSzPct val="65000"/>
            </a:pPr>
            <a:r>
              <a:rPr lang="en-GB" sz="1200" dirty="0">
                <a:latin typeface="Arial" panose="020B0604020202020204" pitchFamily="34" charset="0"/>
                <a:ea typeface="Libre Baskerville"/>
                <a:cs typeface="Arial" panose="020B0604020202020204" pitchFamily="34" charset="0"/>
                <a:sym typeface="Libre Baskerville"/>
              </a:rPr>
              <a:t>Children’s Society (2018), Distress signals: Asylum seeking young people struggle for mental health care.</a:t>
            </a:r>
            <a:endParaRPr lang="en-GB" sz="1200" dirty="0">
              <a:latin typeface="Arial" panose="020B0604020202020204" pitchFamily="34" charset="0"/>
              <a:cs typeface="Arial" panose="020B0604020202020204" pitchFamily="34" charset="0"/>
              <a:sym typeface="Libre Baskerville"/>
            </a:endParaRPr>
          </a:p>
          <a:p>
            <a:pPr>
              <a:spcBef>
                <a:spcPct val="20000"/>
              </a:spcBef>
              <a:spcAft>
                <a:spcPts val="1000"/>
              </a:spcAft>
              <a:buSzPct val="65000"/>
            </a:pPr>
            <a:r>
              <a:rPr lang="en-GB" sz="1200" dirty="0" err="1">
                <a:latin typeface="Arial" panose="020B0604020202020204" pitchFamily="34" charset="0"/>
                <a:ea typeface="Libre Baskerville"/>
                <a:cs typeface="Arial" panose="020B0604020202020204" pitchFamily="34" charset="0"/>
                <a:sym typeface="Libre Baskerville"/>
              </a:rPr>
              <a:t>Hatzidimitadou</a:t>
            </a:r>
            <a:r>
              <a:rPr lang="en-GB" sz="1200" dirty="0">
                <a:latin typeface="Arial" panose="020B0604020202020204" pitchFamily="34" charset="0"/>
                <a:ea typeface="Libre Baskerville"/>
                <a:cs typeface="Arial" panose="020B0604020202020204" pitchFamily="34" charset="0"/>
                <a:sym typeface="Libre Baskerville"/>
              </a:rPr>
              <a:t>, E; et al (2017), Evaluation of the sleep project for Unaccompanied Asylum seeking children in Kent. Canterbury and Christchurch University. </a:t>
            </a:r>
            <a:endParaRPr lang="en-GB" sz="1200" dirty="0">
              <a:latin typeface="Arial" panose="020B0604020202020204" pitchFamily="34" charset="0"/>
              <a:cs typeface="Arial" panose="020B0604020202020204" pitchFamily="34" charset="0"/>
              <a:sym typeface="Libre Baskerville"/>
            </a:endParaRPr>
          </a:p>
          <a:p>
            <a:pPr>
              <a:spcBef>
                <a:spcPct val="20000"/>
              </a:spcBef>
              <a:spcAft>
                <a:spcPts val="1000"/>
              </a:spcAft>
              <a:buSzPct val="65000"/>
            </a:pPr>
            <a:r>
              <a:rPr lang="en-GB" sz="1200" dirty="0">
                <a:latin typeface="Arial" panose="020B0604020202020204" pitchFamily="34" charset="0"/>
                <a:ea typeface="Libre Baskerville"/>
                <a:cs typeface="Arial" panose="020B0604020202020204" pitchFamily="34" charset="0"/>
                <a:sym typeface="Libre Baskerville"/>
              </a:rPr>
              <a:t>Johnston and Robinsons, CMMI Fellows (2017). Grief work, continuing bonds and co-creating new stories.</a:t>
            </a:r>
            <a:endParaRPr lang="en-GB" sz="1200" dirty="0">
              <a:latin typeface="Arial" panose="020B0604020202020204" pitchFamily="34" charset="0"/>
              <a:cs typeface="Arial" panose="020B0604020202020204" pitchFamily="34" charset="0"/>
              <a:sym typeface="Libre Baskerville"/>
            </a:endParaRPr>
          </a:p>
          <a:p>
            <a:pPr>
              <a:spcBef>
                <a:spcPct val="20000"/>
              </a:spcBef>
              <a:spcAft>
                <a:spcPts val="1000"/>
              </a:spcAft>
              <a:buSzPct val="65000"/>
            </a:pPr>
            <a:r>
              <a:rPr lang="en-GB" sz="1200" dirty="0">
                <a:latin typeface="Arial" panose="020B0604020202020204" pitchFamily="34" charset="0"/>
                <a:ea typeface="Libre Baskerville"/>
                <a:cs typeface="Arial" panose="020B0604020202020204" pitchFamily="34" charset="0"/>
                <a:sym typeface="Libre Baskerville"/>
              </a:rPr>
              <a:t>Draper, A., (2016), An emotional health and wellbeing specialist early intervention framework. BACCH News, Oct 2016 pg. 18 -21</a:t>
            </a:r>
          </a:p>
          <a:p>
            <a:pPr>
              <a:spcBef>
                <a:spcPct val="20000"/>
              </a:spcBef>
              <a:spcAft>
                <a:spcPts val="1000"/>
              </a:spcAft>
              <a:buSzPct val="65000"/>
            </a:pPr>
            <a:r>
              <a:rPr lang="en-GB" sz="1200" dirty="0">
                <a:latin typeface="Arial" panose="020B0604020202020204" pitchFamily="34" charset="0"/>
                <a:ea typeface="Libre Baskerville"/>
                <a:cs typeface="Arial" panose="020B0604020202020204" pitchFamily="34" charset="0"/>
                <a:sym typeface="Libre Baskerville"/>
              </a:rPr>
              <a:t>The Coordinated Management of Meaning (CMM) (</a:t>
            </a:r>
            <a:r>
              <a:rPr lang="en-GB" sz="1200" dirty="0" err="1">
                <a:latin typeface="Arial" panose="020B0604020202020204" pitchFamily="34" charset="0"/>
                <a:ea typeface="Libre Baskerville"/>
                <a:cs typeface="Arial" panose="020B0604020202020204" pitchFamily="34" charset="0"/>
                <a:sym typeface="Libre Baskerville"/>
              </a:rPr>
              <a:t>Cronen</a:t>
            </a:r>
            <a:r>
              <a:rPr lang="en-GB" sz="1200" dirty="0">
                <a:latin typeface="Arial" panose="020B0604020202020204" pitchFamily="34" charset="0"/>
                <a:ea typeface="Libre Baskerville"/>
                <a:cs typeface="Arial" panose="020B0604020202020204" pitchFamily="34" charset="0"/>
                <a:sym typeface="Libre Baskerville"/>
              </a:rPr>
              <a:t>, Pearce, &amp; </a:t>
            </a:r>
            <a:r>
              <a:rPr lang="en-GB" sz="1200" dirty="0" err="1">
                <a:latin typeface="Arial" panose="020B0604020202020204" pitchFamily="34" charset="0"/>
                <a:ea typeface="Libre Baskerville"/>
                <a:cs typeface="Arial" panose="020B0604020202020204" pitchFamily="34" charset="0"/>
                <a:sym typeface="Libre Baskerville"/>
              </a:rPr>
              <a:t>Lannamann</a:t>
            </a:r>
            <a:r>
              <a:rPr lang="en-GB" sz="1200" dirty="0">
                <a:latin typeface="Arial" panose="020B0604020202020204" pitchFamily="34" charset="0"/>
                <a:ea typeface="Libre Baskerville"/>
                <a:cs typeface="Arial" panose="020B0604020202020204" pitchFamily="34" charset="0"/>
                <a:sym typeface="Libre Baskerville"/>
              </a:rPr>
              <a:t>, 1982; Pearce, 2001, 2004).  See </a:t>
            </a:r>
            <a:r>
              <a:rPr lang="en-GB" sz="1200" u="sng" dirty="0">
                <a:latin typeface="Arial" panose="020B0604020202020204" pitchFamily="34" charset="0"/>
                <a:ea typeface="Libre Baskerville"/>
                <a:cs typeface="Arial" panose="020B0604020202020204" pitchFamily="34" charset="0"/>
                <a:sym typeface="Libre Baskerville"/>
                <a:hlinkClick r:id="rId3">
                  <a:extLst>
                    <a:ext uri="{A12FA001-AC4F-418D-AE19-62706E023703}">
                      <ahyp:hlinkClr xmlns:ahyp="http://schemas.microsoft.com/office/drawing/2018/hyperlinkcolor" val="tx"/>
                    </a:ext>
                  </a:extLst>
                </a:hlinkClick>
              </a:rPr>
              <a:t>http://article.sapub.org/10.5923.j.sports.20120205.02.html</a:t>
            </a:r>
            <a:endParaRPr lang="en-GB" sz="1200" dirty="0">
              <a:latin typeface="Arial" panose="020B0604020202020204" pitchFamily="34" charset="0"/>
              <a:ea typeface="Libre Baskerville"/>
              <a:cs typeface="Arial" panose="020B0604020202020204" pitchFamily="34" charset="0"/>
              <a:sym typeface="Libre Baskerville"/>
            </a:endParaRPr>
          </a:p>
        </p:txBody>
      </p:sp>
      <p:sp>
        <p:nvSpPr>
          <p:cNvPr id="12" name="TextBox 11">
            <a:extLst>
              <a:ext uri="{FF2B5EF4-FFF2-40B4-BE49-F238E27FC236}">
                <a16:creationId xmlns:a16="http://schemas.microsoft.com/office/drawing/2014/main" id="{58846CE8-4A88-467F-88AB-BFB9AE7F8BB6}"/>
              </a:ext>
            </a:extLst>
          </p:cNvPr>
          <p:cNvSpPr txBox="1"/>
          <p:nvPr/>
        </p:nvSpPr>
        <p:spPr>
          <a:xfrm>
            <a:off x="335360" y="692007"/>
            <a:ext cx="6696744" cy="523220"/>
          </a:xfrm>
          <a:prstGeom prst="rect">
            <a:avLst/>
          </a:prstGeom>
          <a:noFill/>
        </p:spPr>
        <p:txBody>
          <a:bodyPr wrap="square">
            <a:spAutoFit/>
          </a:bodyPr>
          <a:lstStyle/>
          <a:p>
            <a:pPr>
              <a:spcBef>
                <a:spcPct val="20000"/>
              </a:spcBef>
              <a:spcAft>
                <a:spcPts val="1000"/>
              </a:spcAft>
              <a:buSzPct val="65000"/>
            </a:pPr>
            <a:r>
              <a:rPr lang="en-US" altLang="en-US" sz="2800" b="1" dirty="0">
                <a:solidFill>
                  <a:srgbClr val="005D63"/>
                </a:solidFill>
                <a:latin typeface="Helvetica" pitchFamily="2" charset="0"/>
              </a:rPr>
              <a:t>Other Papers That Inform Our Story</a:t>
            </a:r>
          </a:p>
        </p:txBody>
      </p:sp>
      <p:sp>
        <p:nvSpPr>
          <p:cNvPr id="2" name="Rectangle 1">
            <a:extLst>
              <a:ext uri="{FF2B5EF4-FFF2-40B4-BE49-F238E27FC236}">
                <a16:creationId xmlns:a16="http://schemas.microsoft.com/office/drawing/2014/main" id="{E91495B3-A3BA-5F1E-2CD5-395F36A2D47F}"/>
              </a:ext>
            </a:extLst>
          </p:cNvPr>
          <p:cNvSpPr/>
          <p:nvPr/>
        </p:nvSpPr>
        <p:spPr>
          <a:xfrm>
            <a:off x="9840416" y="0"/>
            <a:ext cx="2351584" cy="6858000"/>
          </a:xfrm>
          <a:prstGeom prst="rect">
            <a:avLst/>
          </a:prstGeom>
          <a:solidFill>
            <a:srgbClr val="005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text&#10;&#10;Description automatically generated">
            <a:extLst>
              <a:ext uri="{FF2B5EF4-FFF2-40B4-BE49-F238E27FC236}">
                <a16:creationId xmlns:a16="http://schemas.microsoft.com/office/drawing/2014/main" id="{1F33BA09-1638-DA01-58CE-EBA67CCDB7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8408" y="5530357"/>
            <a:ext cx="2351584" cy="1322766"/>
          </a:xfrm>
          <a:prstGeom prst="rect">
            <a:avLst/>
          </a:prstGeom>
        </p:spPr>
      </p:pic>
    </p:spTree>
    <p:extLst>
      <p:ext uri="{BB962C8B-B14F-4D97-AF65-F5344CB8AC3E}">
        <p14:creationId xmlns:p14="http://schemas.microsoft.com/office/powerpoint/2010/main" val="3404429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logo&#10;&#10;Description automatically generated">
            <a:extLst>
              <a:ext uri="{FF2B5EF4-FFF2-40B4-BE49-F238E27FC236}">
                <a16:creationId xmlns:a16="http://schemas.microsoft.com/office/drawing/2014/main" id="{6B7098B2-004F-4077-86CB-4DC94038A7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78" y="4813266"/>
            <a:ext cx="3621523" cy="2037107"/>
          </a:xfrm>
          <a:prstGeom prst="rect">
            <a:avLst/>
          </a:prstGeom>
        </p:spPr>
      </p:pic>
      <p:sp>
        <p:nvSpPr>
          <p:cNvPr id="10" name="Rectangle 3">
            <a:extLst>
              <a:ext uri="{FF2B5EF4-FFF2-40B4-BE49-F238E27FC236}">
                <a16:creationId xmlns:a16="http://schemas.microsoft.com/office/drawing/2014/main" id="{159E65D6-29F1-40A8-A87C-B39751D8B835}"/>
              </a:ext>
            </a:extLst>
          </p:cNvPr>
          <p:cNvSpPr txBox="1">
            <a:spLocks noChangeArrowheads="1"/>
          </p:cNvSpPr>
          <p:nvPr/>
        </p:nvSpPr>
        <p:spPr>
          <a:xfrm>
            <a:off x="407368" y="2352113"/>
            <a:ext cx="11377264" cy="1656184"/>
          </a:xfrm>
          <a:prstGeom prst="rect">
            <a:avLst/>
          </a:prstGeom>
          <a:noFill/>
          <a:ln w="0">
            <a:noFill/>
          </a:ln>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20000"/>
              </a:spcBef>
              <a:spcAft>
                <a:spcPts val="1000"/>
              </a:spcAft>
              <a:buSzPct val="65000"/>
            </a:pPr>
            <a:r>
              <a:rPr lang="en-US" altLang="en-US" sz="2800" b="1" dirty="0">
                <a:solidFill>
                  <a:srgbClr val="005D63"/>
                </a:solidFill>
                <a:latin typeface="Helvetica" pitchFamily="2" charset="0"/>
              </a:rPr>
              <a:t>Thank you for locating with us</a:t>
            </a:r>
          </a:p>
          <a:p>
            <a:pPr algn="ctr">
              <a:lnSpc>
                <a:spcPct val="200000"/>
              </a:lnSpc>
              <a:buClr>
                <a:schemeClr val="lt1"/>
              </a:buClr>
              <a:buSzPts val="2400"/>
            </a:pPr>
            <a:r>
              <a:rPr lang="en-GB" sz="2000" u="sng" dirty="0">
                <a:solidFill>
                  <a:srgbClr val="005D63"/>
                </a:solidFill>
                <a:latin typeface="Arial" panose="020B0604020202020204" pitchFamily="34" charset="0"/>
                <a:ea typeface="Libre Baskerville"/>
                <a:cs typeface="Arial" panose="020B0604020202020204" pitchFamily="34" charset="0"/>
                <a:sym typeface="Libre Baskerville"/>
                <a:hlinkClick r:id="rId4">
                  <a:extLst>
                    <a:ext uri="{A12FA001-AC4F-418D-AE19-62706E023703}">
                      <ahyp:hlinkClr xmlns:ahyp="http://schemas.microsoft.com/office/drawing/2018/hyperlinkcolor" val="tx"/>
                    </a:ext>
                  </a:extLst>
                </a:hlinkClick>
              </a:rPr>
              <a:t>info@improvedfutures.com</a:t>
            </a:r>
            <a:endParaRPr lang="en-GB" sz="2000" dirty="0">
              <a:solidFill>
                <a:srgbClr val="005D63"/>
              </a:solidFill>
              <a:latin typeface="Arial" panose="020B0604020202020204" pitchFamily="34" charset="0"/>
              <a:ea typeface="Libre Baskerville"/>
              <a:cs typeface="Arial" panose="020B0604020202020204" pitchFamily="34" charset="0"/>
              <a:sym typeface="Libre Baskerville"/>
            </a:endParaRPr>
          </a:p>
          <a:p>
            <a:pPr algn="ctr">
              <a:lnSpc>
                <a:spcPct val="150000"/>
              </a:lnSpc>
              <a:spcBef>
                <a:spcPts val="1000"/>
              </a:spcBef>
              <a:buClr>
                <a:schemeClr val="lt1"/>
              </a:buClr>
              <a:buSzPts val="2400"/>
            </a:pPr>
            <a:r>
              <a:rPr lang="en-GB" sz="2000" u="sng" dirty="0">
                <a:solidFill>
                  <a:srgbClr val="005D63"/>
                </a:solidFill>
                <a:latin typeface="Arial" panose="020B0604020202020204" pitchFamily="34" charset="0"/>
                <a:ea typeface="Libre Baskerville"/>
                <a:cs typeface="Arial" panose="020B0604020202020204" pitchFamily="34" charset="0"/>
                <a:sym typeface="Libre Baskerville"/>
                <a:hlinkClick r:id="rId5">
                  <a:extLst>
                    <a:ext uri="{A12FA001-AC4F-418D-AE19-62706E023703}">
                      <ahyp:hlinkClr xmlns:ahyp="http://schemas.microsoft.com/office/drawing/2018/hyperlinkcolor" val="tx"/>
                    </a:ext>
                  </a:extLst>
                </a:hlinkClick>
              </a:rPr>
              <a:t>www.improvedfutures.com</a:t>
            </a:r>
            <a:r>
              <a:rPr lang="en-GB" sz="2000" dirty="0">
                <a:solidFill>
                  <a:srgbClr val="005D63"/>
                </a:solidFill>
                <a:latin typeface="Arial" panose="020B0604020202020204" pitchFamily="34" charset="0"/>
                <a:ea typeface="Libre Baskerville"/>
                <a:cs typeface="Arial" panose="020B0604020202020204" pitchFamily="34" charset="0"/>
                <a:sym typeface="Libre Baskerville"/>
              </a:rPr>
              <a:t> </a:t>
            </a:r>
            <a:endParaRPr lang="en-GB" sz="2000" dirty="0">
              <a:solidFill>
                <a:srgbClr val="005D63"/>
              </a:solidFill>
              <a:latin typeface="Arial" panose="020B0604020202020204" pitchFamily="34" charset="0"/>
              <a:cs typeface="Arial" panose="020B0604020202020204" pitchFamily="34" charset="0"/>
            </a:endParaRPr>
          </a:p>
          <a:p>
            <a:pPr>
              <a:lnSpc>
                <a:spcPct val="90000"/>
              </a:lnSpc>
              <a:buClr>
                <a:schemeClr val="dk1"/>
              </a:buClr>
              <a:buSzPts val="2400"/>
            </a:pPr>
            <a:endParaRPr lang="en-GB" sz="2000" dirty="0">
              <a:latin typeface="Helvetica" pitchFamily="2" charset="0"/>
              <a:cs typeface="Arial" panose="020B0604020202020204" pitchFamily="34" charset="0"/>
            </a:endParaRPr>
          </a:p>
        </p:txBody>
      </p:sp>
      <p:pic>
        <p:nvPicPr>
          <p:cNvPr id="17" name="Picture 16" descr="Shape, icon&#10;&#10;Description automatically generated">
            <a:extLst>
              <a:ext uri="{FF2B5EF4-FFF2-40B4-BE49-F238E27FC236}">
                <a16:creationId xmlns:a16="http://schemas.microsoft.com/office/drawing/2014/main" id="{C62E4038-D1CC-4D49-AAEE-5372A36FF9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79777" y="3180205"/>
            <a:ext cx="380103" cy="273351"/>
          </a:xfrm>
          <a:prstGeom prst="rect">
            <a:avLst/>
          </a:prstGeom>
        </p:spPr>
      </p:pic>
      <p:pic>
        <p:nvPicPr>
          <p:cNvPr id="18" name="Picture 17" descr="Icon&#10;&#10;Description automatically generated">
            <a:extLst>
              <a:ext uri="{FF2B5EF4-FFF2-40B4-BE49-F238E27FC236}">
                <a16:creationId xmlns:a16="http://schemas.microsoft.com/office/drawing/2014/main" id="{212B84CD-1BC5-4EB1-BCAA-D83778B3EE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781" y="3756268"/>
            <a:ext cx="389625" cy="392812"/>
          </a:xfrm>
          <a:prstGeom prst="rect">
            <a:avLst/>
          </a:prstGeom>
        </p:spPr>
      </p:pic>
      <p:pic>
        <p:nvPicPr>
          <p:cNvPr id="19" name="Picture 18" descr="Logo&#10;&#10;Description automatically generated">
            <a:extLst>
              <a:ext uri="{FF2B5EF4-FFF2-40B4-BE49-F238E27FC236}">
                <a16:creationId xmlns:a16="http://schemas.microsoft.com/office/drawing/2014/main" id="{1A859BBB-ECBB-4779-97F2-E883CA0C44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43873" y="4725145"/>
            <a:ext cx="373993" cy="373993"/>
          </a:xfrm>
          <a:prstGeom prst="rect">
            <a:avLst/>
          </a:prstGeom>
        </p:spPr>
      </p:pic>
      <p:pic>
        <p:nvPicPr>
          <p:cNvPr id="20" name="Picture 19" descr="Icon&#10;&#10;Description automatically generated">
            <a:extLst>
              <a:ext uri="{FF2B5EF4-FFF2-40B4-BE49-F238E27FC236}">
                <a16:creationId xmlns:a16="http://schemas.microsoft.com/office/drawing/2014/main" id="{8F136B0A-A52A-4276-BA60-D9F07C68315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22008" y="4725144"/>
            <a:ext cx="373993" cy="373993"/>
          </a:xfrm>
          <a:prstGeom prst="rect">
            <a:avLst/>
          </a:prstGeom>
        </p:spPr>
      </p:pic>
      <p:pic>
        <p:nvPicPr>
          <p:cNvPr id="21" name="Picture 20" descr="Logo, icon&#10;&#10;Description automatically generated">
            <a:extLst>
              <a:ext uri="{FF2B5EF4-FFF2-40B4-BE49-F238E27FC236}">
                <a16:creationId xmlns:a16="http://schemas.microsoft.com/office/drawing/2014/main" id="{32B82B4C-241E-4D29-AEAD-8FEFF7A84FF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18179" y="4731907"/>
            <a:ext cx="455958" cy="455958"/>
          </a:xfrm>
          <a:prstGeom prst="rect">
            <a:avLst/>
          </a:prstGeom>
        </p:spPr>
      </p:pic>
    </p:spTree>
    <p:extLst>
      <p:ext uri="{BB962C8B-B14F-4D97-AF65-F5344CB8AC3E}">
        <p14:creationId xmlns:p14="http://schemas.microsoft.com/office/powerpoint/2010/main" val="3453092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35FECCBA-342C-405E-B328-CE499062CAA8}"/>
              </a:ext>
            </a:extLst>
          </p:cNvPr>
          <p:cNvSpPr txBox="1">
            <a:spLocks noChangeArrowheads="1"/>
          </p:cNvSpPr>
          <p:nvPr/>
        </p:nvSpPr>
        <p:spPr>
          <a:xfrm>
            <a:off x="335360" y="692696"/>
            <a:ext cx="7848872" cy="720080"/>
          </a:xfrm>
          <a:prstGeom prst="rect">
            <a:avLst/>
          </a:prstGeom>
          <a:noFill/>
          <a:ln w="0">
            <a:noFill/>
          </a:ln>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20000"/>
              </a:spcBef>
              <a:spcAft>
                <a:spcPts val="1000"/>
              </a:spcAft>
              <a:buSzPct val="65000"/>
            </a:pPr>
            <a:r>
              <a:rPr lang="en-US" altLang="en-US" sz="2800" b="1" dirty="0">
                <a:solidFill>
                  <a:srgbClr val="005D63"/>
                </a:solidFill>
                <a:latin typeface="Helvetica" pitchFamily="2" charset="0"/>
              </a:rPr>
              <a:t>Relocation Tools</a:t>
            </a:r>
          </a:p>
        </p:txBody>
      </p:sp>
      <p:pic>
        <p:nvPicPr>
          <p:cNvPr id="7" name="Google Shape;123;p5">
            <a:extLst>
              <a:ext uri="{FF2B5EF4-FFF2-40B4-BE49-F238E27FC236}">
                <a16:creationId xmlns:a16="http://schemas.microsoft.com/office/drawing/2014/main" id="{526BB990-EB75-40A5-99D7-2C661F842851}"/>
              </a:ext>
            </a:extLst>
          </p:cNvPr>
          <p:cNvPicPr preferRelativeResize="0"/>
          <p:nvPr/>
        </p:nvPicPr>
        <p:blipFill rotWithShape="1">
          <a:blip r:embed="rId3">
            <a:alphaModFix/>
          </a:blip>
          <a:srcRect/>
          <a:stretch/>
        </p:blipFill>
        <p:spPr>
          <a:xfrm>
            <a:off x="488163" y="1663935"/>
            <a:ext cx="8096034" cy="3602736"/>
          </a:xfrm>
          <a:prstGeom prst="roundRect">
            <a:avLst>
              <a:gd name="adj" fmla="val 3517"/>
            </a:avLst>
          </a:prstGeom>
          <a:noFill/>
          <a:ln w="38100" cap="flat" cmpd="sng">
            <a:solidFill>
              <a:srgbClr val="363D46"/>
            </a:solidFill>
            <a:prstDash val="solid"/>
            <a:round/>
            <a:headEnd type="none" w="sm" len="sm"/>
            <a:tailEnd type="none" w="sm" len="sm"/>
          </a:ln>
        </p:spPr>
      </p:pic>
      <p:sp>
        <p:nvSpPr>
          <p:cNvPr id="2" name="Rectangle 1">
            <a:extLst>
              <a:ext uri="{FF2B5EF4-FFF2-40B4-BE49-F238E27FC236}">
                <a16:creationId xmlns:a16="http://schemas.microsoft.com/office/drawing/2014/main" id="{C67524D1-52AE-70AE-D2B9-5008540D8BD7}"/>
              </a:ext>
            </a:extLst>
          </p:cNvPr>
          <p:cNvSpPr/>
          <p:nvPr/>
        </p:nvSpPr>
        <p:spPr>
          <a:xfrm>
            <a:off x="9840416" y="0"/>
            <a:ext cx="2351584" cy="6858000"/>
          </a:xfrm>
          <a:prstGeom prst="rect">
            <a:avLst/>
          </a:prstGeom>
          <a:solidFill>
            <a:srgbClr val="005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text&#10;&#10;Description automatically generated">
            <a:extLst>
              <a:ext uri="{FF2B5EF4-FFF2-40B4-BE49-F238E27FC236}">
                <a16:creationId xmlns:a16="http://schemas.microsoft.com/office/drawing/2014/main" id="{9CD1BBA1-9DC4-0C37-401C-E517D8BA8D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8408" y="5530357"/>
            <a:ext cx="2351584" cy="1322766"/>
          </a:xfrm>
          <a:prstGeom prst="rect">
            <a:avLst/>
          </a:prstGeom>
        </p:spPr>
      </p:pic>
    </p:spTree>
    <p:extLst>
      <p:ext uri="{BB962C8B-B14F-4D97-AF65-F5344CB8AC3E}">
        <p14:creationId xmlns:p14="http://schemas.microsoft.com/office/powerpoint/2010/main" val="1122944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7368" y="692696"/>
            <a:ext cx="9289032" cy="5247590"/>
          </a:xfrm>
          <a:prstGeom prst="rect">
            <a:avLst/>
          </a:prstGeom>
        </p:spPr>
        <p:txBody>
          <a:bodyPr wrap="square">
            <a:spAutoFit/>
          </a:bodyPr>
          <a:lstStyle/>
          <a:p>
            <a:r>
              <a:rPr lang="en-GB" sz="2800" b="1" dirty="0">
                <a:solidFill>
                  <a:srgbClr val="005D63"/>
                </a:solidFill>
                <a:latin typeface="Helvetica" pitchFamily="2" charset="0"/>
              </a:rPr>
              <a:t>A Matrix For Playing Together</a:t>
            </a:r>
          </a:p>
          <a:p>
            <a:pPr>
              <a:lnSpc>
                <a:spcPct val="150000"/>
              </a:lnSpc>
            </a:pPr>
            <a:endParaRPr lang="en-GB" dirty="0">
              <a:latin typeface="Arial" panose="020B0604020202020204" pitchFamily="34" charset="0"/>
              <a:cs typeface="Arial" panose="020B0604020202020204" pitchFamily="34" charset="0"/>
            </a:endParaRPr>
          </a:p>
          <a:p>
            <a:r>
              <a:rPr lang="en-GB" sz="1800" b="1" i="0" u="none" strike="noStrike" dirty="0">
                <a:solidFill>
                  <a:srgbClr val="000000"/>
                </a:solidFill>
                <a:effectLst/>
                <a:latin typeface="Arial" panose="020B0604020202020204" pitchFamily="34" charset="0"/>
                <a:cs typeface="Arial" panose="020B0604020202020204" pitchFamily="34" charset="0"/>
              </a:rPr>
              <a:t>FFF builds a matrix of connectedness, that simultaneously weaves components of healing, play, autonomy, embodiment and relationality.</a:t>
            </a:r>
            <a:endParaRPr lang="en-GB"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Approach:	An understanding of complex trauma and its effect.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Method:		A group protocol based in a non-clinical setting.</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Technique:	A phased approach.</a:t>
            </a: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Burnham, J. (1992) Approach, method and technique: making distinctions and creating connections. </a:t>
            </a:r>
          </a:p>
          <a:p>
            <a:r>
              <a:rPr lang="en-GB" sz="1200" i="1" dirty="0">
                <a:latin typeface="Arial" panose="020B0604020202020204" pitchFamily="34" charset="0"/>
                <a:cs typeface="Arial" panose="020B0604020202020204" pitchFamily="34" charset="0"/>
              </a:rPr>
              <a:t>Human Systems, the Journal of Systemic Consultation and Management, 3</a:t>
            </a:r>
            <a:r>
              <a:rPr lang="en-GB" sz="1200" dirty="0">
                <a:latin typeface="Arial" panose="020B0604020202020204" pitchFamily="34" charset="0"/>
                <a:cs typeface="Arial" panose="020B0604020202020204" pitchFamily="34" charset="0"/>
              </a:rPr>
              <a:t>, 3-26.</a:t>
            </a:r>
          </a:p>
          <a:p>
            <a:endParaRPr lang="en-GB" sz="2800" b="1" dirty="0">
              <a:solidFill>
                <a:srgbClr val="005D63"/>
              </a:solidFill>
              <a:latin typeface="Helvetica" pitchFamily="2" charset="0"/>
            </a:endParaRPr>
          </a:p>
        </p:txBody>
      </p:sp>
      <p:sp>
        <p:nvSpPr>
          <p:cNvPr id="2" name="Rectangle 1">
            <a:extLst>
              <a:ext uri="{FF2B5EF4-FFF2-40B4-BE49-F238E27FC236}">
                <a16:creationId xmlns:a16="http://schemas.microsoft.com/office/drawing/2014/main" id="{E6820875-82C0-80B6-183C-5416A2D5CFFB}"/>
              </a:ext>
            </a:extLst>
          </p:cNvPr>
          <p:cNvSpPr/>
          <p:nvPr/>
        </p:nvSpPr>
        <p:spPr>
          <a:xfrm>
            <a:off x="9840416" y="0"/>
            <a:ext cx="2351584" cy="6858000"/>
          </a:xfrm>
          <a:prstGeom prst="rect">
            <a:avLst/>
          </a:prstGeom>
          <a:solidFill>
            <a:srgbClr val="005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picture containing text&#10;&#10;Description automatically generated">
            <a:extLst>
              <a:ext uri="{FF2B5EF4-FFF2-40B4-BE49-F238E27FC236}">
                <a16:creationId xmlns:a16="http://schemas.microsoft.com/office/drawing/2014/main" id="{36E9BA20-2186-25CA-DB40-06AE1D41FD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8408" y="5530357"/>
            <a:ext cx="2351584" cy="1322766"/>
          </a:xfrm>
          <a:prstGeom prst="rect">
            <a:avLst/>
          </a:prstGeom>
        </p:spPr>
      </p:pic>
    </p:spTree>
    <p:extLst>
      <p:ext uri="{BB962C8B-B14F-4D97-AF65-F5344CB8AC3E}">
        <p14:creationId xmlns:p14="http://schemas.microsoft.com/office/powerpoint/2010/main" val="3858173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E6B061-1F29-FC96-B7C9-880435D15079}"/>
              </a:ext>
            </a:extLst>
          </p:cNvPr>
          <p:cNvSpPr/>
          <p:nvPr/>
        </p:nvSpPr>
        <p:spPr>
          <a:xfrm>
            <a:off x="0" y="0"/>
            <a:ext cx="12191999" cy="6858000"/>
          </a:xfrm>
          <a:prstGeom prst="rect">
            <a:avLst/>
          </a:prstGeom>
          <a:solidFill>
            <a:srgbClr val="005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pitchFamily="2" charset="0"/>
            </a:endParaRPr>
          </a:p>
        </p:txBody>
      </p:sp>
      <p:sp>
        <p:nvSpPr>
          <p:cNvPr id="6" name="Rectangle 5"/>
          <p:cNvSpPr/>
          <p:nvPr/>
        </p:nvSpPr>
        <p:spPr>
          <a:xfrm>
            <a:off x="4020572" y="2924944"/>
            <a:ext cx="3978974" cy="523220"/>
          </a:xfrm>
          <a:prstGeom prst="rect">
            <a:avLst/>
          </a:prstGeom>
        </p:spPr>
        <p:txBody>
          <a:bodyPr wrap="none">
            <a:spAutoFit/>
          </a:bodyPr>
          <a:lstStyle/>
          <a:p>
            <a:r>
              <a:rPr lang="en-GB" sz="2800" b="1" dirty="0">
                <a:solidFill>
                  <a:schemeClr val="bg1"/>
                </a:solidFill>
                <a:latin typeface="Helvetica" pitchFamily="2" charset="0"/>
              </a:rPr>
              <a:t>The Voice of the Child</a:t>
            </a:r>
          </a:p>
        </p:txBody>
      </p:sp>
      <p:pic>
        <p:nvPicPr>
          <p:cNvPr id="11" name="63 Priory Grove">
            <a:hlinkClick r:id="" action="ppaction://media"/>
            <a:extLst>
              <a:ext uri="{FF2B5EF4-FFF2-40B4-BE49-F238E27FC236}">
                <a16:creationId xmlns:a16="http://schemas.microsoft.com/office/drawing/2014/main" id="{15FB1C71-A9BD-4CD1-8775-FDD3F92D3F7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67957" y="3717032"/>
            <a:ext cx="609600" cy="60960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CADD774C-7C1E-D5AE-D218-9C21D39175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68408" y="5530357"/>
            <a:ext cx="2351584" cy="1322766"/>
          </a:xfrm>
          <a:prstGeom prst="rect">
            <a:avLst/>
          </a:prstGeom>
        </p:spPr>
      </p:pic>
    </p:spTree>
    <p:extLst>
      <p:ext uri="{BB962C8B-B14F-4D97-AF65-F5344CB8AC3E}">
        <p14:creationId xmlns:p14="http://schemas.microsoft.com/office/powerpoint/2010/main" val="404449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10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2ABDA52-BA93-2E76-8912-2C6A3AE528DF}"/>
              </a:ext>
            </a:extLst>
          </p:cNvPr>
          <p:cNvSpPr/>
          <p:nvPr/>
        </p:nvSpPr>
        <p:spPr>
          <a:xfrm>
            <a:off x="567368" y="1632244"/>
            <a:ext cx="7472848" cy="716636"/>
          </a:xfrm>
          <a:prstGeom prst="rect">
            <a:avLst/>
          </a:prstGeom>
          <a:solidFill>
            <a:srgbClr val="005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A8A9FF2F-A683-EF09-E0CE-BC7134F0D96F}"/>
              </a:ext>
            </a:extLst>
          </p:cNvPr>
          <p:cNvSpPr/>
          <p:nvPr/>
        </p:nvSpPr>
        <p:spPr>
          <a:xfrm>
            <a:off x="1847529" y="4008508"/>
            <a:ext cx="7488831" cy="716636"/>
          </a:xfrm>
          <a:prstGeom prst="rect">
            <a:avLst/>
          </a:prstGeom>
          <a:solidFill>
            <a:srgbClr val="005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07A8978E-76FE-24E3-7510-C282C3E7C0F0}"/>
              </a:ext>
            </a:extLst>
          </p:cNvPr>
          <p:cNvSpPr/>
          <p:nvPr/>
        </p:nvSpPr>
        <p:spPr>
          <a:xfrm>
            <a:off x="999416" y="2424332"/>
            <a:ext cx="7472848" cy="716636"/>
          </a:xfrm>
          <a:prstGeom prst="rect">
            <a:avLst/>
          </a:prstGeom>
          <a:solidFill>
            <a:srgbClr val="005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35360" y="692696"/>
            <a:ext cx="4373313" cy="523220"/>
          </a:xfrm>
          <a:prstGeom prst="rect">
            <a:avLst/>
          </a:prstGeom>
          <a:noFill/>
        </p:spPr>
        <p:txBody>
          <a:bodyPr wrap="none" rtlCol="0">
            <a:spAutoFit/>
          </a:bodyPr>
          <a:lstStyle/>
          <a:p>
            <a:r>
              <a:rPr lang="en-GB" sz="2800" b="1" dirty="0">
                <a:solidFill>
                  <a:srgbClr val="005D63"/>
                </a:solidFill>
                <a:latin typeface="Helvetica" pitchFamily="2" charset="0"/>
              </a:rPr>
              <a:t>Why Fast Feet Forward?</a:t>
            </a:r>
          </a:p>
        </p:txBody>
      </p:sp>
      <p:sp>
        <p:nvSpPr>
          <p:cNvPr id="6" name="TextBox 5"/>
          <p:cNvSpPr txBox="1"/>
          <p:nvPr/>
        </p:nvSpPr>
        <p:spPr>
          <a:xfrm>
            <a:off x="623392" y="1661319"/>
            <a:ext cx="7416824" cy="615553"/>
          </a:xfrm>
          <a:prstGeom prst="rect">
            <a:avLst/>
          </a:prstGeom>
          <a:noFill/>
        </p:spPr>
        <p:txBody>
          <a:bodyPr wrap="square" rtlCol="0">
            <a:spAutoFit/>
          </a:bodyPr>
          <a:lstStyle/>
          <a:p>
            <a:r>
              <a:rPr lang="en-GB" sz="1700" b="0" i="0" u="none" strike="noStrike" dirty="0">
                <a:solidFill>
                  <a:schemeClr val="bg1"/>
                </a:solidFill>
                <a:effectLst/>
                <a:latin typeface="Arial" panose="020B0604020202020204" pitchFamily="34" charset="0"/>
                <a:cs typeface="Arial" panose="020B0604020202020204" pitchFamily="34" charset="0"/>
              </a:rPr>
              <a:t>It acknowledges the dislocation (trauma) that has occurred, the ways this is felt in the present, and the tools they have to shape their futures.</a:t>
            </a:r>
            <a:endParaRPr lang="en-GB" sz="1700"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2516E2B4-2CC8-B3C0-F657-476BAA5C74DE}"/>
              </a:ext>
            </a:extLst>
          </p:cNvPr>
          <p:cNvSpPr/>
          <p:nvPr/>
        </p:nvSpPr>
        <p:spPr>
          <a:xfrm>
            <a:off x="9840416" y="0"/>
            <a:ext cx="2351584" cy="6858000"/>
          </a:xfrm>
          <a:prstGeom prst="rect">
            <a:avLst/>
          </a:prstGeom>
          <a:solidFill>
            <a:srgbClr val="005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picture containing text&#10;&#10;Description automatically generated">
            <a:extLst>
              <a:ext uri="{FF2B5EF4-FFF2-40B4-BE49-F238E27FC236}">
                <a16:creationId xmlns:a16="http://schemas.microsoft.com/office/drawing/2014/main" id="{E0A5EDE2-15F2-5DA7-A8A4-E70C5E912B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8408" y="5530357"/>
            <a:ext cx="2351584" cy="1322766"/>
          </a:xfrm>
          <a:prstGeom prst="rect">
            <a:avLst/>
          </a:prstGeom>
        </p:spPr>
      </p:pic>
      <p:sp>
        <p:nvSpPr>
          <p:cNvPr id="14" name="TextBox 13">
            <a:extLst>
              <a:ext uri="{FF2B5EF4-FFF2-40B4-BE49-F238E27FC236}">
                <a16:creationId xmlns:a16="http://schemas.microsoft.com/office/drawing/2014/main" id="{C479F015-C148-E8EE-9681-ACF88AF2EC89}"/>
              </a:ext>
            </a:extLst>
          </p:cNvPr>
          <p:cNvSpPr txBox="1"/>
          <p:nvPr/>
        </p:nvSpPr>
        <p:spPr>
          <a:xfrm>
            <a:off x="1071424" y="2494636"/>
            <a:ext cx="7344816" cy="615553"/>
          </a:xfrm>
          <a:prstGeom prst="rect">
            <a:avLst/>
          </a:prstGeom>
          <a:noFill/>
        </p:spPr>
        <p:txBody>
          <a:bodyPr wrap="square">
            <a:spAutoFit/>
          </a:bodyPr>
          <a:lstStyle/>
          <a:p>
            <a:r>
              <a:rPr lang="en-GB" sz="1700" b="0" i="0" u="none" strike="noStrike" dirty="0">
                <a:solidFill>
                  <a:schemeClr val="bg1"/>
                </a:solidFill>
                <a:effectLst/>
                <a:latin typeface="Arial" panose="020B0604020202020204" pitchFamily="34" charset="0"/>
                <a:cs typeface="Arial" panose="020B0604020202020204" pitchFamily="34" charset="0"/>
              </a:rPr>
              <a:t>It is culturally sensitive, attuned to social difference, and adaptable to different demographics.  </a:t>
            </a:r>
            <a:endParaRPr lang="en-GB" sz="1700" dirty="0">
              <a:solidFill>
                <a:schemeClr val="bg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203A0FF5-EFA0-D7E1-CEE7-C2F2036B4FE2}"/>
              </a:ext>
            </a:extLst>
          </p:cNvPr>
          <p:cNvSpPr txBox="1"/>
          <p:nvPr/>
        </p:nvSpPr>
        <p:spPr>
          <a:xfrm>
            <a:off x="1901251" y="4077072"/>
            <a:ext cx="7344816" cy="615553"/>
          </a:xfrm>
          <a:prstGeom prst="rect">
            <a:avLst/>
          </a:prstGeom>
          <a:noFill/>
        </p:spPr>
        <p:txBody>
          <a:bodyPr wrap="square">
            <a:spAutoFit/>
          </a:bodyPr>
          <a:lstStyle/>
          <a:p>
            <a:r>
              <a:rPr lang="en-GB" sz="1700" b="0" i="0" u="none" strike="noStrike" dirty="0">
                <a:solidFill>
                  <a:schemeClr val="bg1"/>
                </a:solidFill>
                <a:effectLst/>
                <a:latin typeface="Arial" panose="020B0604020202020204" pitchFamily="34" charset="0"/>
                <a:cs typeface="Arial" panose="020B0604020202020204" pitchFamily="34" charset="0"/>
              </a:rPr>
              <a:t>It supports development of both relational abilities and autonomy, through collaborative self-management, which further fosters resilience.</a:t>
            </a:r>
            <a:endParaRPr lang="en-GB" sz="1700"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C4376760-061C-A84D-BE97-FA0743A243BF}"/>
              </a:ext>
            </a:extLst>
          </p:cNvPr>
          <p:cNvSpPr/>
          <p:nvPr/>
        </p:nvSpPr>
        <p:spPr>
          <a:xfrm>
            <a:off x="1415480" y="3212976"/>
            <a:ext cx="7488832" cy="716636"/>
          </a:xfrm>
          <a:prstGeom prst="rect">
            <a:avLst/>
          </a:prstGeom>
          <a:solidFill>
            <a:srgbClr val="005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D24F23D4-64FA-42D2-E7D4-DAED7119B7E5}"/>
              </a:ext>
            </a:extLst>
          </p:cNvPr>
          <p:cNvSpPr txBox="1"/>
          <p:nvPr/>
        </p:nvSpPr>
        <p:spPr>
          <a:xfrm>
            <a:off x="1487488" y="3248128"/>
            <a:ext cx="7344816" cy="615553"/>
          </a:xfrm>
          <a:prstGeom prst="rect">
            <a:avLst/>
          </a:prstGeom>
          <a:noFill/>
        </p:spPr>
        <p:txBody>
          <a:bodyPr wrap="square">
            <a:spAutoFit/>
          </a:bodyPr>
          <a:lstStyle/>
          <a:p>
            <a:r>
              <a:rPr lang="en-GB" sz="1700" b="0" i="0" u="none" strike="noStrike" dirty="0">
                <a:solidFill>
                  <a:schemeClr val="bg1"/>
                </a:solidFill>
                <a:effectLst/>
                <a:latin typeface="Arial" panose="020B0604020202020204" pitchFamily="34" charset="0"/>
                <a:cs typeface="Arial" panose="020B0604020202020204" pitchFamily="34" charset="0"/>
              </a:rPr>
              <a:t>It is non-</a:t>
            </a:r>
            <a:r>
              <a:rPr lang="en-GB" sz="1700" b="0" i="0" u="none" strike="noStrike" dirty="0" err="1">
                <a:solidFill>
                  <a:schemeClr val="bg1"/>
                </a:solidFill>
                <a:effectLst/>
                <a:latin typeface="Arial" panose="020B0604020202020204" pitchFamily="34" charset="0"/>
                <a:cs typeface="Arial" panose="020B0604020202020204" pitchFamily="34" charset="0"/>
              </a:rPr>
              <a:t>pathologising</a:t>
            </a:r>
            <a:r>
              <a:rPr lang="en-GB" sz="1700" b="0" i="0" u="none" strike="noStrike" dirty="0">
                <a:solidFill>
                  <a:schemeClr val="bg1"/>
                </a:solidFill>
                <a:effectLst/>
                <a:latin typeface="Arial" panose="020B0604020202020204" pitchFamily="34" charset="0"/>
                <a:cs typeface="Arial" panose="020B0604020202020204" pitchFamily="34" charset="0"/>
              </a:rPr>
              <a:t> and normalising of trauma symptoms, resisting clinical diagnoses from becoming incorporated into identity. </a:t>
            </a:r>
            <a:endParaRPr lang="en-GB" sz="17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9308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75520" y="5733256"/>
            <a:ext cx="8256215" cy="1369606"/>
          </a:xfrm>
          <a:prstGeom prst="rect">
            <a:avLst/>
          </a:prstGeom>
          <a:noFill/>
        </p:spPr>
        <p:txBody>
          <a:bodyPr wrap="square" rtlCol="0">
            <a:spAutoFit/>
          </a:bodyPr>
          <a:lstStyle/>
          <a:p>
            <a:r>
              <a:rPr lang="en-GB" sz="1100" dirty="0">
                <a:latin typeface="Arial" panose="020B0604020202020204" pitchFamily="34" charset="0"/>
                <a:ea typeface="Libre Baskerville"/>
                <a:cs typeface="Arial" panose="020B0604020202020204" pitchFamily="34" charset="0"/>
                <a:sym typeface="Libre Baskerville"/>
              </a:rPr>
              <a:t>Draper, A.; Marcellino, E; </a:t>
            </a:r>
            <a:r>
              <a:rPr lang="en-GB" sz="1100" dirty="0" err="1">
                <a:latin typeface="Arial" panose="020B0604020202020204" pitchFamily="34" charset="0"/>
                <a:ea typeface="Libre Baskerville"/>
                <a:cs typeface="Arial" panose="020B0604020202020204" pitchFamily="34" charset="0"/>
                <a:sym typeface="Libre Baskerville"/>
              </a:rPr>
              <a:t>Ogbonnaya</a:t>
            </a:r>
            <a:r>
              <a:rPr lang="en-GB" sz="1100" dirty="0">
                <a:latin typeface="Arial" panose="020B0604020202020204" pitchFamily="34" charset="0"/>
                <a:ea typeface="Libre Baskerville"/>
                <a:cs typeface="Arial" panose="020B0604020202020204" pitchFamily="34" charset="0"/>
                <a:sym typeface="Libre Baskerville"/>
              </a:rPr>
              <a:t>, C. (2021) </a:t>
            </a:r>
            <a:r>
              <a:rPr lang="en-GB" sz="1100" i="1" dirty="0">
                <a:latin typeface="Arial" panose="020B0604020202020204" pitchFamily="34" charset="0"/>
                <a:ea typeface="Libre Baskerville"/>
                <a:cs typeface="Arial" panose="020B0604020202020204" pitchFamily="34" charset="0"/>
                <a:sym typeface="Libre Baskerville"/>
              </a:rPr>
              <a:t>Fast Feet Forward: Sports training and running practice to reduce stress and increase positive cognitions in adopted children</a:t>
            </a:r>
            <a:r>
              <a:rPr lang="en-GB" sz="1100" dirty="0">
                <a:latin typeface="Arial" panose="020B0604020202020204" pitchFamily="34" charset="0"/>
                <a:ea typeface="Libre Baskerville"/>
                <a:cs typeface="Arial" panose="020B0604020202020204" pitchFamily="34" charset="0"/>
                <a:sym typeface="Libre Baskerville"/>
              </a:rPr>
              <a:t>. Counselling and Psychotherapy research.</a:t>
            </a:r>
          </a:p>
          <a:p>
            <a:endParaRPr lang="en-GB" sz="1100" dirty="0">
              <a:latin typeface="Arial" panose="020B0604020202020204" pitchFamily="34" charset="0"/>
              <a:ea typeface="Libre Baskerville"/>
              <a:cs typeface="Arial" panose="020B0604020202020204" pitchFamily="34" charset="0"/>
              <a:sym typeface="Libre Baskerville"/>
            </a:endParaRPr>
          </a:p>
          <a:p>
            <a:r>
              <a:rPr lang="en-GB" sz="1100" dirty="0">
                <a:latin typeface="Arial" panose="020B0604020202020204" pitchFamily="34" charset="0"/>
                <a:ea typeface="Libre Baskerville"/>
                <a:cs typeface="Arial" panose="020B0604020202020204" pitchFamily="34" charset="0"/>
                <a:sym typeface="Libre Baskerville"/>
              </a:rPr>
              <a:t>Draper, A.; Marcellino, E; </a:t>
            </a:r>
            <a:r>
              <a:rPr lang="en-GB" sz="1100" dirty="0" err="1">
                <a:latin typeface="Arial" panose="020B0604020202020204" pitchFamily="34" charset="0"/>
                <a:ea typeface="Libre Baskerville"/>
                <a:cs typeface="Arial" panose="020B0604020202020204" pitchFamily="34" charset="0"/>
                <a:sym typeface="Libre Baskerville"/>
              </a:rPr>
              <a:t>Ogbonnaya</a:t>
            </a:r>
            <a:r>
              <a:rPr lang="en-GB" sz="1100" dirty="0">
                <a:latin typeface="Arial" panose="020B0604020202020204" pitchFamily="34" charset="0"/>
                <a:ea typeface="Libre Baskerville"/>
                <a:cs typeface="Arial" panose="020B0604020202020204" pitchFamily="34" charset="0"/>
                <a:sym typeface="Libre Baskerville"/>
              </a:rPr>
              <a:t>, C. (2020) </a:t>
            </a:r>
            <a:r>
              <a:rPr lang="en-GB" sz="1100" i="1" dirty="0">
                <a:latin typeface="Arial" panose="020B0604020202020204" pitchFamily="34" charset="0"/>
                <a:ea typeface="Libre Baskerville"/>
                <a:cs typeface="Arial" panose="020B0604020202020204" pitchFamily="34" charset="0"/>
                <a:sym typeface="Libre Baskerville"/>
              </a:rPr>
              <a:t>Fast Feet Forward: Sports training and running practice to reduce stress and increase positive cognitions in unaccompanied asylum-seeking minors</a:t>
            </a:r>
            <a:r>
              <a:rPr lang="en-GB" sz="1100" dirty="0">
                <a:latin typeface="Arial" panose="020B0604020202020204" pitchFamily="34" charset="0"/>
                <a:ea typeface="Libre Baskerville"/>
                <a:cs typeface="Arial" panose="020B0604020202020204" pitchFamily="34" charset="0"/>
                <a:sym typeface="Libre Baskerville"/>
              </a:rPr>
              <a:t>. Counselling and psychotherapy research.</a:t>
            </a:r>
            <a:endParaRPr lang="en-GB" sz="1100" dirty="0">
              <a:latin typeface="Arial" panose="020B0604020202020204" pitchFamily="34" charset="0"/>
              <a:cs typeface="Arial" panose="020B0604020202020204" pitchFamily="34" charset="0"/>
              <a:sym typeface="Libre Baskerville"/>
            </a:endParaRPr>
          </a:p>
          <a:p>
            <a:endParaRPr lang="en-GB" sz="1400" dirty="0">
              <a:latin typeface="Arial" panose="020B0604020202020204" pitchFamily="34" charset="0"/>
              <a:ea typeface="Libre Baskerville"/>
              <a:cs typeface="Arial" panose="020B0604020202020204" pitchFamily="34" charset="0"/>
              <a:sym typeface="Libre Baskerville"/>
            </a:endParaRPr>
          </a:p>
          <a:p>
            <a:endParaRPr lang="en-GB" sz="1400" dirty="0">
              <a:solidFill>
                <a:srgbClr val="FF0000"/>
              </a:solidFill>
            </a:endParaRPr>
          </a:p>
        </p:txBody>
      </p:sp>
      <p:sp>
        <p:nvSpPr>
          <p:cNvPr id="2" name="Rectangle 1"/>
          <p:cNvSpPr/>
          <p:nvPr/>
        </p:nvSpPr>
        <p:spPr>
          <a:xfrm>
            <a:off x="335360" y="692696"/>
            <a:ext cx="7920880" cy="2693045"/>
          </a:xfrm>
          <a:prstGeom prst="rect">
            <a:avLst/>
          </a:prstGeom>
        </p:spPr>
        <p:txBody>
          <a:bodyPr wrap="square">
            <a:spAutoFit/>
          </a:bodyPr>
          <a:lstStyle/>
          <a:p>
            <a:r>
              <a:rPr lang="en-GB" sz="2800" b="1" dirty="0">
                <a:solidFill>
                  <a:srgbClr val="005D63"/>
                </a:solidFill>
                <a:latin typeface="Helvetica" pitchFamily="2" charset="0"/>
              </a:rPr>
              <a:t>The Formulation</a:t>
            </a:r>
          </a:p>
          <a:p>
            <a:pPr>
              <a:lnSpc>
                <a:spcPct val="150000"/>
              </a:lnSpc>
            </a:pPr>
            <a:endParaRPr lang="en-GB" dirty="0">
              <a:latin typeface="Helvetica" pitchFamily="2" charset="0"/>
            </a:endParaRP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Group</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Dialogical and relational intensity (12 sessions over 6 weeks)</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Targets hot spots</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Bilateral fast feet movements that link to sport</a:t>
            </a:r>
          </a:p>
          <a:p>
            <a:endParaRPr lang="en-GB"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*dialogical is about listening, empathising and responding without trying to create a logical conscious, but rather linking into relational life via hotspots.</a:t>
            </a:r>
          </a:p>
        </p:txBody>
      </p:sp>
      <p:sp>
        <p:nvSpPr>
          <p:cNvPr id="6" name="Rectangle 5">
            <a:extLst>
              <a:ext uri="{FF2B5EF4-FFF2-40B4-BE49-F238E27FC236}">
                <a16:creationId xmlns:a16="http://schemas.microsoft.com/office/drawing/2014/main" id="{46C8957C-BCF5-5595-A9BD-2F25B0D820C6}"/>
              </a:ext>
            </a:extLst>
          </p:cNvPr>
          <p:cNvSpPr/>
          <p:nvPr/>
        </p:nvSpPr>
        <p:spPr>
          <a:xfrm>
            <a:off x="9840416" y="0"/>
            <a:ext cx="2351584" cy="6858000"/>
          </a:xfrm>
          <a:prstGeom prst="rect">
            <a:avLst/>
          </a:prstGeom>
          <a:solidFill>
            <a:srgbClr val="005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picture containing text&#10;&#10;Description automatically generated">
            <a:extLst>
              <a:ext uri="{FF2B5EF4-FFF2-40B4-BE49-F238E27FC236}">
                <a16:creationId xmlns:a16="http://schemas.microsoft.com/office/drawing/2014/main" id="{25A1CE46-C580-D479-9F5A-890ADDD49A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8408" y="5530357"/>
            <a:ext cx="2351584" cy="1322766"/>
          </a:xfrm>
          <a:prstGeom prst="rect">
            <a:avLst/>
          </a:prstGeom>
        </p:spPr>
      </p:pic>
    </p:spTree>
    <p:extLst>
      <p:ext uri="{BB962C8B-B14F-4D97-AF65-F5344CB8AC3E}">
        <p14:creationId xmlns:p14="http://schemas.microsoft.com/office/powerpoint/2010/main" val="225075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360" y="692696"/>
            <a:ext cx="8856984" cy="3431709"/>
          </a:xfrm>
          <a:prstGeom prst="rect">
            <a:avLst/>
          </a:prstGeom>
        </p:spPr>
        <p:txBody>
          <a:bodyPr wrap="square">
            <a:spAutoFit/>
          </a:bodyPr>
          <a:lstStyle/>
          <a:p>
            <a:r>
              <a:rPr lang="en-GB" sz="2800" b="1" dirty="0">
                <a:solidFill>
                  <a:srgbClr val="005D63"/>
                </a:solidFill>
                <a:latin typeface="Helvetica" pitchFamily="2" charset="0"/>
              </a:rPr>
              <a:t>Hotspots</a:t>
            </a:r>
          </a:p>
          <a:p>
            <a:pPr>
              <a:lnSpc>
                <a:spcPct val="150000"/>
              </a:lnSpc>
            </a:pPr>
            <a:endParaRPr lang="en-GB" dirty="0">
              <a:latin typeface="Helvetica" pitchFamily="2" charset="0"/>
            </a:endParaRPr>
          </a:p>
          <a:p>
            <a:pPr rtl="0">
              <a:spcBef>
                <a:spcPts val="0"/>
              </a:spcBef>
              <a:spcAft>
                <a:spcPts val="0"/>
              </a:spcAft>
            </a:pPr>
            <a:r>
              <a:rPr lang="en-GB" sz="1800" b="0" i="0" u="none" strike="noStrike" dirty="0">
                <a:solidFill>
                  <a:srgbClr val="000000"/>
                </a:solidFill>
                <a:effectLst/>
                <a:latin typeface="Arial" panose="020B0604020202020204" pitchFamily="34" charset="0"/>
                <a:cs typeface="Arial" panose="020B0604020202020204" pitchFamily="34" charset="0"/>
              </a:rPr>
              <a:t>‘Hot spots’ are trauma responses, including memories, beliefs and behaviours, that cause high levels of emotional distress.</a:t>
            </a:r>
            <a:endParaRPr lang="en-GB" b="0" dirty="0">
              <a:effectLst/>
              <a:latin typeface="Arial" panose="020B0604020202020204" pitchFamily="34" charset="0"/>
              <a:cs typeface="Arial" panose="020B0604020202020204" pitchFamily="34" charset="0"/>
            </a:endParaRPr>
          </a:p>
          <a:p>
            <a:pPr rtl="0">
              <a:spcBef>
                <a:spcPts val="0"/>
              </a:spcBef>
              <a:spcAft>
                <a:spcPts val="0"/>
              </a:spcAft>
            </a:pPr>
            <a:br>
              <a:rPr lang="en-GB" b="0" dirty="0">
                <a:effectLst/>
                <a:latin typeface="Arial" panose="020B0604020202020204" pitchFamily="34" charset="0"/>
                <a:cs typeface="Arial" panose="020B0604020202020204" pitchFamily="34" charset="0"/>
              </a:rPr>
            </a:br>
            <a:r>
              <a:rPr lang="en-GB" sz="1800" b="0" i="0" u="none" strike="noStrike" dirty="0">
                <a:solidFill>
                  <a:srgbClr val="000000"/>
                </a:solidFill>
                <a:effectLst/>
                <a:latin typeface="Arial" panose="020B0604020202020204" pitchFamily="34" charset="0"/>
                <a:cs typeface="Arial" panose="020B0604020202020204" pitchFamily="34" charset="0"/>
              </a:rPr>
              <a:t>Hot spots cause trauma to be re-experienced, through a reactivation of the original event/s and the associated emotions and cognitions. </a:t>
            </a:r>
            <a:endParaRPr lang="en-GB" b="0" dirty="0">
              <a:effectLst/>
              <a:latin typeface="Arial" panose="020B0604020202020204" pitchFamily="34" charset="0"/>
              <a:cs typeface="Arial" panose="020B0604020202020204" pitchFamily="34" charset="0"/>
            </a:endParaRPr>
          </a:p>
          <a:p>
            <a:pPr rtl="0">
              <a:spcBef>
                <a:spcPts val="0"/>
              </a:spcBef>
              <a:spcAft>
                <a:spcPts val="0"/>
              </a:spcAft>
            </a:pPr>
            <a:br>
              <a:rPr lang="en-GB" b="0" dirty="0">
                <a:effectLst/>
                <a:latin typeface="Arial" panose="020B0604020202020204" pitchFamily="34" charset="0"/>
                <a:cs typeface="Arial" panose="020B0604020202020204" pitchFamily="34" charset="0"/>
              </a:rPr>
            </a:br>
            <a:r>
              <a:rPr lang="en-GB" sz="1800" b="0" i="0" u="none" strike="noStrike" dirty="0">
                <a:solidFill>
                  <a:srgbClr val="000000"/>
                </a:solidFill>
                <a:effectLst/>
                <a:latin typeface="Arial" panose="020B0604020202020204" pitchFamily="34" charset="0"/>
                <a:cs typeface="Arial" panose="020B0604020202020204" pitchFamily="34" charset="0"/>
              </a:rPr>
              <a:t>Children with ‘complex trauma’ can have many different ‘hot spots’ that are frequently activated day to day. They may not have memories or a story to tell about the past. </a:t>
            </a:r>
            <a:endParaRPr lang="en-GB" b="0" dirty="0">
              <a:effectLst/>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47E3A83-5E04-6A26-55C9-928F739AD47C}"/>
              </a:ext>
            </a:extLst>
          </p:cNvPr>
          <p:cNvSpPr/>
          <p:nvPr/>
        </p:nvSpPr>
        <p:spPr>
          <a:xfrm>
            <a:off x="9840416" y="0"/>
            <a:ext cx="2351584" cy="6858000"/>
          </a:xfrm>
          <a:prstGeom prst="rect">
            <a:avLst/>
          </a:prstGeom>
          <a:solidFill>
            <a:srgbClr val="005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text&#10;&#10;Description automatically generated">
            <a:extLst>
              <a:ext uri="{FF2B5EF4-FFF2-40B4-BE49-F238E27FC236}">
                <a16:creationId xmlns:a16="http://schemas.microsoft.com/office/drawing/2014/main" id="{FB06858E-4124-17C6-895D-339BD150FF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8408" y="5530357"/>
            <a:ext cx="2351584" cy="1322766"/>
          </a:xfrm>
          <a:prstGeom prst="rect">
            <a:avLst/>
          </a:prstGeom>
        </p:spPr>
      </p:pic>
    </p:spTree>
    <p:extLst>
      <p:ext uri="{BB962C8B-B14F-4D97-AF65-F5344CB8AC3E}">
        <p14:creationId xmlns:p14="http://schemas.microsoft.com/office/powerpoint/2010/main" val="3629308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360" y="692696"/>
            <a:ext cx="8884649" cy="2154436"/>
          </a:xfrm>
          <a:prstGeom prst="rect">
            <a:avLst/>
          </a:prstGeom>
        </p:spPr>
        <p:txBody>
          <a:bodyPr wrap="square">
            <a:spAutoFit/>
          </a:bodyPr>
          <a:lstStyle/>
          <a:p>
            <a:r>
              <a:rPr lang="en-GB" sz="2800" b="1" dirty="0">
                <a:solidFill>
                  <a:srgbClr val="005D63"/>
                </a:solidFill>
                <a:latin typeface="Helvetica" pitchFamily="2" charset="0"/>
              </a:rPr>
              <a:t>Hotspots</a:t>
            </a:r>
          </a:p>
          <a:p>
            <a:pPr>
              <a:lnSpc>
                <a:spcPct val="150000"/>
              </a:lnSpc>
            </a:pPr>
            <a:endParaRPr lang="en-GB" dirty="0">
              <a:latin typeface="Helvetica" pitchFamily="2" charset="0"/>
            </a:endParaRPr>
          </a:p>
          <a:p>
            <a:pPr rtl="0">
              <a:spcBef>
                <a:spcPts val="0"/>
              </a:spcBef>
              <a:spcAft>
                <a:spcPts val="0"/>
              </a:spcAft>
            </a:pPr>
            <a:r>
              <a:rPr lang="en-GB" sz="1800" b="0" i="0" u="none" strike="noStrike" dirty="0">
                <a:solidFill>
                  <a:srgbClr val="000000"/>
                </a:solidFill>
                <a:effectLst/>
                <a:latin typeface="Arial" panose="020B0604020202020204" pitchFamily="34" charset="0"/>
                <a:cs typeface="Arial" panose="020B0604020202020204" pitchFamily="34" charset="0"/>
              </a:rPr>
              <a:t>There are many hotspots that produce high levels of disturbance </a:t>
            </a:r>
            <a:endParaRPr lang="en-GB" b="0" dirty="0">
              <a:effectLst/>
              <a:latin typeface="Arial" panose="020B0604020202020204" pitchFamily="34" charset="0"/>
              <a:cs typeface="Arial" panose="020B0604020202020204" pitchFamily="34" charset="0"/>
            </a:endParaRPr>
          </a:p>
          <a:p>
            <a:pPr rtl="0">
              <a:spcBef>
                <a:spcPts val="0"/>
              </a:spcBef>
              <a:spcAft>
                <a:spcPts val="0"/>
              </a:spcAft>
            </a:pPr>
            <a:r>
              <a:rPr lang="en-GB" sz="1800" b="0" i="0" u="none" strike="noStrike" dirty="0">
                <a:solidFill>
                  <a:srgbClr val="000000"/>
                </a:solidFill>
                <a:effectLst/>
                <a:latin typeface="Arial" panose="020B0604020202020204" pitchFamily="34" charset="0"/>
                <a:cs typeface="Arial" panose="020B0604020202020204" pitchFamily="34" charset="0"/>
              </a:rPr>
              <a:t>linked to trauma. They are often not immediately obvious or easy to predict.</a:t>
            </a:r>
            <a:endParaRPr lang="en-GB" b="0" dirty="0">
              <a:effectLst/>
              <a:latin typeface="Arial" panose="020B0604020202020204" pitchFamily="34" charset="0"/>
              <a:cs typeface="Arial" panose="020B0604020202020204" pitchFamily="34" charset="0"/>
            </a:endParaRPr>
          </a:p>
          <a:p>
            <a:pPr rtl="0">
              <a:spcBef>
                <a:spcPts val="0"/>
              </a:spcBef>
              <a:spcAft>
                <a:spcPts val="0"/>
              </a:spcAft>
            </a:pPr>
            <a:br>
              <a:rPr lang="en-GB" b="0" dirty="0">
                <a:effectLst/>
                <a:latin typeface="Arial" panose="020B0604020202020204" pitchFamily="34" charset="0"/>
                <a:cs typeface="Arial" panose="020B0604020202020204" pitchFamily="34" charset="0"/>
              </a:rPr>
            </a:br>
            <a:r>
              <a:rPr lang="en-GB" sz="1800" b="0" i="0" u="none" strike="noStrike" dirty="0">
                <a:solidFill>
                  <a:srgbClr val="000000"/>
                </a:solidFill>
                <a:effectLst/>
                <a:latin typeface="Arial" panose="020B0604020202020204" pitchFamily="34" charset="0"/>
                <a:cs typeface="Arial" panose="020B0604020202020204" pitchFamily="34" charset="0"/>
              </a:rPr>
              <a:t>Examples of targeted hotspots by children: </a:t>
            </a:r>
            <a:r>
              <a:rPr lang="en-GB" dirty="0">
                <a:latin typeface="Arial" panose="020B0604020202020204" pitchFamily="34" charset="0"/>
                <a:cs typeface="Arial" panose="020B0604020202020204" pitchFamily="34" charset="0"/>
              </a:rPr>
              <a:t> </a:t>
            </a:r>
          </a:p>
          <a:p>
            <a:endParaRPr lang="en-GB" sz="700" dirty="0">
              <a:latin typeface="Helvetica" pitchFamily="2" charset="0"/>
            </a:endParaRPr>
          </a:p>
        </p:txBody>
      </p:sp>
      <p:sp>
        <p:nvSpPr>
          <p:cNvPr id="4" name="Rectangle 3">
            <a:extLst>
              <a:ext uri="{FF2B5EF4-FFF2-40B4-BE49-F238E27FC236}">
                <a16:creationId xmlns:a16="http://schemas.microsoft.com/office/drawing/2014/main" id="{54B931E7-A6FF-6810-394C-D750EF6DC6CD}"/>
              </a:ext>
            </a:extLst>
          </p:cNvPr>
          <p:cNvSpPr/>
          <p:nvPr/>
        </p:nvSpPr>
        <p:spPr>
          <a:xfrm>
            <a:off x="9840416" y="0"/>
            <a:ext cx="2351584" cy="6858000"/>
          </a:xfrm>
          <a:prstGeom prst="rect">
            <a:avLst/>
          </a:prstGeom>
          <a:solidFill>
            <a:srgbClr val="005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descr="A picture containing text&#10;&#10;Description automatically generated">
            <a:extLst>
              <a:ext uri="{FF2B5EF4-FFF2-40B4-BE49-F238E27FC236}">
                <a16:creationId xmlns:a16="http://schemas.microsoft.com/office/drawing/2014/main" id="{B5E66E05-8F42-A7DD-5E50-333B7DF695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8408" y="5530357"/>
            <a:ext cx="2351584" cy="1322766"/>
          </a:xfrm>
          <a:prstGeom prst="rect">
            <a:avLst/>
          </a:prstGeom>
        </p:spPr>
      </p:pic>
      <p:pic>
        <p:nvPicPr>
          <p:cNvPr id="7" name="Picture 6" descr="A picture containing background pattern&#10;&#10;Description automatically generated">
            <a:extLst>
              <a:ext uri="{FF2B5EF4-FFF2-40B4-BE49-F238E27FC236}">
                <a16:creationId xmlns:a16="http://schemas.microsoft.com/office/drawing/2014/main" id="{AE78C60E-2B42-75AE-522B-0C898A9674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650" y="3042564"/>
            <a:ext cx="9167734" cy="3770812"/>
          </a:xfrm>
          <a:prstGeom prst="rect">
            <a:avLst/>
          </a:prstGeom>
        </p:spPr>
      </p:pic>
    </p:spTree>
    <p:extLst>
      <p:ext uri="{BB962C8B-B14F-4D97-AF65-F5344CB8AC3E}">
        <p14:creationId xmlns:p14="http://schemas.microsoft.com/office/powerpoint/2010/main" val="3629308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2632</TotalTime>
  <Words>1704</Words>
  <Application>Microsoft Office PowerPoint</Application>
  <PresentationFormat>Widescreen</PresentationFormat>
  <Paragraphs>192</Paragraphs>
  <Slides>22</Slides>
  <Notes>22</Notes>
  <HiddenSlides>0</HiddenSlides>
  <MMClips>3</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22</vt:i4>
      </vt:variant>
    </vt:vector>
  </HeadingPairs>
  <TitlesOfParts>
    <vt:vector size="26" baseType="lpstr">
      <vt:lpstr>Arial</vt:lpstr>
      <vt:lpstr>Calibri</vt:lpstr>
      <vt:lpstr>Helvetica</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Sussex Partnership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Draper Ana (Sussex Partnership Trust)</dc:creator>
  <cp:lastModifiedBy>elisa marcellino</cp:lastModifiedBy>
  <cp:revision>71</cp:revision>
  <dcterms:created xsi:type="dcterms:W3CDTF">2017-01-19T09:47:10Z</dcterms:created>
  <dcterms:modified xsi:type="dcterms:W3CDTF">2022-10-06T07:18:17Z</dcterms:modified>
</cp:coreProperties>
</file>