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9"/>
  </p:notesMasterIdLst>
  <p:handoutMasterIdLst>
    <p:handoutMasterId r:id="rId40"/>
  </p:handoutMasterIdLst>
  <p:sldIdLst>
    <p:sldId id="451" r:id="rId6"/>
    <p:sldId id="269" r:id="rId7"/>
    <p:sldId id="1875" r:id="rId8"/>
    <p:sldId id="1878" r:id="rId9"/>
    <p:sldId id="317" r:id="rId10"/>
    <p:sldId id="306" r:id="rId11"/>
    <p:sldId id="310" r:id="rId12"/>
    <p:sldId id="307" r:id="rId13"/>
    <p:sldId id="1879" r:id="rId14"/>
    <p:sldId id="326" r:id="rId15"/>
    <p:sldId id="327" r:id="rId16"/>
    <p:sldId id="441" r:id="rId17"/>
    <p:sldId id="459" r:id="rId18"/>
    <p:sldId id="309" r:id="rId19"/>
    <p:sldId id="308" r:id="rId20"/>
    <p:sldId id="311" r:id="rId21"/>
    <p:sldId id="1880" r:id="rId22"/>
    <p:sldId id="443" r:id="rId23"/>
    <p:sldId id="460" r:id="rId24"/>
    <p:sldId id="305" r:id="rId25"/>
    <p:sldId id="320" r:id="rId26"/>
    <p:sldId id="319" r:id="rId27"/>
    <p:sldId id="1885" r:id="rId28"/>
    <p:sldId id="318" r:id="rId29"/>
    <p:sldId id="312" r:id="rId30"/>
    <p:sldId id="313" r:id="rId31"/>
    <p:sldId id="315" r:id="rId32"/>
    <p:sldId id="314" r:id="rId33"/>
    <p:sldId id="508" r:id="rId34"/>
    <p:sldId id="1883" r:id="rId35"/>
    <p:sldId id="1882" r:id="rId36"/>
    <p:sldId id="1881" r:id="rId37"/>
    <p:sldId id="188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BF0850-CFEA-64B3-D0D5-2EC1F788CBB5}" name="Cathy Creswell" initials="CC" userId="S::cont9487@ox.ac.uk::56e9860a-3326-48dd-a451-5646239795fe"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5082"/>
    <a:srgbClr val="54A95A"/>
    <a:srgbClr val="1250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p:restoredTop sz="94694"/>
  </p:normalViewPr>
  <p:slideViewPr>
    <p:cSldViewPr snapToGrid="0">
      <p:cViewPr varScale="1">
        <p:scale>
          <a:sx n="104" d="100"/>
          <a:sy n="104" d="100"/>
        </p:scale>
        <p:origin x="100" y="8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CEB54E-D5D4-4300-851B-66D1E0A12C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5641673-2AE0-4E60-89CE-B98AC5F8D1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9F7206-7CD9-4B95-8D93-6AC8C23F2F18}" type="datetimeFigureOut">
              <a:rPr lang="en-GB" smtClean="0"/>
              <a:t>13/10/2022</a:t>
            </a:fld>
            <a:endParaRPr lang="en-GB"/>
          </a:p>
        </p:txBody>
      </p:sp>
      <p:sp>
        <p:nvSpPr>
          <p:cNvPr id="4" name="Footer Placeholder 3">
            <a:extLst>
              <a:ext uri="{FF2B5EF4-FFF2-40B4-BE49-F238E27FC236}">
                <a16:creationId xmlns:a16="http://schemas.microsoft.com/office/drawing/2014/main" id="{64EEEFB7-F87F-4ACB-B2FF-D11DFE42E1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89900A4-DAAA-494B-9390-39AA4D3FFE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9668EB-A1CA-4B76-9711-34EF6C2C4562}" type="slidenum">
              <a:rPr lang="en-GB" smtClean="0"/>
              <a:t>‹#›</a:t>
            </a:fld>
            <a:endParaRPr lang="en-GB"/>
          </a:p>
        </p:txBody>
      </p:sp>
    </p:spTree>
    <p:extLst>
      <p:ext uri="{BB962C8B-B14F-4D97-AF65-F5344CB8AC3E}">
        <p14:creationId xmlns:p14="http://schemas.microsoft.com/office/powerpoint/2010/main" val="3129072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8FF73-EDF9-2F4D-89F4-02758AA07BE9}" type="datetimeFigureOut">
              <a:rPr lang="en-US" smtClean="0"/>
              <a:t>10/13/2022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DF8FA1-46D1-1640-B6F4-B525DEC65F6E}" type="slidenum">
              <a:rPr lang="en-US" smtClean="0"/>
              <a:t>‹#›</a:t>
            </a:fld>
            <a:endParaRPr lang="en-US"/>
          </a:p>
        </p:txBody>
      </p:sp>
    </p:spTree>
    <p:extLst>
      <p:ext uri="{BB962C8B-B14F-4D97-AF65-F5344CB8AC3E}">
        <p14:creationId xmlns:p14="http://schemas.microsoft.com/office/powerpoint/2010/main" val="3960997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AF6717-B540-4AAA-B26B-67ADFD4AFF39}" type="slidenum">
              <a:rPr lang="en-GB" smtClean="0"/>
              <a:t>5</a:t>
            </a:fld>
            <a:endParaRPr lang="en-GB"/>
          </a:p>
        </p:txBody>
      </p:sp>
    </p:spTree>
    <p:extLst>
      <p:ext uri="{BB962C8B-B14F-4D97-AF65-F5344CB8AC3E}">
        <p14:creationId xmlns:p14="http://schemas.microsoft.com/office/powerpoint/2010/main" val="1271562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AF6717-B540-4AAA-B26B-67ADFD4AFF39}" type="slidenum">
              <a:rPr lang="en-GB" smtClean="0"/>
              <a:t>16</a:t>
            </a:fld>
            <a:endParaRPr lang="en-GB"/>
          </a:p>
        </p:txBody>
      </p:sp>
    </p:spTree>
    <p:extLst>
      <p:ext uri="{BB962C8B-B14F-4D97-AF65-F5344CB8AC3E}">
        <p14:creationId xmlns:p14="http://schemas.microsoft.com/office/powerpoint/2010/main" val="4118795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A92707B6-ACC2-4AF7-B2F9-7B3F58C5390E}"/>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5A0EF491-6202-43FE-A94D-7E04DA3DF1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AF6717-B540-4AAA-B26B-67ADFD4AFF39}" type="slidenum">
              <a:rPr lang="en-GB" smtClean="0"/>
              <a:t>20</a:t>
            </a:fld>
            <a:endParaRPr lang="en-GB"/>
          </a:p>
        </p:txBody>
      </p:sp>
    </p:spTree>
    <p:extLst>
      <p:ext uri="{BB962C8B-B14F-4D97-AF65-F5344CB8AC3E}">
        <p14:creationId xmlns:p14="http://schemas.microsoft.com/office/powerpoint/2010/main" val="3160081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AF6717-B540-4AAA-B26B-67ADFD4AFF39}" type="slidenum">
              <a:rPr lang="en-GB" smtClean="0"/>
              <a:t>21</a:t>
            </a:fld>
            <a:endParaRPr lang="en-GB"/>
          </a:p>
        </p:txBody>
      </p:sp>
    </p:spTree>
    <p:extLst>
      <p:ext uri="{BB962C8B-B14F-4D97-AF65-F5344CB8AC3E}">
        <p14:creationId xmlns:p14="http://schemas.microsoft.com/office/powerpoint/2010/main" val="1755738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AF6717-B540-4AAA-B26B-67ADFD4AFF39}" type="slidenum">
              <a:rPr lang="en-GB" smtClean="0"/>
              <a:t>22</a:t>
            </a:fld>
            <a:endParaRPr lang="en-GB"/>
          </a:p>
        </p:txBody>
      </p:sp>
    </p:spTree>
    <p:extLst>
      <p:ext uri="{BB962C8B-B14F-4D97-AF65-F5344CB8AC3E}">
        <p14:creationId xmlns:p14="http://schemas.microsoft.com/office/powerpoint/2010/main" val="4002752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AF6717-B540-4AAA-B26B-67ADFD4AFF39}" type="slidenum">
              <a:rPr lang="en-GB" smtClean="0"/>
              <a:t>24</a:t>
            </a:fld>
            <a:endParaRPr lang="en-GB"/>
          </a:p>
        </p:txBody>
      </p:sp>
    </p:spTree>
    <p:extLst>
      <p:ext uri="{BB962C8B-B14F-4D97-AF65-F5344CB8AC3E}">
        <p14:creationId xmlns:p14="http://schemas.microsoft.com/office/powerpoint/2010/main" val="1886173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AF6717-B540-4AAA-B26B-67ADFD4AFF39}" type="slidenum">
              <a:rPr lang="en-GB" smtClean="0"/>
              <a:t>25</a:t>
            </a:fld>
            <a:endParaRPr lang="en-GB"/>
          </a:p>
        </p:txBody>
      </p:sp>
    </p:spTree>
    <p:extLst>
      <p:ext uri="{BB962C8B-B14F-4D97-AF65-F5344CB8AC3E}">
        <p14:creationId xmlns:p14="http://schemas.microsoft.com/office/powerpoint/2010/main" val="223044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AF6717-B540-4AAA-B26B-67ADFD4AFF39}" type="slidenum">
              <a:rPr lang="en-GB" smtClean="0"/>
              <a:t>26</a:t>
            </a:fld>
            <a:endParaRPr lang="en-GB"/>
          </a:p>
        </p:txBody>
      </p:sp>
    </p:spTree>
    <p:extLst>
      <p:ext uri="{BB962C8B-B14F-4D97-AF65-F5344CB8AC3E}">
        <p14:creationId xmlns:p14="http://schemas.microsoft.com/office/powerpoint/2010/main" val="1896706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AF6717-B540-4AAA-B26B-67ADFD4AFF39}" type="slidenum">
              <a:rPr lang="en-GB" smtClean="0"/>
              <a:t>27</a:t>
            </a:fld>
            <a:endParaRPr lang="en-GB"/>
          </a:p>
        </p:txBody>
      </p:sp>
    </p:spTree>
    <p:extLst>
      <p:ext uri="{BB962C8B-B14F-4D97-AF65-F5344CB8AC3E}">
        <p14:creationId xmlns:p14="http://schemas.microsoft.com/office/powerpoint/2010/main" val="1994868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Figure shows differing social influence of suicidal youth in two schools. Darkness of shading reflects clustering of students with suicidal thoughts/</a:t>
            </a:r>
            <a:r>
              <a:rPr lang="en-US" altLang="en-US" sz="1200" dirty="0" err="1"/>
              <a:t>behaviours</a:t>
            </a:r>
            <a:r>
              <a:rPr lang="en-US" altLang="en-US" sz="1200" dirty="0"/>
              <a:t> (STB). Nodes are sized by in-degree (i.e., popularity). In School B, students with STB are relatively less popular vs. no STB compared to School C. Additionally, students with SA cluster less in School B vs. C. School B has lower SA rates than School C.</a:t>
            </a:r>
          </a:p>
          <a:p>
            <a:endParaRPr lang="en-GB" dirty="0"/>
          </a:p>
        </p:txBody>
      </p:sp>
      <p:sp>
        <p:nvSpPr>
          <p:cNvPr id="4" name="Slide Number Placeholder 3"/>
          <p:cNvSpPr>
            <a:spLocks noGrp="1"/>
          </p:cNvSpPr>
          <p:nvPr>
            <p:ph type="sldNum" sz="quarter" idx="5"/>
          </p:nvPr>
        </p:nvSpPr>
        <p:spPr/>
        <p:txBody>
          <a:bodyPr/>
          <a:lstStyle/>
          <a:p>
            <a:fld id="{07AF6717-B540-4AAA-B26B-67ADFD4AFF39}" type="slidenum">
              <a:rPr lang="en-GB" smtClean="0"/>
              <a:t>28</a:t>
            </a:fld>
            <a:endParaRPr lang="en-GB"/>
          </a:p>
        </p:txBody>
      </p:sp>
    </p:spTree>
    <p:extLst>
      <p:ext uri="{BB962C8B-B14F-4D97-AF65-F5344CB8AC3E}">
        <p14:creationId xmlns:p14="http://schemas.microsoft.com/office/powerpoint/2010/main" val="289434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mn-lt"/>
                <a:ea typeface="+mn-ea"/>
                <a:cs typeface="+mn-cs"/>
              </a:rPr>
              <a:t>DESCRIPTION FROM BMJ PAPER OF FIGURE 5:</a:t>
            </a:r>
          </a:p>
          <a:p>
            <a:pPr>
              <a:defRPr/>
            </a:pPr>
            <a:r>
              <a:rPr lang="en-US" dirty="0">
                <a:latin typeface="+mn-lt"/>
                <a:ea typeface="+mn-ea"/>
                <a:cs typeface="+mn-cs"/>
              </a:rPr>
              <a:t>This shows that, for men and women and across all regions, rates of suicide mortality were highest for the oldest age groups. However, suicide did not rank in the leading 10 causes of death for those aged 70 and over (supplementary fig 3A). At the same time, regional variation in the overall age distribution of mortality rates from suicide was notable – with comparatively high rates for younger adults in several regions. In the 10 to 24 age group, suicide was ranked in the leading five causes of mortality in all Global Burden of Disease regions except for central, eastern, western, and southern sub-Saharan Africa (supplementary fig 3B). </a:t>
            </a:r>
            <a:r>
              <a:rPr lang="en-US" b="1" dirty="0">
                <a:latin typeface="+mn-lt"/>
                <a:ea typeface="+mn-ea"/>
                <a:cs typeface="+mn-cs"/>
                <a:hlinkClick r:id="rId3"/>
              </a:rPr>
              <a:t>Figure 5</a:t>
            </a:r>
            <a:r>
              <a:rPr lang="en-US" dirty="0">
                <a:latin typeface="+mn-lt"/>
                <a:ea typeface="+mn-ea"/>
                <a:cs typeface="+mn-cs"/>
              </a:rPr>
              <a:t> shows that a bimodality in the distribution of age specific mortality rates was particularly evident for women in south Asia and for men in central Europe, eastern Europe, and central Asia and in north Africa and Middle East. Across the time series, global mortality rates from suicide were greater, although not significantly so, for women than for men only among those in the 15 to 19 age group (supplementary table 4), although the gap in this age group has also decreased over time (supplementary fig 4). In 2016 mortality rates from suicide for men exceeded those for women in all other age groups by as much as 2.98 times.</a:t>
            </a:r>
          </a:p>
        </p:txBody>
      </p:sp>
      <p:sp>
        <p:nvSpPr>
          <p:cNvPr id="4" name="Slide Number Placeholder 3"/>
          <p:cNvSpPr>
            <a:spLocks noGrp="1"/>
          </p:cNvSpPr>
          <p:nvPr>
            <p:ph type="sldNum" sz="quarter" idx="5"/>
          </p:nvPr>
        </p:nvSpPr>
        <p:spPr/>
        <p:txBody>
          <a:bodyPr/>
          <a:lstStyle/>
          <a:p>
            <a:fld id="{07AF6717-B540-4AAA-B26B-67ADFD4AFF39}" type="slidenum">
              <a:rPr lang="en-GB" smtClean="0"/>
              <a:t>6</a:t>
            </a:fld>
            <a:endParaRPr lang="en-GB"/>
          </a:p>
        </p:txBody>
      </p:sp>
    </p:spTree>
    <p:extLst>
      <p:ext uri="{BB962C8B-B14F-4D97-AF65-F5344CB8AC3E}">
        <p14:creationId xmlns:p14="http://schemas.microsoft.com/office/powerpoint/2010/main" val="1690312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AF6717-B540-4AAA-B26B-67ADFD4AFF39}" type="slidenum">
              <a:rPr lang="en-GB" smtClean="0"/>
              <a:t>7</a:t>
            </a:fld>
            <a:endParaRPr lang="en-GB"/>
          </a:p>
        </p:txBody>
      </p:sp>
    </p:spTree>
    <p:extLst>
      <p:ext uri="{BB962C8B-B14F-4D97-AF65-F5344CB8AC3E}">
        <p14:creationId xmlns:p14="http://schemas.microsoft.com/office/powerpoint/2010/main" val="371481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2019, there were 5,691 suicides registered in England and Wales</a:t>
            </a:r>
            <a:endParaRPr lang="en-GB" dirty="0"/>
          </a:p>
        </p:txBody>
      </p:sp>
      <p:sp>
        <p:nvSpPr>
          <p:cNvPr id="4" name="Slide Number Placeholder 3"/>
          <p:cNvSpPr>
            <a:spLocks noGrp="1"/>
          </p:cNvSpPr>
          <p:nvPr>
            <p:ph type="sldNum" sz="quarter" idx="5"/>
          </p:nvPr>
        </p:nvSpPr>
        <p:spPr/>
        <p:txBody>
          <a:bodyPr/>
          <a:lstStyle/>
          <a:p>
            <a:fld id="{07AF6717-B540-4AAA-B26B-67ADFD4AFF39}" type="slidenum">
              <a:rPr lang="en-GB" smtClean="0"/>
              <a:t>8</a:t>
            </a:fld>
            <a:endParaRPr lang="en-GB"/>
          </a:p>
        </p:txBody>
      </p:sp>
    </p:spTree>
    <p:extLst>
      <p:ext uri="{BB962C8B-B14F-4D97-AF65-F5344CB8AC3E}">
        <p14:creationId xmlns:p14="http://schemas.microsoft.com/office/powerpoint/2010/main" val="107863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E7E2393C-231E-420B-AEB2-23716547851A}"/>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CCC42C46-2787-4800-9D1B-02EC56CD08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3F4C09F3-6C78-4F16-A27F-0F672AB9705E}"/>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4B19E075-8B51-4FF4-8E35-07C80BE5B7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F5FCA032-FC40-4F43-9D23-5CA52A3336B2}"/>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400D76B1-DF6F-43C0-99C5-D844066C48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AF6717-B540-4AAA-B26B-67ADFD4AFF39}" type="slidenum">
              <a:rPr lang="en-GB" smtClean="0"/>
              <a:t>14</a:t>
            </a:fld>
            <a:endParaRPr lang="en-GB"/>
          </a:p>
        </p:txBody>
      </p:sp>
    </p:spTree>
    <p:extLst>
      <p:ext uri="{BB962C8B-B14F-4D97-AF65-F5344CB8AC3E}">
        <p14:creationId xmlns:p14="http://schemas.microsoft.com/office/powerpoint/2010/main" val="1405063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AF6717-B540-4AAA-B26B-67ADFD4AFF39}" type="slidenum">
              <a:rPr lang="en-GB" smtClean="0"/>
              <a:t>15</a:t>
            </a:fld>
            <a:endParaRPr lang="en-GB"/>
          </a:p>
        </p:txBody>
      </p:sp>
    </p:spTree>
    <p:extLst>
      <p:ext uri="{BB962C8B-B14F-4D97-AF65-F5344CB8AC3E}">
        <p14:creationId xmlns:p14="http://schemas.microsoft.com/office/powerpoint/2010/main" val="8556377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Graphical user interface&#10;&#10;Description automatically generated with low confidence">
            <a:extLst>
              <a:ext uri="{FF2B5EF4-FFF2-40B4-BE49-F238E27FC236}">
                <a16:creationId xmlns:a16="http://schemas.microsoft.com/office/drawing/2014/main" id="{7C1348E9-17BF-474E-8C91-0881944A8285}"/>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42900" y="195925"/>
            <a:ext cx="2886075" cy="798776"/>
          </a:xfrm>
          <a:prstGeom prst="rect">
            <a:avLst/>
          </a:prstGeom>
        </p:spPr>
      </p:pic>
    </p:spTree>
    <p:extLst>
      <p:ext uri="{BB962C8B-B14F-4D97-AF65-F5344CB8AC3E}">
        <p14:creationId xmlns:p14="http://schemas.microsoft.com/office/powerpoint/2010/main" val="2174023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188" y="1619703"/>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823797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Section break">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DCFC0D-28EC-9746-B6AB-3C647527D977}"/>
              </a:ext>
            </a:extLst>
          </p:cNvPr>
          <p:cNvSpPr/>
          <p:nvPr userDrawn="1"/>
        </p:nvSpPr>
        <p:spPr>
          <a:xfrm>
            <a:off x="0" y="-1"/>
            <a:ext cx="4680000" cy="6876000"/>
          </a:xfrm>
          <a:prstGeom prst="rect">
            <a:avLst/>
          </a:prstGeom>
          <a:solidFill>
            <a:srgbClr val="F6F2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Content Placeholder 2">
            <a:extLst>
              <a:ext uri="{FF2B5EF4-FFF2-40B4-BE49-F238E27FC236}">
                <a16:creationId xmlns:a16="http://schemas.microsoft.com/office/drawing/2014/main" id="{E72DAAEE-998C-E642-9D3E-D59B9006D329}"/>
              </a:ext>
            </a:extLst>
          </p:cNvPr>
          <p:cNvSpPr>
            <a:spLocks noGrp="1"/>
          </p:cNvSpPr>
          <p:nvPr>
            <p:ph idx="1" hasCustomPrompt="1"/>
          </p:nvPr>
        </p:nvSpPr>
        <p:spPr>
          <a:xfrm>
            <a:off x="4976032" y="799335"/>
            <a:ext cx="6377768" cy="5259330"/>
          </a:xfrm>
        </p:spPr>
        <p:txBody>
          <a:bodyPr anchor="ctr">
            <a:normAutofit/>
          </a:bodyPr>
          <a:lstStyle>
            <a:lvl1pPr marL="270000" indent="-270000">
              <a:spcBef>
                <a:spcPts val="1200"/>
              </a:spcBef>
              <a:spcAft>
                <a:spcPts val="0"/>
              </a:spcAft>
              <a:buFont typeface="Arial"/>
              <a:buChar char="•"/>
              <a:defRPr sz="3600" b="0" i="0">
                <a:solidFill>
                  <a:schemeClr val="accent6"/>
                </a:solidFill>
                <a:latin typeface="Calibri Light" panose="020F0502020204030204" pitchFamily="34" charset="0"/>
                <a:cs typeface="Calibri Light" panose="020F0502020204030204" pitchFamily="34" charset="0"/>
              </a:defRPr>
            </a:lvl1pPr>
            <a:lvl2pPr marL="538163" indent="-268288">
              <a:spcBef>
                <a:spcPts val="600"/>
              </a:spcBef>
              <a:spcAft>
                <a:spcPts val="0"/>
              </a:spcAft>
              <a:buFont typeface="Courier New"/>
              <a:buChar char="o"/>
              <a:defRPr sz="3200" b="0" i="0">
                <a:solidFill>
                  <a:schemeClr val="accent6"/>
                </a:solidFill>
                <a:latin typeface="Calibri Light" panose="020F0502020204030204" pitchFamily="34" charset="0"/>
                <a:cs typeface="Calibri Light" panose="020F0502020204030204" pitchFamily="34" charset="0"/>
              </a:defRPr>
            </a:lvl2pPr>
            <a:lvl3pPr marL="808038" indent="-269875">
              <a:spcBef>
                <a:spcPts val="600"/>
              </a:spcBef>
              <a:buFont typeface="Wingdings" charset="2"/>
              <a:buChar char=""/>
              <a:defRPr sz="3200" b="0" i="0">
                <a:solidFill>
                  <a:schemeClr val="accent6"/>
                </a:solidFill>
                <a:latin typeface="Calibri Light" panose="020F0502020204030204" pitchFamily="34" charset="0"/>
                <a:cs typeface="Calibri Light" panose="020F0502020204030204" pitchFamily="34" charset="0"/>
              </a:defRPr>
            </a:lvl3pPr>
            <a:lvl4pPr marL="1077913" indent="-269875">
              <a:spcBef>
                <a:spcPts val="600"/>
              </a:spcBef>
              <a:defRPr sz="2800" b="0" i="0">
                <a:solidFill>
                  <a:schemeClr val="accent6"/>
                </a:solidFill>
                <a:latin typeface="Calibri Light" panose="020F0502020204030204" pitchFamily="34" charset="0"/>
                <a:cs typeface="Calibri Light" panose="020F0502020204030204" pitchFamily="34" charset="0"/>
              </a:defRPr>
            </a:lvl4pPr>
            <a:lvl5pPr marL="1346200" indent="-268288">
              <a:spcBef>
                <a:spcPts val="600"/>
              </a:spcBef>
              <a:defRPr sz="2400" b="0" i="0">
                <a:solidFill>
                  <a:schemeClr val="accent6"/>
                </a:solidFill>
                <a:latin typeface="Calibri Light" panose="020F0502020204030204" pitchFamily="34" charset="0"/>
                <a:cs typeface="Calibri Light"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Title 1">
            <a:extLst>
              <a:ext uri="{FF2B5EF4-FFF2-40B4-BE49-F238E27FC236}">
                <a16:creationId xmlns:a16="http://schemas.microsoft.com/office/drawing/2014/main" id="{8D619D78-E154-C54B-A015-35F4ABF879B3}"/>
              </a:ext>
            </a:extLst>
          </p:cNvPr>
          <p:cNvSpPr>
            <a:spLocks noGrp="1"/>
          </p:cNvSpPr>
          <p:nvPr>
            <p:ph type="title"/>
          </p:nvPr>
        </p:nvSpPr>
        <p:spPr>
          <a:xfrm>
            <a:off x="838199" y="799336"/>
            <a:ext cx="3494363" cy="5259328"/>
          </a:xfrm>
        </p:spPr>
        <p:txBody>
          <a:bodyPr anchor="ctr"/>
          <a:lstStyle>
            <a:lvl1pPr algn="r">
              <a:defRPr sz="4400" b="1" i="0">
                <a:solidFill>
                  <a:schemeClr val="accent6"/>
                </a:solidFill>
                <a:latin typeface="Calibri Light" panose="020F0502020204030204" pitchFamily="34" charset="0"/>
                <a:cs typeface="Calibri Light" panose="020F0502020204030204" pitchFamily="34" charset="0"/>
              </a:defRPr>
            </a:lvl1pPr>
          </a:lstStyle>
          <a:p>
            <a:r>
              <a:rPr lang="en-GB" dirty="0"/>
              <a:t>Click to edit Master title style</a:t>
            </a:r>
            <a:endParaRPr lang="en-US" dirty="0"/>
          </a:p>
        </p:txBody>
      </p:sp>
      <p:cxnSp>
        <p:nvCxnSpPr>
          <p:cNvPr id="17" name="Straight Connector 16">
            <a:extLst>
              <a:ext uri="{FF2B5EF4-FFF2-40B4-BE49-F238E27FC236}">
                <a16:creationId xmlns:a16="http://schemas.microsoft.com/office/drawing/2014/main" id="{1322679E-2C41-5740-A95A-77F8B5837ABE}"/>
              </a:ext>
            </a:extLst>
          </p:cNvPr>
          <p:cNvCxnSpPr/>
          <p:nvPr userDrawn="1"/>
        </p:nvCxnSpPr>
        <p:spPr>
          <a:xfrm>
            <a:off x="720317" y="2979000"/>
            <a:ext cx="0" cy="900000"/>
          </a:xfrm>
          <a:prstGeom prst="line">
            <a:avLst/>
          </a:prstGeom>
          <a:ln w="22225" cap="rnd" cmpd="sng" algn="ctr">
            <a:solidFill>
              <a:srgbClr val="F6BA3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Footer Placeholder 7">
            <a:extLst>
              <a:ext uri="{FF2B5EF4-FFF2-40B4-BE49-F238E27FC236}">
                <a16:creationId xmlns:a16="http://schemas.microsoft.com/office/drawing/2014/main" id="{D1CF7691-DFBD-0445-863F-2C5DCA395399}"/>
              </a:ext>
            </a:extLst>
          </p:cNvPr>
          <p:cNvSpPr>
            <a:spLocks noGrp="1"/>
          </p:cNvSpPr>
          <p:nvPr>
            <p:ph type="ftr" sz="quarter" idx="10"/>
          </p:nvPr>
        </p:nvSpPr>
        <p:spPr>
          <a:xfrm rot="16200000">
            <a:off x="-1897801" y="3267000"/>
            <a:ext cx="4114800" cy="324000"/>
          </a:xfrm>
        </p:spPr>
        <p:txBody>
          <a:bodyPr anchor="ctr"/>
          <a:lstStyle>
            <a:lvl1pPr algn="ctr">
              <a:defRPr sz="1000">
                <a:solidFill>
                  <a:schemeClr val="bg1">
                    <a:lumMod val="65000"/>
                    <a:alpha val="50000"/>
                  </a:schemeClr>
                </a:solidFill>
              </a:defRPr>
            </a:lvl1pPr>
          </a:lstStyle>
          <a:p>
            <a:r>
              <a:rPr lang="en-GB"/>
              <a:t>© 2022 David Trickey</a:t>
            </a:r>
            <a:endParaRPr lang="en-GB" dirty="0"/>
          </a:p>
        </p:txBody>
      </p:sp>
    </p:spTree>
    <p:extLst>
      <p:ext uri="{BB962C8B-B14F-4D97-AF65-F5344CB8AC3E}">
        <p14:creationId xmlns:p14="http://schemas.microsoft.com/office/powerpoint/2010/main" val="399857413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Medium Media with Text">
    <p:spTree>
      <p:nvGrpSpPr>
        <p:cNvPr id="1" name=""/>
        <p:cNvGrpSpPr/>
        <p:nvPr/>
      </p:nvGrpSpPr>
      <p:grpSpPr>
        <a:xfrm>
          <a:off x="0" y="0"/>
          <a:ext cx="0" cy="0"/>
          <a:chOff x="0" y="0"/>
          <a:chExt cx="0" cy="0"/>
        </a:xfrm>
      </p:grpSpPr>
      <p:pic>
        <p:nvPicPr>
          <p:cNvPr id="6" name="Picture 6" descr="A close up of a logo&#10;&#10;Description automatically generated">
            <a:extLst>
              <a:ext uri="{FF2B5EF4-FFF2-40B4-BE49-F238E27FC236}">
                <a16:creationId xmlns:a16="http://schemas.microsoft.com/office/drawing/2014/main" id="{EF6D72F2-0CEA-4029-9106-A799CB53CC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5376" t="26218" r="8817" b="32475"/>
          <a:stretch>
            <a:fillRect/>
          </a:stretch>
        </p:blipFill>
        <p:spPr bwMode="auto">
          <a:xfrm>
            <a:off x="431800" y="5746750"/>
            <a:ext cx="3812117"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526BAA2A-9F05-4227-AC2F-DD85849B781C}"/>
              </a:ext>
            </a:extLst>
          </p:cNvPr>
          <p:cNvCxnSpPr/>
          <p:nvPr userDrawn="1"/>
        </p:nvCxnSpPr>
        <p:spPr>
          <a:xfrm>
            <a:off x="431800" y="5718175"/>
            <a:ext cx="11118851"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8">
            <a:extLst>
              <a:ext uri="{FF2B5EF4-FFF2-40B4-BE49-F238E27FC236}">
                <a16:creationId xmlns:a16="http://schemas.microsoft.com/office/drawing/2014/main" id="{F5DAAE97-601A-4741-943E-7437B518D58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14385" y="6088064"/>
            <a:ext cx="30607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a:extLst>
              <a:ext uri="{FF2B5EF4-FFF2-40B4-BE49-F238E27FC236}">
                <a16:creationId xmlns:a16="http://schemas.microsoft.com/office/drawing/2014/main" id="{82D878B7-C9B8-44D4-9CC2-687589A2F14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829800" y="6164264"/>
            <a:ext cx="1676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p:cNvSpPr>
            <a:spLocks noGrp="1"/>
          </p:cNvSpPr>
          <p:nvPr>
            <p:ph type="subTitle" idx="1"/>
          </p:nvPr>
        </p:nvSpPr>
        <p:spPr>
          <a:xfrm>
            <a:off x="914401" y="911012"/>
            <a:ext cx="4658627" cy="1473200"/>
          </a:xfrm>
          <a:prstGeom prst="rect">
            <a:avLst/>
          </a:prstGeom>
        </p:spPr>
        <p:txBody>
          <a:bodyPr lIns="182880" rIns="182880" anchor="b">
            <a:normAutofit/>
          </a:bodyPr>
          <a:lstStyle>
            <a:lvl1pPr marL="0" indent="0" algn="l">
              <a:lnSpc>
                <a:spcPct val="100000"/>
              </a:lnSpc>
              <a:buNone/>
              <a:defRPr sz="3600" b="0" i="0" spc="-113" baseline="0">
                <a:solidFill>
                  <a:schemeClr val="accent1"/>
                </a:solidFill>
                <a:latin typeface="Source Serif Pro" charset="0"/>
                <a:ea typeface="Source Serif Pro" charset="0"/>
                <a:cs typeface="Source Serif Pro"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8" name="Text Placeholder 2"/>
          <p:cNvSpPr>
            <a:spLocks noGrp="1"/>
          </p:cNvSpPr>
          <p:nvPr>
            <p:ph type="body" sz="quarter" idx="13"/>
          </p:nvPr>
        </p:nvSpPr>
        <p:spPr>
          <a:xfrm>
            <a:off x="578372" y="291054"/>
            <a:ext cx="4994656" cy="338328"/>
          </a:xfrm>
          <a:prstGeom prst="rect">
            <a:avLst/>
          </a:prstGeom>
        </p:spPr>
        <p:txBody>
          <a:bodyPr lIns="182880" rIns="182880" anchor="ctr"/>
          <a:lstStyle>
            <a:lvl1pPr marL="0" indent="0">
              <a:buNone/>
              <a:defRPr sz="1200" b="0" i="0" baseline="0">
                <a:solidFill>
                  <a:schemeClr val="tx1"/>
                </a:solidFill>
                <a:latin typeface="Open Sans" charset="0"/>
                <a:ea typeface="Open Sans" charset="0"/>
                <a:cs typeface="Open Sans" charset="0"/>
              </a:defRPr>
            </a:lvl1pPr>
          </a:lstStyle>
          <a:p>
            <a:pPr lvl="0"/>
            <a:r>
              <a:rPr lang="en-US"/>
              <a:t>Click to edit Master text styles</a:t>
            </a:r>
          </a:p>
        </p:txBody>
      </p:sp>
      <p:sp>
        <p:nvSpPr>
          <p:cNvPr id="12" name="Text Placeholder 2"/>
          <p:cNvSpPr>
            <a:spLocks noGrp="1"/>
          </p:cNvSpPr>
          <p:nvPr>
            <p:ph type="body" sz="quarter" idx="14"/>
          </p:nvPr>
        </p:nvSpPr>
        <p:spPr>
          <a:xfrm>
            <a:off x="1111251" y="2665842"/>
            <a:ext cx="4264928" cy="2641598"/>
          </a:xfrm>
          <a:prstGeom prst="rect">
            <a:avLst/>
          </a:prstGeom>
        </p:spPr>
        <p:txBody>
          <a:bodyPr lIns="182880" rIns="182880">
            <a:normAutofit/>
          </a:bodyPr>
          <a:lstStyle>
            <a:lvl1pPr marL="0" indent="0">
              <a:lnSpc>
                <a:spcPct val="140000"/>
              </a:lnSpc>
              <a:buNone/>
              <a:defRPr sz="1350" b="0" i="0">
                <a:latin typeface="Open Sans" charset="0"/>
                <a:ea typeface="Open Sans" charset="0"/>
                <a:cs typeface="Open Sans" charset="0"/>
              </a:defRPr>
            </a:lvl1pPr>
          </a:lstStyle>
          <a:p>
            <a:pPr lvl="0"/>
            <a:r>
              <a:rPr lang="en-US"/>
              <a:t>Click to edit Master text styles</a:t>
            </a:r>
          </a:p>
        </p:txBody>
      </p:sp>
      <p:sp>
        <p:nvSpPr>
          <p:cNvPr id="10" name="Content Placeholder 2"/>
          <p:cNvSpPr>
            <a:spLocks noGrp="1"/>
          </p:cNvSpPr>
          <p:nvPr>
            <p:ph idx="15"/>
          </p:nvPr>
        </p:nvSpPr>
        <p:spPr>
          <a:xfrm>
            <a:off x="6096000" y="291054"/>
            <a:ext cx="5740400" cy="5183688"/>
          </a:xfrm>
          <a:prstGeom prst="rect">
            <a:avLst/>
          </a:prstGeom>
        </p:spPr>
        <p:txBody>
          <a:bodyPr/>
          <a:lstStyle>
            <a:lvl1pPr>
              <a:defRPr b="0" i="0">
                <a:latin typeface="Open Sans" charset="0"/>
                <a:ea typeface="Open Sans" charset="0"/>
                <a:cs typeface="Open Sans" charset="0"/>
              </a:defRPr>
            </a:lvl1pPr>
          </a:lstStyle>
          <a:p>
            <a:pPr lvl="0"/>
            <a:r>
              <a:rPr lang="en-US"/>
              <a:t>Click to edit Master text styles</a:t>
            </a:r>
          </a:p>
        </p:txBody>
      </p:sp>
    </p:spTree>
    <p:extLst>
      <p:ext uri="{BB962C8B-B14F-4D97-AF65-F5344CB8AC3E}">
        <p14:creationId xmlns:p14="http://schemas.microsoft.com/office/powerpoint/2010/main" val="3037333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959EF1C-028C-469D-B21E-EE321D23E4D3}" type="datetimeFigureOut">
              <a:rPr lang="en-GB" smtClean="0"/>
              <a:t>13/10/2022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E72BFF-3EE6-4D34-994C-37F4FAF704C9}" type="slidenum">
              <a:rPr lang="en-GB" smtClean="0"/>
              <a:t>‹#›</a:t>
            </a:fld>
            <a:endParaRPr lang="en-GB"/>
          </a:p>
        </p:txBody>
      </p:sp>
    </p:spTree>
    <p:extLst>
      <p:ext uri="{BB962C8B-B14F-4D97-AF65-F5344CB8AC3E}">
        <p14:creationId xmlns:p14="http://schemas.microsoft.com/office/powerpoint/2010/main" val="23547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86789" y="1609107"/>
            <a:ext cx="10220697" cy="938719"/>
          </a:xfrm>
          <a:prstGeom prst="rect">
            <a:avLst/>
          </a:prstGeom>
        </p:spPr>
        <p:txBody>
          <a:bodyPr anchor="t" anchorCtr="0">
            <a:spAutoFit/>
          </a:bodyPr>
          <a:lstStyle>
            <a:lvl1pPr algn="l">
              <a:defRPr sz="6000" b="0" i="0">
                <a:solidFill>
                  <a:srgbClr val="125082"/>
                </a:solidFill>
                <a:latin typeface="+mn-lt"/>
              </a:defRPr>
            </a:lvl1pPr>
          </a:lstStyle>
          <a:p>
            <a:r>
              <a:rPr lang="en-US"/>
              <a:t>Headline</a:t>
            </a:r>
            <a:endParaRPr lang="en-GB"/>
          </a:p>
        </p:txBody>
      </p:sp>
    </p:spTree>
    <p:extLst>
      <p:ext uri="{BB962C8B-B14F-4D97-AF65-F5344CB8AC3E}">
        <p14:creationId xmlns:p14="http://schemas.microsoft.com/office/powerpoint/2010/main" val="782567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109728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56517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613"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313374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37976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86819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5759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425122"/>
            <a:ext cx="4011613"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7263" y="1433286"/>
            <a:ext cx="6815137" cy="469287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0" y="2587173"/>
            <a:ext cx="4011613" cy="35360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8642892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1"/>
          <p:cNvSpPr txBox="1">
            <a:spLocks/>
          </p:cNvSpPr>
          <p:nvPr/>
        </p:nvSpPr>
        <p:spPr>
          <a:xfrm>
            <a:off x="1009454" y="6350871"/>
            <a:ext cx="10576088" cy="432053"/>
          </a:xfrm>
          <a:prstGeom prst="rect">
            <a:avLst/>
          </a:prstGeom>
        </p:spPr>
        <p:txBody>
          <a:bodyPr anchor="b"/>
          <a:lstStyle>
            <a:lvl1pPr algn="l" defTabSz="914400" rtl="0" eaLnBrk="1" latinLnBrk="0" hangingPunct="1">
              <a:lnSpc>
                <a:spcPct val="90000"/>
              </a:lnSpc>
              <a:spcBef>
                <a:spcPct val="0"/>
              </a:spcBef>
              <a:buNone/>
              <a:defRPr sz="6000" b="1" kern="1200">
                <a:solidFill>
                  <a:srgbClr val="125082"/>
                </a:solidFill>
                <a:latin typeface="Calluna Sans" panose="02000000000000000000" pitchFamily="50" charset="0"/>
                <a:ea typeface="+mj-ea"/>
                <a:cs typeface="+mj-cs"/>
              </a:defRPr>
            </a:lvl1pPr>
          </a:lstStyle>
          <a:p>
            <a:pPr algn="r"/>
            <a:r>
              <a:rPr lang="en-US" sz="2800" b="1" i="0">
                <a:solidFill>
                  <a:schemeClr val="bg1"/>
                </a:solidFill>
                <a:latin typeface="+mn-lt"/>
              </a:rPr>
              <a:t>www.acamh.org</a:t>
            </a:r>
            <a:endParaRPr lang="en-GB" sz="2800" b="1" i="0">
              <a:solidFill>
                <a:schemeClr val="bg1"/>
              </a:solidFill>
              <a:latin typeface="+mn-lt"/>
            </a:endParaRPr>
          </a:p>
        </p:txBody>
      </p:sp>
      <p:pic>
        <p:nvPicPr>
          <p:cNvPr id="2" name="Picture 1">
            <a:extLst>
              <a:ext uri="{FF2B5EF4-FFF2-40B4-BE49-F238E27FC236}">
                <a16:creationId xmlns:a16="http://schemas.microsoft.com/office/drawing/2014/main" id="{ED65E562-4D8A-4D56-82D5-2A88A612150C}"/>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0" y="6134100"/>
            <a:ext cx="12192000" cy="723899"/>
          </a:xfrm>
          <a:prstGeom prst="rect">
            <a:avLst/>
          </a:prstGeom>
        </p:spPr>
      </p:pic>
      <p:pic>
        <p:nvPicPr>
          <p:cNvPr id="5" name="Picture 4" descr="Graphical user interface&#10;&#10;Description automatically generated with low confidence">
            <a:extLst>
              <a:ext uri="{FF2B5EF4-FFF2-40B4-BE49-F238E27FC236}">
                <a16:creationId xmlns:a16="http://schemas.microsoft.com/office/drawing/2014/main" id="{B5181121-42DE-4A32-997F-F7D1E2DD0EA8}"/>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a:stretch/>
        </p:blipFill>
        <p:spPr>
          <a:xfrm>
            <a:off x="342900" y="195925"/>
            <a:ext cx="2886075" cy="798776"/>
          </a:xfrm>
          <a:prstGeom prst="rect">
            <a:avLst/>
          </a:prstGeom>
        </p:spPr>
      </p:pic>
      <p:sp>
        <p:nvSpPr>
          <p:cNvPr id="3" name="TextBox 2">
            <a:extLst>
              <a:ext uri="{FF2B5EF4-FFF2-40B4-BE49-F238E27FC236}">
                <a16:creationId xmlns:a16="http://schemas.microsoft.com/office/drawing/2014/main" id="{D127E183-A2C8-445D-AF90-7A72B2D71005}"/>
              </a:ext>
            </a:extLst>
          </p:cNvPr>
          <p:cNvSpPr txBox="1"/>
          <p:nvPr userDrawn="1"/>
        </p:nvSpPr>
        <p:spPr>
          <a:xfrm>
            <a:off x="7269146" y="6350871"/>
            <a:ext cx="4619625" cy="369332"/>
          </a:xfrm>
          <a:prstGeom prst="rect">
            <a:avLst/>
          </a:prstGeom>
          <a:noFill/>
        </p:spPr>
        <p:txBody>
          <a:bodyPr wrap="square" rtlCol="0">
            <a:spAutoFit/>
          </a:bodyPr>
          <a:lstStyle/>
          <a:p>
            <a:pPr algn="r"/>
            <a:r>
              <a:rPr lang="en-GB" b="1">
                <a:solidFill>
                  <a:schemeClr val="bg1"/>
                </a:solidFill>
              </a:rPr>
              <a:t>www.acamh.org</a:t>
            </a:r>
          </a:p>
        </p:txBody>
      </p:sp>
      <p:pic>
        <p:nvPicPr>
          <p:cNvPr id="7" name="Picture 6">
            <a:extLst>
              <a:ext uri="{FF2B5EF4-FFF2-40B4-BE49-F238E27FC236}">
                <a16:creationId xmlns:a16="http://schemas.microsoft.com/office/drawing/2014/main" id="{FEE9183F-596C-4F64-CD3B-2B9BE512921E}"/>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301" t="8434" r="5545" b="10317"/>
          <a:stretch/>
        </p:blipFill>
        <p:spPr>
          <a:xfrm>
            <a:off x="8557591" y="165073"/>
            <a:ext cx="3410693" cy="726869"/>
          </a:xfrm>
          <a:prstGeom prst="rect">
            <a:avLst/>
          </a:prstGeom>
        </p:spPr>
      </p:pic>
    </p:spTree>
    <p:extLst>
      <p:ext uri="{BB962C8B-B14F-4D97-AF65-F5344CB8AC3E}">
        <p14:creationId xmlns:p14="http://schemas.microsoft.com/office/powerpoint/2010/main" val="3723654134"/>
      </p:ext>
    </p:extLst>
  </p:cSld>
  <p:clrMap bg1="lt1" tx1="dk1" bg2="lt2" tx2="dk2" accent1="accent1" accent2="accent2" accent3="accent3" accent4="accent4" accent5="accent5" accent6="accent6" hlink="hlink" folHlink="folHlink"/>
  <p:sldLayoutIdLst>
    <p:sldLayoutId id="2147483661" r:id="rId1"/>
    <p:sldLayoutId id="214748368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1"/>
          <p:cNvSpPr txBox="1">
            <a:spLocks/>
          </p:cNvSpPr>
          <p:nvPr/>
        </p:nvSpPr>
        <p:spPr>
          <a:xfrm>
            <a:off x="1000027" y="6256603"/>
            <a:ext cx="10220697" cy="432053"/>
          </a:xfrm>
          <a:prstGeom prst="rect">
            <a:avLst/>
          </a:prstGeom>
        </p:spPr>
        <p:txBody>
          <a:bodyPr anchor="b"/>
          <a:lstStyle>
            <a:lvl1pPr algn="l" defTabSz="914400" rtl="0" eaLnBrk="1" latinLnBrk="0" hangingPunct="1">
              <a:lnSpc>
                <a:spcPct val="90000"/>
              </a:lnSpc>
              <a:spcBef>
                <a:spcPct val="0"/>
              </a:spcBef>
              <a:buNone/>
              <a:defRPr sz="6000" b="1" kern="1200">
                <a:solidFill>
                  <a:srgbClr val="125082"/>
                </a:solidFill>
                <a:latin typeface="Calluna Sans" panose="02000000000000000000" pitchFamily="50" charset="0"/>
                <a:ea typeface="+mj-ea"/>
                <a:cs typeface="+mj-cs"/>
              </a:defRPr>
            </a:lvl1pPr>
          </a:lstStyle>
          <a:p>
            <a:pPr algn="r"/>
            <a:r>
              <a:rPr lang="en-US" sz="1600" b="1" i="0" err="1">
                <a:solidFill>
                  <a:schemeClr val="bg1"/>
                </a:solidFill>
                <a:latin typeface="+mn-lt"/>
              </a:rPr>
              <a:t>www.acamh.org</a:t>
            </a:r>
            <a:endParaRPr lang="en-GB" sz="1600" b="1" i="0">
              <a:solidFill>
                <a:schemeClr val="bg1"/>
              </a:solidFill>
              <a:latin typeface="+mn-lt"/>
            </a:endParaRPr>
          </a:p>
        </p:txBody>
      </p:sp>
      <p:pic>
        <p:nvPicPr>
          <p:cNvPr id="4" name="Picture 3">
            <a:extLst>
              <a:ext uri="{FF2B5EF4-FFF2-40B4-BE49-F238E27FC236}">
                <a16:creationId xmlns:a16="http://schemas.microsoft.com/office/drawing/2014/main" id="{E70B1D0F-FB0D-4334-B408-BA8C9A32E8CC}"/>
              </a:ext>
            </a:extLst>
          </p:cNvPr>
          <p:cNvPicPr>
            <a:picLocks noChangeAspect="1"/>
          </p:cNvPicPr>
          <p:nvPr userDrawn="1"/>
        </p:nvPicPr>
        <p:blipFill rotWithShape="1">
          <a:blip r:embed="rId12" cstate="hqprint">
            <a:extLst>
              <a:ext uri="{28A0092B-C50C-407E-A947-70E740481C1C}">
                <a14:useLocalDpi xmlns:a14="http://schemas.microsoft.com/office/drawing/2010/main"/>
              </a:ext>
            </a:extLst>
          </a:blip>
          <a:srcRect/>
          <a:stretch/>
        </p:blipFill>
        <p:spPr>
          <a:xfrm>
            <a:off x="0" y="6134100"/>
            <a:ext cx="12192000" cy="723899"/>
          </a:xfrm>
          <a:prstGeom prst="rect">
            <a:avLst/>
          </a:prstGeom>
        </p:spPr>
      </p:pic>
      <p:pic>
        <p:nvPicPr>
          <p:cNvPr id="5" name="Picture 4" descr="Graphical user interface&#10;&#10;Description automatically generated with low confidence">
            <a:extLst>
              <a:ext uri="{FF2B5EF4-FFF2-40B4-BE49-F238E27FC236}">
                <a16:creationId xmlns:a16="http://schemas.microsoft.com/office/drawing/2014/main" id="{824F6B8C-3E96-41CB-9FE4-62944E242CD5}"/>
              </a:ext>
            </a:extLst>
          </p:cNvPr>
          <p:cNvPicPr>
            <a:picLocks noChangeAspect="1"/>
          </p:cNvPicPr>
          <p:nvPr userDrawn="1"/>
        </p:nvPicPr>
        <p:blipFill rotWithShape="1">
          <a:blip r:embed="rId13" cstate="hqprint">
            <a:extLst>
              <a:ext uri="{28A0092B-C50C-407E-A947-70E740481C1C}">
                <a14:useLocalDpi xmlns:a14="http://schemas.microsoft.com/office/drawing/2010/main"/>
              </a:ext>
            </a:extLst>
          </a:blip>
          <a:srcRect/>
          <a:stretch/>
        </p:blipFill>
        <p:spPr>
          <a:xfrm>
            <a:off x="342900" y="195925"/>
            <a:ext cx="2886075" cy="798776"/>
          </a:xfrm>
          <a:prstGeom prst="rect">
            <a:avLst/>
          </a:prstGeom>
        </p:spPr>
      </p:pic>
      <p:sp>
        <p:nvSpPr>
          <p:cNvPr id="8" name="TextBox 7">
            <a:extLst>
              <a:ext uri="{FF2B5EF4-FFF2-40B4-BE49-F238E27FC236}">
                <a16:creationId xmlns:a16="http://schemas.microsoft.com/office/drawing/2014/main" id="{F6A2C062-072A-4147-BA0A-568D27B01276}"/>
              </a:ext>
            </a:extLst>
          </p:cNvPr>
          <p:cNvSpPr txBox="1"/>
          <p:nvPr userDrawn="1"/>
        </p:nvSpPr>
        <p:spPr>
          <a:xfrm>
            <a:off x="7269146" y="6350871"/>
            <a:ext cx="4619625" cy="369332"/>
          </a:xfrm>
          <a:prstGeom prst="rect">
            <a:avLst/>
          </a:prstGeom>
          <a:noFill/>
        </p:spPr>
        <p:txBody>
          <a:bodyPr wrap="square" rtlCol="0">
            <a:spAutoFit/>
          </a:bodyPr>
          <a:lstStyle/>
          <a:p>
            <a:pPr algn="r"/>
            <a:r>
              <a:rPr lang="en-GB" b="1">
                <a:solidFill>
                  <a:schemeClr val="bg1"/>
                </a:solidFill>
              </a:rPr>
              <a:t>www.acamh.org</a:t>
            </a:r>
          </a:p>
        </p:txBody>
      </p:sp>
      <p:pic>
        <p:nvPicPr>
          <p:cNvPr id="2" name="Picture 1">
            <a:extLst>
              <a:ext uri="{FF2B5EF4-FFF2-40B4-BE49-F238E27FC236}">
                <a16:creationId xmlns:a16="http://schemas.microsoft.com/office/drawing/2014/main" id="{4A39A22D-AC25-974F-3706-1530DA9B2DC0}"/>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1301" t="8434" r="5545" b="10317"/>
          <a:stretch/>
        </p:blipFill>
        <p:spPr>
          <a:xfrm>
            <a:off x="8557591" y="165073"/>
            <a:ext cx="3410693" cy="726869"/>
          </a:xfrm>
          <a:prstGeom prst="rect">
            <a:avLst/>
          </a:prstGeom>
        </p:spPr>
      </p:pic>
    </p:spTree>
    <p:extLst>
      <p:ext uri="{BB962C8B-B14F-4D97-AF65-F5344CB8AC3E}">
        <p14:creationId xmlns:p14="http://schemas.microsoft.com/office/powerpoint/2010/main" val="3111871050"/>
      </p:ext>
    </p:extLst>
  </p:cSld>
  <p:clrMap bg1="lt1" tx1="dk1" bg2="lt2" tx2="dk2" accent1="accent1" accent2="accent2" accent3="accent3" accent4="accent4" accent5="accent5" accent6="accent6" hlink="hlink" folHlink="folHlink"/>
  <p:sldLayoutIdLst>
    <p:sldLayoutId id="2147483662" r:id="rId1"/>
    <p:sldLayoutId id="2147483673" r:id="rId2"/>
    <p:sldLayoutId id="2147483674" r:id="rId3"/>
    <p:sldLayoutId id="2147483675" r:id="rId4"/>
    <p:sldLayoutId id="2147483676" r:id="rId5"/>
    <p:sldLayoutId id="2147483678" r:id="rId6"/>
    <p:sldLayoutId id="2147483679" r:id="rId7"/>
    <p:sldLayoutId id="2147483680" r:id="rId8"/>
    <p:sldLayoutId id="2147483691" r:id="rId9"/>
    <p:sldLayoutId id="214748369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w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29EDE-BAC8-A84E-A02A-0E5CD87DFBF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CB7D6E4-DDAE-6F48-B7A6-644F336AE764}"/>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7F57C90E-230D-1347-A2FE-D0FD6F2D9B26}"/>
              </a:ext>
            </a:extLst>
          </p:cNvPr>
          <p:cNvPicPr>
            <a:picLocks noChangeAspect="1"/>
          </p:cNvPicPr>
          <p:nvPr/>
        </p:nvPicPr>
        <p:blipFill>
          <a:blip r:embed="rId2"/>
          <a:stretch>
            <a:fillRect/>
          </a:stretch>
        </p:blipFill>
        <p:spPr>
          <a:xfrm>
            <a:off x="0" y="960438"/>
            <a:ext cx="12192000" cy="5283200"/>
          </a:xfrm>
          <a:prstGeom prst="rect">
            <a:avLst/>
          </a:prstGeom>
        </p:spPr>
      </p:pic>
    </p:spTree>
    <p:extLst>
      <p:ext uri="{BB962C8B-B14F-4D97-AF65-F5344CB8AC3E}">
        <p14:creationId xmlns:p14="http://schemas.microsoft.com/office/powerpoint/2010/main" val="1923620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6926982B-DA8A-42AC-AFCB-F2F328A15544}"/>
              </a:ext>
            </a:extLst>
          </p:cNvPr>
          <p:cNvSpPr>
            <a:spLocks noGrp="1"/>
          </p:cNvSpPr>
          <p:nvPr>
            <p:ph type="subTitle" idx="1"/>
          </p:nvPr>
        </p:nvSpPr>
        <p:spPr>
          <a:xfrm>
            <a:off x="4581526" y="39688"/>
            <a:ext cx="6086475" cy="785812"/>
          </a:xfrm>
        </p:spPr>
        <p:txBody>
          <a:bodyPr/>
          <a:lstStyle/>
          <a:p>
            <a:pPr>
              <a:defRPr/>
            </a:pPr>
            <a:r>
              <a:rPr lang="en-GB" altLang="en-US" dirty="0"/>
              <a:t>Suicide by females </a:t>
            </a:r>
            <a:r>
              <a:rPr lang="en-GB" altLang="en-US" sz="1000" dirty="0"/>
              <a:t>(ONS,  2019) </a:t>
            </a:r>
            <a:endParaRPr lang="en-GB" sz="1000" dirty="0"/>
          </a:p>
        </p:txBody>
      </p:sp>
      <p:pic>
        <p:nvPicPr>
          <p:cNvPr id="24579" name="Picture 2">
            <a:extLst>
              <a:ext uri="{FF2B5EF4-FFF2-40B4-BE49-F238E27FC236}">
                <a16:creationId xmlns:a16="http://schemas.microsoft.com/office/drawing/2014/main" id="{6A1DA2A7-7AFB-436A-9A3E-6B0960CB5C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0" y="1246188"/>
            <a:ext cx="66675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72B9DB7F-6B56-4AD5-B770-D421FA2CCE80}"/>
              </a:ext>
            </a:extLst>
          </p:cNvPr>
          <p:cNvSpPr>
            <a:spLocks noGrp="1"/>
          </p:cNvSpPr>
          <p:nvPr>
            <p:ph type="subTitle" idx="1"/>
          </p:nvPr>
        </p:nvSpPr>
        <p:spPr>
          <a:xfrm>
            <a:off x="4581526" y="39688"/>
            <a:ext cx="6086475" cy="785812"/>
          </a:xfrm>
        </p:spPr>
        <p:txBody>
          <a:bodyPr/>
          <a:lstStyle/>
          <a:p>
            <a:pPr>
              <a:defRPr/>
            </a:pPr>
            <a:r>
              <a:rPr lang="en-GB" altLang="en-US" dirty="0"/>
              <a:t>Suicide by males </a:t>
            </a:r>
            <a:r>
              <a:rPr lang="en-GB" altLang="en-US" sz="1000" dirty="0"/>
              <a:t>(ONS,  2019) </a:t>
            </a:r>
            <a:endParaRPr lang="en-GB" sz="1000" dirty="0"/>
          </a:p>
        </p:txBody>
      </p:sp>
      <p:pic>
        <p:nvPicPr>
          <p:cNvPr id="26627" name="Picture 2">
            <a:extLst>
              <a:ext uri="{FF2B5EF4-FFF2-40B4-BE49-F238E27FC236}">
                <a16:creationId xmlns:a16="http://schemas.microsoft.com/office/drawing/2014/main" id="{2897570B-7A02-4B2F-8472-559180026E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0" y="695326"/>
            <a:ext cx="6667500" cy="498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4">
            <a:extLst>
              <a:ext uri="{FF2B5EF4-FFF2-40B4-BE49-F238E27FC236}">
                <a16:creationId xmlns:a16="http://schemas.microsoft.com/office/drawing/2014/main" id="{5A8BE986-78D9-4CE3-96BC-BF976A9D6D2B}"/>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490789" y="1981200"/>
            <a:ext cx="7208837" cy="4114800"/>
          </a:xfrm>
        </p:spPr>
      </p:pic>
      <p:pic>
        <p:nvPicPr>
          <p:cNvPr id="3" name="Picture 2" descr="Chart&#10;&#10;Description automatically generated">
            <a:extLst>
              <a:ext uri="{FF2B5EF4-FFF2-40B4-BE49-F238E27FC236}">
                <a16:creationId xmlns:a16="http://schemas.microsoft.com/office/drawing/2014/main" id="{7B7317E0-8CDD-DA4C-B543-9A04A8539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344" y="914399"/>
            <a:ext cx="9866097" cy="547388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32D4DD36-80CF-4547-93BD-BC3D8FA1F912}"/>
              </a:ext>
            </a:extLst>
          </p:cNvPr>
          <p:cNvSpPr>
            <a:spLocks noGrp="1"/>
          </p:cNvSpPr>
          <p:nvPr>
            <p:ph type="subTitle" idx="1"/>
          </p:nvPr>
        </p:nvSpPr>
        <p:spPr>
          <a:xfrm>
            <a:off x="3052762" y="0"/>
            <a:ext cx="6086475" cy="1474787"/>
          </a:xfrm>
        </p:spPr>
        <p:txBody>
          <a:bodyPr/>
          <a:lstStyle/>
          <a:p>
            <a:pPr>
              <a:defRPr/>
            </a:pPr>
            <a:r>
              <a:rPr lang="en-GB" altLang="en-US" dirty="0"/>
              <a:t>Suicide in people with ASD </a:t>
            </a:r>
            <a:r>
              <a:rPr lang="en-GB" altLang="en-US" sz="1200" dirty="0"/>
              <a:t>(</a:t>
            </a:r>
            <a:r>
              <a:rPr lang="en-GB" altLang="en-US" sz="1200" dirty="0" err="1"/>
              <a:t>Hirvikoski</a:t>
            </a:r>
            <a:r>
              <a:rPr lang="en-GB" altLang="en-US" sz="1200" dirty="0"/>
              <a:t> et al, 2016)</a:t>
            </a:r>
            <a:endParaRPr lang="en-GB" sz="1200" dirty="0"/>
          </a:p>
        </p:txBody>
      </p:sp>
      <p:sp>
        <p:nvSpPr>
          <p:cNvPr id="4" name="Rectangle 3">
            <a:extLst>
              <a:ext uri="{FF2B5EF4-FFF2-40B4-BE49-F238E27FC236}">
                <a16:creationId xmlns:a16="http://schemas.microsoft.com/office/drawing/2014/main" id="{12D121D5-AAC7-45F5-B318-821CC8887647}"/>
              </a:ext>
            </a:extLst>
          </p:cNvPr>
          <p:cNvSpPr txBox="1">
            <a:spLocks noChangeArrowheads="1"/>
          </p:cNvSpPr>
          <p:nvPr/>
        </p:nvSpPr>
        <p:spPr bwMode="auto">
          <a:xfrm>
            <a:off x="2280442" y="1077311"/>
            <a:ext cx="7631113" cy="4114800"/>
          </a:xfrm>
          <a:prstGeom prst="rect">
            <a:avLst/>
          </a:prstGeom>
          <a:noFill/>
          <a:ln>
            <a:noFill/>
          </a:ln>
        </p:spPr>
        <p:txBody>
          <a:bodyPr lIns="182880" rIns="182880" anchor="b">
            <a:normAutofit/>
          </a:bodyPr>
          <a:lstStyle>
            <a:lvl1pPr marL="0" indent="0" algn="l" rtl="0" eaLnBrk="0" fontAlgn="base" hangingPunct="0">
              <a:lnSpc>
                <a:spcPct val="100000"/>
              </a:lnSpc>
              <a:spcBef>
                <a:spcPct val="20000"/>
              </a:spcBef>
              <a:spcAft>
                <a:spcPct val="0"/>
              </a:spcAft>
              <a:buNone/>
              <a:defRPr sz="3600" b="0" i="0" spc="-113" baseline="0">
                <a:solidFill>
                  <a:schemeClr val="accent1"/>
                </a:solidFill>
                <a:latin typeface="Source Serif Pro" charset="0"/>
                <a:ea typeface="Source Serif Pro" charset="0"/>
                <a:cs typeface="Source Serif Pro" charset="0"/>
              </a:defRPr>
            </a:lvl1pPr>
            <a:lvl2pPr marL="342892" indent="0" algn="ctr" rtl="0" eaLnBrk="0" fontAlgn="base" hangingPunct="0">
              <a:spcBef>
                <a:spcPct val="20000"/>
              </a:spcBef>
              <a:spcAft>
                <a:spcPct val="0"/>
              </a:spcAft>
              <a:buNone/>
              <a:defRPr sz="1500">
                <a:solidFill>
                  <a:schemeClr val="tx1"/>
                </a:solidFill>
                <a:latin typeface="+mn-lt"/>
                <a:ea typeface="ＭＳ Ｐゴシック" charset="-128"/>
              </a:defRPr>
            </a:lvl2pPr>
            <a:lvl3pPr marL="685783" indent="0" algn="ctr" rtl="0" eaLnBrk="0" fontAlgn="base" hangingPunct="0">
              <a:spcBef>
                <a:spcPct val="20000"/>
              </a:spcBef>
              <a:spcAft>
                <a:spcPct val="0"/>
              </a:spcAft>
              <a:buNone/>
              <a:defRPr sz="1350">
                <a:solidFill>
                  <a:schemeClr val="tx1"/>
                </a:solidFill>
                <a:latin typeface="+mn-lt"/>
                <a:ea typeface="ＭＳ Ｐゴシック" charset="-128"/>
              </a:defRPr>
            </a:lvl3pPr>
            <a:lvl4pPr marL="1028675" indent="0" algn="ctr" rtl="0" eaLnBrk="0" fontAlgn="base" hangingPunct="0">
              <a:spcBef>
                <a:spcPct val="20000"/>
              </a:spcBef>
              <a:spcAft>
                <a:spcPct val="0"/>
              </a:spcAft>
              <a:buNone/>
              <a:defRPr sz="1200">
                <a:solidFill>
                  <a:schemeClr val="tx1"/>
                </a:solidFill>
                <a:latin typeface="+mn-lt"/>
                <a:ea typeface="ＭＳ Ｐゴシック" charset="-128"/>
              </a:defRPr>
            </a:lvl4pPr>
            <a:lvl5pPr marL="1371566" indent="0" algn="ctr" rtl="0" eaLnBrk="0" fontAlgn="base" hangingPunct="0">
              <a:spcBef>
                <a:spcPct val="20000"/>
              </a:spcBef>
              <a:spcAft>
                <a:spcPct val="0"/>
              </a:spcAft>
              <a:buNone/>
              <a:defRPr sz="1200">
                <a:solidFill>
                  <a:schemeClr val="tx1"/>
                </a:solidFill>
                <a:latin typeface="+mn-lt"/>
                <a:ea typeface="ＭＳ Ｐゴシック" charset="-128"/>
              </a:defRPr>
            </a:lvl5pPr>
            <a:lvl6pPr marL="1714457" indent="0" algn="ctr" rtl="0" eaLnBrk="0" fontAlgn="base" hangingPunct="0">
              <a:spcBef>
                <a:spcPct val="20000"/>
              </a:spcBef>
              <a:spcAft>
                <a:spcPct val="0"/>
              </a:spcAft>
              <a:buNone/>
              <a:defRPr sz="1200">
                <a:solidFill>
                  <a:schemeClr val="tx1"/>
                </a:solidFill>
                <a:latin typeface="+mn-lt"/>
              </a:defRPr>
            </a:lvl6pPr>
            <a:lvl7pPr marL="2057348" indent="0" algn="ctr" rtl="0" eaLnBrk="0" fontAlgn="base" hangingPunct="0">
              <a:spcBef>
                <a:spcPct val="20000"/>
              </a:spcBef>
              <a:spcAft>
                <a:spcPct val="0"/>
              </a:spcAft>
              <a:buNone/>
              <a:defRPr sz="1200">
                <a:solidFill>
                  <a:schemeClr val="tx1"/>
                </a:solidFill>
                <a:latin typeface="+mn-lt"/>
              </a:defRPr>
            </a:lvl7pPr>
            <a:lvl8pPr marL="2400240" indent="0" algn="ctr" rtl="0" eaLnBrk="0" fontAlgn="base" hangingPunct="0">
              <a:spcBef>
                <a:spcPct val="20000"/>
              </a:spcBef>
              <a:spcAft>
                <a:spcPct val="0"/>
              </a:spcAft>
              <a:buNone/>
              <a:defRPr sz="1200">
                <a:solidFill>
                  <a:schemeClr val="tx1"/>
                </a:solidFill>
                <a:latin typeface="+mn-lt"/>
              </a:defRPr>
            </a:lvl8pPr>
            <a:lvl9pPr marL="2743132" indent="0" algn="ctr" rtl="0" eaLnBrk="0" fontAlgn="base" hangingPunct="0">
              <a:spcBef>
                <a:spcPct val="20000"/>
              </a:spcBef>
              <a:spcAft>
                <a:spcPct val="0"/>
              </a:spcAft>
              <a:buNone/>
              <a:defRPr sz="1200">
                <a:solidFill>
                  <a:schemeClr val="tx1"/>
                </a:solidFill>
                <a:latin typeface="+mn-lt"/>
              </a:defRPr>
            </a:lvl9pPr>
          </a:lstStyle>
          <a:p>
            <a:pPr>
              <a:defRPr/>
            </a:pPr>
            <a:r>
              <a:rPr lang="en-GB" altLang="ja-JP" kern="0" dirty="0">
                <a:ea typeface="ＭＳ Ｐゴシック" panose="020B0600070205080204" pitchFamily="34" charset="-128"/>
              </a:rPr>
              <a:t>OR 7.55 (6.04–9.44)</a:t>
            </a:r>
          </a:p>
          <a:p>
            <a:pPr>
              <a:defRPr/>
            </a:pPr>
            <a:endParaRPr lang="en-GB" altLang="ja-JP" kern="0" dirty="0">
              <a:ea typeface="ＭＳ Ｐゴシック" panose="020B0600070205080204" pitchFamily="34" charset="-128"/>
            </a:endParaRPr>
          </a:p>
          <a:p>
            <a:pPr>
              <a:defRPr/>
            </a:pPr>
            <a:r>
              <a:rPr lang="en-GB" altLang="ja-JP" kern="0" dirty="0">
                <a:ea typeface="ＭＳ Ｐゴシック" panose="020B0600070205080204" pitchFamily="34" charset="-128"/>
              </a:rPr>
              <a:t>OR 2.41 (1.14–5.11) – with ID</a:t>
            </a:r>
          </a:p>
          <a:p>
            <a:pPr>
              <a:defRPr/>
            </a:pPr>
            <a:endParaRPr lang="en-GB" altLang="ja-JP" kern="0" dirty="0">
              <a:ea typeface="ＭＳ Ｐゴシック" panose="020B0600070205080204" pitchFamily="34" charset="-128"/>
            </a:endParaRPr>
          </a:p>
          <a:p>
            <a:pPr>
              <a:defRPr/>
            </a:pPr>
            <a:r>
              <a:rPr lang="en-GB" altLang="ja-JP" kern="0" dirty="0">
                <a:ea typeface="ＭＳ Ｐゴシック" panose="020B0600070205080204" pitchFamily="34" charset="-128"/>
              </a:rPr>
              <a:t>OR 9.40 (7.43–11.90) – without ID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CCFCD59-A468-4D80-B1CD-A364D734AAC6}"/>
              </a:ext>
            </a:extLst>
          </p:cNvPr>
          <p:cNvSpPr txBox="1"/>
          <p:nvPr/>
        </p:nvSpPr>
        <p:spPr>
          <a:xfrm>
            <a:off x="1859280" y="5242560"/>
            <a:ext cx="184731" cy="369332"/>
          </a:xfrm>
          <a:prstGeom prst="rect">
            <a:avLst/>
          </a:prstGeom>
          <a:noFill/>
        </p:spPr>
        <p:txBody>
          <a:bodyPr wrap="none" rtlCol="0">
            <a:spAutoFit/>
          </a:bodyPr>
          <a:lstStyle/>
          <a:p>
            <a:endParaRPr lang="en-GB" dirty="0"/>
          </a:p>
        </p:txBody>
      </p:sp>
      <p:sp>
        <p:nvSpPr>
          <p:cNvPr id="9" name="TextBox 8">
            <a:extLst>
              <a:ext uri="{FF2B5EF4-FFF2-40B4-BE49-F238E27FC236}">
                <a16:creationId xmlns:a16="http://schemas.microsoft.com/office/drawing/2014/main" id="{A9DA74B0-69B9-487E-916F-9EA422A43B15}"/>
              </a:ext>
            </a:extLst>
          </p:cNvPr>
          <p:cNvSpPr txBox="1"/>
          <p:nvPr/>
        </p:nvSpPr>
        <p:spPr>
          <a:xfrm>
            <a:off x="1472665" y="3181978"/>
            <a:ext cx="184731" cy="369332"/>
          </a:xfrm>
          <a:prstGeom prst="rect">
            <a:avLst/>
          </a:prstGeom>
          <a:noFill/>
        </p:spPr>
        <p:txBody>
          <a:bodyPr wrap="none" rtlCol="0">
            <a:spAutoFit/>
          </a:bodyPr>
          <a:lstStyle/>
          <a:p>
            <a:endParaRPr lang="en-GB" dirty="0"/>
          </a:p>
        </p:txBody>
      </p:sp>
      <p:sp>
        <p:nvSpPr>
          <p:cNvPr id="11" name="TextBox 10">
            <a:extLst>
              <a:ext uri="{FF2B5EF4-FFF2-40B4-BE49-F238E27FC236}">
                <a16:creationId xmlns:a16="http://schemas.microsoft.com/office/drawing/2014/main" id="{D3CE4B66-C735-4FE9-9967-ADB1C36C099D}"/>
              </a:ext>
            </a:extLst>
          </p:cNvPr>
          <p:cNvSpPr txBox="1"/>
          <p:nvPr/>
        </p:nvSpPr>
        <p:spPr>
          <a:xfrm>
            <a:off x="4120055" y="58842"/>
            <a:ext cx="3951890" cy="1123384"/>
          </a:xfrm>
          <a:prstGeom prst="rect">
            <a:avLst/>
          </a:prstGeom>
          <a:solidFill>
            <a:schemeClr val="accent1"/>
          </a:solidFill>
        </p:spPr>
        <p:txBody>
          <a:bodyPr wrap="square" rtlCol="0">
            <a:spAutoFit/>
          </a:bodyPr>
          <a:lstStyle/>
          <a:p>
            <a:r>
              <a:rPr lang="en-GB" sz="3600" b="1" dirty="0">
                <a:solidFill>
                  <a:schemeClr val="bg1"/>
                </a:solidFill>
                <a:latin typeface="KingsBureauGrot FiveOne" panose="02000506040000020004" pitchFamily="2" charset="0"/>
              </a:rPr>
              <a:t>Suicide in the UK: </a:t>
            </a:r>
          </a:p>
          <a:p>
            <a:r>
              <a:rPr lang="en-GB" sz="3100" b="1" dirty="0">
                <a:solidFill>
                  <a:schemeClr val="bg1"/>
                </a:solidFill>
                <a:latin typeface="KingsBureauGrot FiveOne" panose="02000506040000020004" pitchFamily="2" charset="0"/>
              </a:rPr>
              <a:t>Suicide methods</a:t>
            </a:r>
          </a:p>
        </p:txBody>
      </p:sp>
      <p:sp>
        <p:nvSpPr>
          <p:cNvPr id="2" name="Rectangle 1">
            <a:extLst>
              <a:ext uri="{FF2B5EF4-FFF2-40B4-BE49-F238E27FC236}">
                <a16:creationId xmlns:a16="http://schemas.microsoft.com/office/drawing/2014/main" id="{C71E022D-E386-4860-9D55-99663DA9BE09}"/>
              </a:ext>
            </a:extLst>
          </p:cNvPr>
          <p:cNvSpPr/>
          <p:nvPr/>
        </p:nvSpPr>
        <p:spPr>
          <a:xfrm>
            <a:off x="627958" y="1182226"/>
            <a:ext cx="10440000" cy="738664"/>
          </a:xfrm>
          <a:prstGeom prst="rect">
            <a:avLst/>
          </a:prstGeom>
        </p:spPr>
        <p:txBody>
          <a:bodyPr wrap="square">
            <a:spAutoFit/>
          </a:bodyPr>
          <a:lstStyle/>
          <a:p>
            <a:pPr>
              <a:spcAft>
                <a:spcPts val="600"/>
              </a:spcAft>
            </a:pPr>
            <a:r>
              <a:rPr lang="en-US" sz="2100" dirty="0">
                <a:latin typeface="Kings Caslon Display" panose="02000503000000020003"/>
              </a:rPr>
              <a:t>Hanging, strangulation and suffocation (all grouped together) continued to be the most common method of suicide for both gender in England and Wales, followed by poisoning.</a:t>
            </a:r>
            <a:endParaRPr lang="en-GB" sz="2100" dirty="0">
              <a:latin typeface="Kings Caslon Display" panose="02000503000000020003"/>
            </a:endParaRPr>
          </a:p>
        </p:txBody>
      </p:sp>
      <p:pic>
        <p:nvPicPr>
          <p:cNvPr id="3" name="Picture 2">
            <a:extLst>
              <a:ext uri="{FF2B5EF4-FFF2-40B4-BE49-F238E27FC236}">
                <a16:creationId xmlns:a16="http://schemas.microsoft.com/office/drawing/2014/main" id="{ED508BF4-7EB7-4052-BA7A-0C902C128274}"/>
              </a:ext>
            </a:extLst>
          </p:cNvPr>
          <p:cNvPicPr>
            <a:picLocks noChangeAspect="1"/>
          </p:cNvPicPr>
          <p:nvPr/>
        </p:nvPicPr>
        <p:blipFill>
          <a:blip r:embed="rId3"/>
          <a:stretch>
            <a:fillRect/>
          </a:stretch>
        </p:blipFill>
        <p:spPr>
          <a:xfrm>
            <a:off x="627958" y="2498550"/>
            <a:ext cx="5275885" cy="3291248"/>
          </a:xfrm>
          <a:prstGeom prst="rect">
            <a:avLst/>
          </a:prstGeom>
        </p:spPr>
      </p:pic>
      <p:pic>
        <p:nvPicPr>
          <p:cNvPr id="5" name="Picture 4">
            <a:extLst>
              <a:ext uri="{FF2B5EF4-FFF2-40B4-BE49-F238E27FC236}">
                <a16:creationId xmlns:a16="http://schemas.microsoft.com/office/drawing/2014/main" id="{00B22A3A-FE3C-4C73-ADE4-CF5904F2B442}"/>
              </a:ext>
            </a:extLst>
          </p:cNvPr>
          <p:cNvPicPr>
            <a:picLocks noChangeAspect="1"/>
          </p:cNvPicPr>
          <p:nvPr/>
        </p:nvPicPr>
        <p:blipFill>
          <a:blip r:embed="rId4"/>
          <a:stretch>
            <a:fillRect/>
          </a:stretch>
        </p:blipFill>
        <p:spPr>
          <a:xfrm>
            <a:off x="6178956" y="2514599"/>
            <a:ext cx="4925952" cy="3275199"/>
          </a:xfrm>
          <a:prstGeom prst="rect">
            <a:avLst/>
          </a:prstGeom>
        </p:spPr>
      </p:pic>
      <p:sp>
        <p:nvSpPr>
          <p:cNvPr id="12" name="Rectangle 11">
            <a:extLst>
              <a:ext uri="{FF2B5EF4-FFF2-40B4-BE49-F238E27FC236}">
                <a16:creationId xmlns:a16="http://schemas.microsoft.com/office/drawing/2014/main" id="{47219194-7506-48EB-B1B2-3D1943AF7E7E}"/>
              </a:ext>
            </a:extLst>
          </p:cNvPr>
          <p:cNvSpPr/>
          <p:nvPr/>
        </p:nvSpPr>
        <p:spPr>
          <a:xfrm>
            <a:off x="2779643" y="6229618"/>
            <a:ext cx="6632714" cy="307777"/>
          </a:xfrm>
          <a:prstGeom prst="rect">
            <a:avLst/>
          </a:prstGeom>
        </p:spPr>
        <p:txBody>
          <a:bodyPr wrap="square">
            <a:spAutoFit/>
          </a:bodyPr>
          <a:lstStyle/>
          <a:p>
            <a:r>
              <a:rPr lang="en-GB" sz="1400" dirty="0">
                <a:latin typeface="Kings Caslon Display" panose="02000503000000020003"/>
              </a:rPr>
              <a:t>Source: </a:t>
            </a:r>
            <a:r>
              <a:rPr lang="en-GB" sz="1400" i="1" dirty="0">
                <a:latin typeface="Kings Caslon Display" panose="02000503000000020003"/>
              </a:rPr>
              <a:t>Office for National Statistics – Suicides in England and Wales</a:t>
            </a:r>
            <a:r>
              <a:rPr lang="en-GB" sz="1400" dirty="0">
                <a:latin typeface="Kings Caslon Display" panose="02000503000000020003"/>
              </a:rPr>
              <a:t>: </a:t>
            </a:r>
            <a:r>
              <a:rPr lang="en-GB" sz="1400" i="1" dirty="0">
                <a:latin typeface="Kings Caslon Display" panose="02000503000000020003"/>
              </a:rPr>
              <a:t>2019 registrations</a:t>
            </a:r>
          </a:p>
        </p:txBody>
      </p:sp>
    </p:spTree>
    <p:extLst>
      <p:ext uri="{BB962C8B-B14F-4D97-AF65-F5344CB8AC3E}">
        <p14:creationId xmlns:p14="http://schemas.microsoft.com/office/powerpoint/2010/main" val="2882330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CCFCD59-A468-4D80-B1CD-A364D734AAC6}"/>
              </a:ext>
            </a:extLst>
          </p:cNvPr>
          <p:cNvSpPr txBox="1"/>
          <p:nvPr/>
        </p:nvSpPr>
        <p:spPr>
          <a:xfrm>
            <a:off x="1859280" y="5242560"/>
            <a:ext cx="184731" cy="369332"/>
          </a:xfrm>
          <a:prstGeom prst="rect">
            <a:avLst/>
          </a:prstGeom>
          <a:noFill/>
        </p:spPr>
        <p:txBody>
          <a:bodyPr wrap="none" rtlCol="0">
            <a:spAutoFit/>
          </a:bodyPr>
          <a:lstStyle/>
          <a:p>
            <a:endParaRPr lang="en-GB" dirty="0"/>
          </a:p>
        </p:txBody>
      </p:sp>
      <p:sp>
        <p:nvSpPr>
          <p:cNvPr id="9" name="TextBox 8">
            <a:extLst>
              <a:ext uri="{FF2B5EF4-FFF2-40B4-BE49-F238E27FC236}">
                <a16:creationId xmlns:a16="http://schemas.microsoft.com/office/drawing/2014/main" id="{A9DA74B0-69B9-487E-916F-9EA422A43B15}"/>
              </a:ext>
            </a:extLst>
          </p:cNvPr>
          <p:cNvSpPr txBox="1"/>
          <p:nvPr/>
        </p:nvSpPr>
        <p:spPr>
          <a:xfrm>
            <a:off x="1472665" y="3181978"/>
            <a:ext cx="184731" cy="369332"/>
          </a:xfrm>
          <a:prstGeom prst="rect">
            <a:avLst/>
          </a:prstGeom>
          <a:noFill/>
        </p:spPr>
        <p:txBody>
          <a:bodyPr wrap="none" rtlCol="0">
            <a:spAutoFit/>
          </a:bodyPr>
          <a:lstStyle/>
          <a:p>
            <a:endParaRPr lang="en-GB" dirty="0"/>
          </a:p>
        </p:txBody>
      </p:sp>
      <p:sp>
        <p:nvSpPr>
          <p:cNvPr id="11" name="TextBox 10">
            <a:extLst>
              <a:ext uri="{FF2B5EF4-FFF2-40B4-BE49-F238E27FC236}">
                <a16:creationId xmlns:a16="http://schemas.microsoft.com/office/drawing/2014/main" id="{D3CE4B66-C735-4FE9-9967-ADB1C36C099D}"/>
              </a:ext>
            </a:extLst>
          </p:cNvPr>
          <p:cNvSpPr txBox="1"/>
          <p:nvPr/>
        </p:nvSpPr>
        <p:spPr>
          <a:xfrm>
            <a:off x="3909848" y="121624"/>
            <a:ext cx="4372304" cy="1015663"/>
          </a:xfrm>
          <a:prstGeom prst="rect">
            <a:avLst/>
          </a:prstGeom>
          <a:solidFill>
            <a:schemeClr val="accent1"/>
          </a:solidFill>
        </p:spPr>
        <p:txBody>
          <a:bodyPr wrap="square" rtlCol="0">
            <a:spAutoFit/>
          </a:bodyPr>
          <a:lstStyle/>
          <a:p>
            <a:r>
              <a:rPr lang="en-GB" sz="3200" b="1" dirty="0">
                <a:solidFill>
                  <a:schemeClr val="bg1"/>
                </a:solidFill>
                <a:latin typeface="KingsBureauGrot FiveOne" panose="02000506040000020004" pitchFamily="2" charset="0"/>
              </a:rPr>
              <a:t>Suicide in the UK: </a:t>
            </a:r>
          </a:p>
          <a:p>
            <a:r>
              <a:rPr lang="en-GB" sz="2800" b="1" dirty="0">
                <a:solidFill>
                  <a:schemeClr val="bg1"/>
                </a:solidFill>
                <a:latin typeface="KingsBureauGrot FiveOne" panose="02000506040000020004" pitchFamily="2" charset="0"/>
              </a:rPr>
              <a:t>Males aged 10-24 years</a:t>
            </a:r>
          </a:p>
        </p:txBody>
      </p:sp>
      <p:sp>
        <p:nvSpPr>
          <p:cNvPr id="2" name="Rectangle 1">
            <a:extLst>
              <a:ext uri="{FF2B5EF4-FFF2-40B4-BE49-F238E27FC236}">
                <a16:creationId xmlns:a16="http://schemas.microsoft.com/office/drawing/2014/main" id="{C71E022D-E386-4860-9D55-99663DA9BE09}"/>
              </a:ext>
            </a:extLst>
          </p:cNvPr>
          <p:cNvSpPr/>
          <p:nvPr/>
        </p:nvSpPr>
        <p:spPr>
          <a:xfrm>
            <a:off x="747425" y="4830909"/>
            <a:ext cx="3587084" cy="823302"/>
          </a:xfrm>
          <a:prstGeom prst="rect">
            <a:avLst/>
          </a:prstGeom>
        </p:spPr>
        <p:txBody>
          <a:bodyPr wrap="square">
            <a:spAutoFit/>
          </a:bodyPr>
          <a:lstStyle/>
          <a:p>
            <a:pPr>
              <a:lnSpc>
                <a:spcPct val="150000"/>
              </a:lnSpc>
              <a:spcAft>
                <a:spcPts val="600"/>
              </a:spcAft>
            </a:pPr>
            <a:r>
              <a:rPr lang="en-GB" sz="1700" b="1" dirty="0">
                <a:latin typeface="Kings Caslon Display" panose="02000503000000020003"/>
              </a:rPr>
              <a:t>2018</a:t>
            </a:r>
            <a:r>
              <a:rPr lang="en-GB" sz="1700" dirty="0">
                <a:latin typeface="Kings Caslon Display" panose="02000503000000020003"/>
              </a:rPr>
              <a:t>: 440 deaths (8.2 per 100,000) </a:t>
            </a:r>
          </a:p>
          <a:p>
            <a:pPr>
              <a:spcAft>
                <a:spcPts val="600"/>
              </a:spcAft>
            </a:pPr>
            <a:r>
              <a:rPr lang="en-GB" sz="1700" b="1" dirty="0">
                <a:latin typeface="Kings Caslon Display" panose="02000503000000020003"/>
              </a:rPr>
              <a:t>2019</a:t>
            </a:r>
            <a:r>
              <a:rPr lang="en-GB" sz="1700" dirty="0">
                <a:latin typeface="Kings Caslon Display" panose="02000503000000020003"/>
              </a:rPr>
              <a:t>: 442 deaths (8.2 per 100,000) </a:t>
            </a:r>
          </a:p>
        </p:txBody>
      </p:sp>
      <p:pic>
        <p:nvPicPr>
          <p:cNvPr id="3" name="Picture 2">
            <a:extLst>
              <a:ext uri="{FF2B5EF4-FFF2-40B4-BE49-F238E27FC236}">
                <a16:creationId xmlns:a16="http://schemas.microsoft.com/office/drawing/2014/main" id="{AE563A8A-E3A4-4B60-B0C1-62A27923E3BE}"/>
              </a:ext>
            </a:extLst>
          </p:cNvPr>
          <p:cNvPicPr>
            <a:picLocks noChangeAspect="1"/>
          </p:cNvPicPr>
          <p:nvPr/>
        </p:nvPicPr>
        <p:blipFill>
          <a:blip r:embed="rId3"/>
          <a:stretch>
            <a:fillRect/>
          </a:stretch>
        </p:blipFill>
        <p:spPr>
          <a:xfrm>
            <a:off x="6380811" y="2442900"/>
            <a:ext cx="3843503" cy="2954222"/>
          </a:xfrm>
          <a:prstGeom prst="rect">
            <a:avLst/>
          </a:prstGeom>
        </p:spPr>
      </p:pic>
      <p:grpSp>
        <p:nvGrpSpPr>
          <p:cNvPr id="4" name="Group 3">
            <a:extLst>
              <a:ext uri="{FF2B5EF4-FFF2-40B4-BE49-F238E27FC236}">
                <a16:creationId xmlns:a16="http://schemas.microsoft.com/office/drawing/2014/main" id="{126F91E4-5A5A-4620-9EB1-54AD3B2C6217}"/>
              </a:ext>
            </a:extLst>
          </p:cNvPr>
          <p:cNvGrpSpPr/>
          <p:nvPr/>
        </p:nvGrpSpPr>
        <p:grpSpPr>
          <a:xfrm>
            <a:off x="4142178" y="1539698"/>
            <a:ext cx="7002406" cy="4285441"/>
            <a:chOff x="683539" y="1143048"/>
            <a:chExt cx="7002406" cy="4285441"/>
          </a:xfrm>
        </p:grpSpPr>
        <p:pic>
          <p:nvPicPr>
            <p:cNvPr id="5" name="Picture 4">
              <a:extLst>
                <a:ext uri="{FF2B5EF4-FFF2-40B4-BE49-F238E27FC236}">
                  <a16:creationId xmlns:a16="http://schemas.microsoft.com/office/drawing/2014/main" id="{53723077-D003-40FB-813C-686962242176}"/>
                </a:ext>
              </a:extLst>
            </p:cNvPr>
            <p:cNvPicPr>
              <a:picLocks noChangeAspect="1"/>
            </p:cNvPicPr>
            <p:nvPr/>
          </p:nvPicPr>
          <p:blipFill rotWithShape="1">
            <a:blip r:embed="rId4"/>
            <a:srcRect t="8687"/>
            <a:stretch/>
          </p:blipFill>
          <p:spPr>
            <a:xfrm>
              <a:off x="683539" y="2032719"/>
              <a:ext cx="7002406" cy="3395770"/>
            </a:xfrm>
            <a:prstGeom prst="rect">
              <a:avLst/>
            </a:prstGeom>
          </p:spPr>
        </p:pic>
        <p:sp>
          <p:nvSpPr>
            <p:cNvPr id="13" name="Rectangle 12">
              <a:extLst>
                <a:ext uri="{FF2B5EF4-FFF2-40B4-BE49-F238E27FC236}">
                  <a16:creationId xmlns:a16="http://schemas.microsoft.com/office/drawing/2014/main" id="{1F6143FB-F084-4C7E-9B0C-F10FF9CE7E45}"/>
                </a:ext>
              </a:extLst>
            </p:cNvPr>
            <p:cNvSpPr/>
            <p:nvPr/>
          </p:nvSpPr>
          <p:spPr>
            <a:xfrm>
              <a:off x="1971524" y="1143048"/>
              <a:ext cx="4829899" cy="646331"/>
            </a:xfrm>
            <a:prstGeom prst="rect">
              <a:avLst/>
            </a:prstGeom>
          </p:spPr>
          <p:txBody>
            <a:bodyPr wrap="square">
              <a:spAutoFit/>
            </a:bodyPr>
            <a:lstStyle/>
            <a:p>
              <a:pPr algn="ctr"/>
              <a:r>
                <a:rPr lang="en-US" b="1" dirty="0">
                  <a:solidFill>
                    <a:srgbClr val="323132"/>
                  </a:solidFill>
                  <a:latin typeface="Kings Caslon Display" panose="02000503000000020003"/>
                </a:rPr>
                <a:t>Suicide rate of males aged 10-24 in England and Wales, registered between 1981 and 2019</a:t>
              </a:r>
              <a:endParaRPr lang="en-US" b="1" i="0" dirty="0">
                <a:solidFill>
                  <a:srgbClr val="323132"/>
                </a:solidFill>
                <a:effectLst/>
                <a:latin typeface="Kings Caslon Display" panose="02000503000000020003"/>
              </a:endParaRPr>
            </a:p>
          </p:txBody>
        </p:sp>
      </p:grpSp>
      <p:sp>
        <p:nvSpPr>
          <p:cNvPr id="14" name="Rectangle 13">
            <a:extLst>
              <a:ext uri="{FF2B5EF4-FFF2-40B4-BE49-F238E27FC236}">
                <a16:creationId xmlns:a16="http://schemas.microsoft.com/office/drawing/2014/main" id="{8A7FA6BE-A465-4D46-9632-50B1A86B115E}"/>
              </a:ext>
            </a:extLst>
          </p:cNvPr>
          <p:cNvSpPr/>
          <p:nvPr/>
        </p:nvSpPr>
        <p:spPr>
          <a:xfrm>
            <a:off x="2779643" y="6227550"/>
            <a:ext cx="6632714" cy="307777"/>
          </a:xfrm>
          <a:prstGeom prst="rect">
            <a:avLst/>
          </a:prstGeom>
        </p:spPr>
        <p:txBody>
          <a:bodyPr wrap="square">
            <a:spAutoFit/>
          </a:bodyPr>
          <a:lstStyle/>
          <a:p>
            <a:r>
              <a:rPr lang="en-GB" sz="1400" dirty="0">
                <a:latin typeface="Kings Caslon Display" panose="02000503000000020003"/>
              </a:rPr>
              <a:t>Source: </a:t>
            </a:r>
            <a:r>
              <a:rPr lang="en-GB" sz="1400" i="1" dirty="0">
                <a:latin typeface="Kings Caslon Display" panose="02000503000000020003"/>
              </a:rPr>
              <a:t>Office for National Statistics – Suicides in England and Wales</a:t>
            </a:r>
            <a:r>
              <a:rPr lang="en-GB" sz="1400" dirty="0">
                <a:latin typeface="Kings Caslon Display" panose="02000503000000020003"/>
              </a:rPr>
              <a:t>: </a:t>
            </a:r>
            <a:r>
              <a:rPr lang="en-GB" sz="1400" i="1" dirty="0">
                <a:latin typeface="Kings Caslon Display" panose="02000503000000020003"/>
              </a:rPr>
              <a:t>2019 registrations</a:t>
            </a:r>
          </a:p>
        </p:txBody>
      </p:sp>
    </p:spTree>
    <p:extLst>
      <p:ext uri="{BB962C8B-B14F-4D97-AF65-F5344CB8AC3E}">
        <p14:creationId xmlns:p14="http://schemas.microsoft.com/office/powerpoint/2010/main" val="6809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CCFCD59-A468-4D80-B1CD-A364D734AAC6}"/>
              </a:ext>
            </a:extLst>
          </p:cNvPr>
          <p:cNvSpPr txBox="1"/>
          <p:nvPr/>
        </p:nvSpPr>
        <p:spPr>
          <a:xfrm>
            <a:off x="1859280" y="5242560"/>
            <a:ext cx="184731" cy="369332"/>
          </a:xfrm>
          <a:prstGeom prst="rect">
            <a:avLst/>
          </a:prstGeom>
          <a:noFill/>
        </p:spPr>
        <p:txBody>
          <a:bodyPr wrap="none" rtlCol="0">
            <a:spAutoFit/>
          </a:bodyPr>
          <a:lstStyle/>
          <a:p>
            <a:endParaRPr lang="en-GB" dirty="0"/>
          </a:p>
        </p:txBody>
      </p:sp>
      <p:sp>
        <p:nvSpPr>
          <p:cNvPr id="9" name="TextBox 8">
            <a:extLst>
              <a:ext uri="{FF2B5EF4-FFF2-40B4-BE49-F238E27FC236}">
                <a16:creationId xmlns:a16="http://schemas.microsoft.com/office/drawing/2014/main" id="{A9DA74B0-69B9-487E-916F-9EA422A43B15}"/>
              </a:ext>
            </a:extLst>
          </p:cNvPr>
          <p:cNvSpPr txBox="1"/>
          <p:nvPr/>
        </p:nvSpPr>
        <p:spPr>
          <a:xfrm>
            <a:off x="1472665" y="3181978"/>
            <a:ext cx="184731" cy="369332"/>
          </a:xfrm>
          <a:prstGeom prst="rect">
            <a:avLst/>
          </a:prstGeom>
          <a:noFill/>
        </p:spPr>
        <p:txBody>
          <a:bodyPr wrap="none" rtlCol="0">
            <a:spAutoFit/>
          </a:bodyPr>
          <a:lstStyle/>
          <a:p>
            <a:endParaRPr lang="en-GB" dirty="0"/>
          </a:p>
        </p:txBody>
      </p:sp>
      <p:sp>
        <p:nvSpPr>
          <p:cNvPr id="11" name="TextBox 10">
            <a:extLst>
              <a:ext uri="{FF2B5EF4-FFF2-40B4-BE49-F238E27FC236}">
                <a16:creationId xmlns:a16="http://schemas.microsoft.com/office/drawing/2014/main" id="{D3CE4B66-C735-4FE9-9967-ADB1C36C099D}"/>
              </a:ext>
            </a:extLst>
          </p:cNvPr>
          <p:cNvSpPr txBox="1"/>
          <p:nvPr/>
        </p:nvSpPr>
        <p:spPr>
          <a:xfrm>
            <a:off x="3919027" y="157598"/>
            <a:ext cx="4353945" cy="1015663"/>
          </a:xfrm>
          <a:prstGeom prst="rect">
            <a:avLst/>
          </a:prstGeom>
          <a:solidFill>
            <a:schemeClr val="accent1"/>
          </a:solidFill>
        </p:spPr>
        <p:txBody>
          <a:bodyPr wrap="square" rtlCol="0">
            <a:spAutoFit/>
          </a:bodyPr>
          <a:lstStyle/>
          <a:p>
            <a:r>
              <a:rPr lang="en-GB" sz="3200" b="1" dirty="0">
                <a:solidFill>
                  <a:schemeClr val="bg1"/>
                </a:solidFill>
                <a:latin typeface="KingsBureauGrot FiveOne" panose="02000506040000020004" pitchFamily="2" charset="0"/>
              </a:rPr>
              <a:t>Suicide in the UK: </a:t>
            </a:r>
          </a:p>
          <a:p>
            <a:r>
              <a:rPr lang="en-GB" sz="2800" b="1" dirty="0">
                <a:solidFill>
                  <a:schemeClr val="bg1"/>
                </a:solidFill>
                <a:latin typeface="KingsBureauGrot FiveOne" panose="02000506040000020004" pitchFamily="2" charset="0"/>
              </a:rPr>
              <a:t>Females aged 10-24 years</a:t>
            </a:r>
          </a:p>
        </p:txBody>
      </p:sp>
      <p:sp>
        <p:nvSpPr>
          <p:cNvPr id="2" name="Rectangle 1">
            <a:extLst>
              <a:ext uri="{FF2B5EF4-FFF2-40B4-BE49-F238E27FC236}">
                <a16:creationId xmlns:a16="http://schemas.microsoft.com/office/drawing/2014/main" id="{C71E022D-E386-4860-9D55-99663DA9BE09}"/>
              </a:ext>
            </a:extLst>
          </p:cNvPr>
          <p:cNvSpPr/>
          <p:nvPr/>
        </p:nvSpPr>
        <p:spPr>
          <a:xfrm>
            <a:off x="7539469" y="1826240"/>
            <a:ext cx="3661931" cy="3785652"/>
          </a:xfrm>
          <a:prstGeom prst="rect">
            <a:avLst/>
          </a:prstGeom>
        </p:spPr>
        <p:txBody>
          <a:bodyPr wrap="square">
            <a:spAutoFit/>
          </a:bodyPr>
          <a:lstStyle/>
          <a:p>
            <a:pPr marL="342900" indent="-342900">
              <a:spcAft>
                <a:spcPts val="600"/>
              </a:spcAft>
              <a:buFont typeface="Arial" panose="020B0604020202020204" pitchFamily="34" charset="0"/>
              <a:buChar char="•"/>
            </a:pPr>
            <a:r>
              <a:rPr lang="en-US" sz="2300" dirty="0">
                <a:latin typeface="Kings Caslon Display" panose="02000503000000020003"/>
              </a:rPr>
              <a:t>In 2019, 159 deaths were recorded </a:t>
            </a:r>
            <a:r>
              <a:rPr lang="en-US" sz="2200" dirty="0">
                <a:latin typeface="Kings Caslon Display" panose="02000503000000020003"/>
              </a:rPr>
              <a:t>(3.1 per 100,000) </a:t>
            </a:r>
            <a:r>
              <a:rPr lang="en-US" sz="2300" dirty="0">
                <a:latin typeface="Kings Caslon Display" panose="02000503000000020003"/>
              </a:rPr>
              <a:t>– the </a:t>
            </a:r>
            <a:r>
              <a:rPr lang="en-US" sz="2300" u="sng" dirty="0">
                <a:latin typeface="Kings Caslon Display" panose="02000503000000020003"/>
              </a:rPr>
              <a:t>highest </a:t>
            </a:r>
            <a:r>
              <a:rPr lang="en-US" sz="2300" dirty="0">
                <a:latin typeface="Kings Caslon Display" panose="02000503000000020003"/>
              </a:rPr>
              <a:t>recorded rate since 1981</a:t>
            </a:r>
            <a:endParaRPr lang="en-GB" sz="2300" dirty="0"/>
          </a:p>
          <a:p>
            <a:pPr marL="342900" indent="-342900">
              <a:spcAft>
                <a:spcPts val="600"/>
              </a:spcAft>
              <a:buFont typeface="Arial" panose="020B0604020202020204" pitchFamily="34" charset="0"/>
              <a:buChar char="•"/>
            </a:pPr>
            <a:endParaRPr lang="en-US" sz="2300" dirty="0">
              <a:latin typeface="Kings Caslon Display" panose="02000503000000020003"/>
            </a:endParaRPr>
          </a:p>
          <a:p>
            <a:pPr marL="342900" indent="-342900">
              <a:spcAft>
                <a:spcPts val="600"/>
              </a:spcAft>
              <a:buFont typeface="Arial" panose="020B0604020202020204" pitchFamily="34" charset="0"/>
              <a:buChar char="•"/>
            </a:pPr>
            <a:r>
              <a:rPr lang="en-US" sz="2300" dirty="0">
                <a:latin typeface="Kings Caslon Display" panose="02000503000000020003"/>
              </a:rPr>
              <a:t>Suicide rate in females aged 10 to 24 years in England and Wales has </a:t>
            </a:r>
            <a:r>
              <a:rPr lang="en-US" sz="2300" u="sng" dirty="0">
                <a:latin typeface="Kings Caslon Display" panose="02000503000000020003"/>
              </a:rPr>
              <a:t>increased continuously </a:t>
            </a:r>
            <a:r>
              <a:rPr lang="en-US" sz="2300" dirty="0">
                <a:latin typeface="Kings Caslon Display" panose="02000503000000020003"/>
              </a:rPr>
              <a:t>since 2012</a:t>
            </a:r>
          </a:p>
        </p:txBody>
      </p:sp>
      <p:pic>
        <p:nvPicPr>
          <p:cNvPr id="7" name="Picture 6">
            <a:extLst>
              <a:ext uri="{FF2B5EF4-FFF2-40B4-BE49-F238E27FC236}">
                <a16:creationId xmlns:a16="http://schemas.microsoft.com/office/drawing/2014/main" id="{868B9692-7D33-4C16-A92A-511D46FC0086}"/>
              </a:ext>
            </a:extLst>
          </p:cNvPr>
          <p:cNvPicPr>
            <a:picLocks noChangeAspect="1"/>
          </p:cNvPicPr>
          <p:nvPr/>
        </p:nvPicPr>
        <p:blipFill>
          <a:blip r:embed="rId3"/>
          <a:stretch>
            <a:fillRect/>
          </a:stretch>
        </p:blipFill>
        <p:spPr>
          <a:xfrm>
            <a:off x="1859280" y="2299199"/>
            <a:ext cx="4462518" cy="3044244"/>
          </a:xfrm>
          <a:prstGeom prst="rect">
            <a:avLst/>
          </a:prstGeom>
        </p:spPr>
      </p:pic>
      <p:grpSp>
        <p:nvGrpSpPr>
          <p:cNvPr id="3" name="Group 2">
            <a:extLst>
              <a:ext uri="{FF2B5EF4-FFF2-40B4-BE49-F238E27FC236}">
                <a16:creationId xmlns:a16="http://schemas.microsoft.com/office/drawing/2014/main" id="{98C3CB26-EB67-4F5B-BE03-92720BEC0BEE}"/>
              </a:ext>
            </a:extLst>
          </p:cNvPr>
          <p:cNvGrpSpPr/>
          <p:nvPr/>
        </p:nvGrpSpPr>
        <p:grpSpPr>
          <a:xfrm>
            <a:off x="609099" y="1663185"/>
            <a:ext cx="6795788" cy="4075673"/>
            <a:chOff x="757537" y="1391164"/>
            <a:chExt cx="6795788" cy="4075673"/>
          </a:xfrm>
        </p:grpSpPr>
        <p:pic>
          <p:nvPicPr>
            <p:cNvPr id="10" name="Picture 9">
              <a:extLst>
                <a:ext uri="{FF2B5EF4-FFF2-40B4-BE49-F238E27FC236}">
                  <a16:creationId xmlns:a16="http://schemas.microsoft.com/office/drawing/2014/main" id="{5AC8F627-3828-4D52-8F7F-15E0CCD9E183}"/>
                </a:ext>
              </a:extLst>
            </p:cNvPr>
            <p:cNvPicPr>
              <a:picLocks noChangeAspect="1"/>
            </p:cNvPicPr>
            <p:nvPr/>
          </p:nvPicPr>
          <p:blipFill rotWithShape="1">
            <a:blip r:embed="rId4"/>
            <a:srcRect t="7968"/>
            <a:stretch/>
          </p:blipFill>
          <p:spPr>
            <a:xfrm>
              <a:off x="757537" y="1943101"/>
              <a:ext cx="6795788" cy="3523736"/>
            </a:xfrm>
            <a:prstGeom prst="rect">
              <a:avLst/>
            </a:prstGeom>
          </p:spPr>
        </p:pic>
        <p:sp>
          <p:nvSpPr>
            <p:cNvPr id="13" name="Rectangle 12">
              <a:extLst>
                <a:ext uri="{FF2B5EF4-FFF2-40B4-BE49-F238E27FC236}">
                  <a16:creationId xmlns:a16="http://schemas.microsoft.com/office/drawing/2014/main" id="{30FEBEDB-038E-4607-9A84-64426CB8EE5C}"/>
                </a:ext>
              </a:extLst>
            </p:cNvPr>
            <p:cNvSpPr/>
            <p:nvPr/>
          </p:nvSpPr>
          <p:spPr>
            <a:xfrm>
              <a:off x="1752859" y="1391164"/>
              <a:ext cx="4829899" cy="646331"/>
            </a:xfrm>
            <a:prstGeom prst="rect">
              <a:avLst/>
            </a:prstGeom>
          </p:spPr>
          <p:txBody>
            <a:bodyPr wrap="square">
              <a:spAutoFit/>
            </a:bodyPr>
            <a:lstStyle/>
            <a:p>
              <a:pPr algn="ctr"/>
              <a:r>
                <a:rPr lang="en-US" b="1" dirty="0">
                  <a:solidFill>
                    <a:srgbClr val="323132"/>
                  </a:solidFill>
                  <a:latin typeface="Kings Caslon Display" panose="02000503000000020003"/>
                </a:rPr>
                <a:t>Suicide rate of females aged 10-24 in England and Wales, registered between 1981 and 2019</a:t>
              </a:r>
              <a:endParaRPr lang="en-US" b="1" i="0" dirty="0">
                <a:solidFill>
                  <a:srgbClr val="323132"/>
                </a:solidFill>
                <a:effectLst/>
                <a:latin typeface="Kings Caslon Display" panose="02000503000000020003"/>
              </a:endParaRPr>
            </a:p>
          </p:txBody>
        </p:sp>
      </p:grpSp>
      <p:sp>
        <p:nvSpPr>
          <p:cNvPr id="14" name="Rectangle 13">
            <a:extLst>
              <a:ext uri="{FF2B5EF4-FFF2-40B4-BE49-F238E27FC236}">
                <a16:creationId xmlns:a16="http://schemas.microsoft.com/office/drawing/2014/main" id="{7508747D-75C2-47B0-ADD4-A23C70ADEA3A}"/>
              </a:ext>
            </a:extLst>
          </p:cNvPr>
          <p:cNvSpPr/>
          <p:nvPr/>
        </p:nvSpPr>
        <p:spPr>
          <a:xfrm>
            <a:off x="2779643" y="6228782"/>
            <a:ext cx="6632714" cy="307777"/>
          </a:xfrm>
          <a:prstGeom prst="rect">
            <a:avLst/>
          </a:prstGeom>
        </p:spPr>
        <p:txBody>
          <a:bodyPr wrap="square">
            <a:spAutoFit/>
          </a:bodyPr>
          <a:lstStyle/>
          <a:p>
            <a:r>
              <a:rPr lang="en-GB" sz="1400" dirty="0">
                <a:latin typeface="Kings Caslon Display" panose="02000503000000020003"/>
              </a:rPr>
              <a:t>Source: </a:t>
            </a:r>
            <a:r>
              <a:rPr lang="en-GB" sz="1400" i="1" dirty="0">
                <a:latin typeface="Kings Caslon Display" panose="02000503000000020003"/>
              </a:rPr>
              <a:t>Office for National Statistics – Suicides in England and Wales</a:t>
            </a:r>
            <a:r>
              <a:rPr lang="en-GB" sz="1400" dirty="0">
                <a:latin typeface="Kings Caslon Display" panose="02000503000000020003"/>
              </a:rPr>
              <a:t>: </a:t>
            </a:r>
            <a:r>
              <a:rPr lang="en-GB" sz="1400" i="1" dirty="0">
                <a:latin typeface="Kings Caslon Display" panose="02000503000000020003"/>
              </a:rPr>
              <a:t>2019 registrations</a:t>
            </a:r>
          </a:p>
        </p:txBody>
      </p:sp>
    </p:spTree>
    <p:extLst>
      <p:ext uri="{BB962C8B-B14F-4D97-AF65-F5344CB8AC3E}">
        <p14:creationId xmlns:p14="http://schemas.microsoft.com/office/powerpoint/2010/main" val="1486479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tattoo&#10;&#10;Description automatically generated">
            <a:extLst>
              <a:ext uri="{FF2B5EF4-FFF2-40B4-BE49-F238E27FC236}">
                <a16:creationId xmlns:a16="http://schemas.microsoft.com/office/drawing/2014/main" id="{AEE9AEF5-6CED-9049-9E3A-645DD58279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222" y="886225"/>
            <a:ext cx="9953353" cy="5491896"/>
          </a:xfrm>
          <a:prstGeom prst="rect">
            <a:avLst/>
          </a:prstGeom>
        </p:spPr>
      </p:pic>
    </p:spTree>
    <p:extLst>
      <p:ext uri="{BB962C8B-B14F-4D97-AF65-F5344CB8AC3E}">
        <p14:creationId xmlns:p14="http://schemas.microsoft.com/office/powerpoint/2010/main" val="3131014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9747" name="Group 3">
            <a:extLst>
              <a:ext uri="{FF2B5EF4-FFF2-40B4-BE49-F238E27FC236}">
                <a16:creationId xmlns:a16="http://schemas.microsoft.com/office/drawing/2014/main" id="{133B2750-EDEA-45EF-A2DB-573DFDBF64C5}"/>
              </a:ext>
            </a:extLst>
          </p:cNvPr>
          <p:cNvGraphicFramePr>
            <a:graphicFrameLocks noGrp="1"/>
          </p:cNvGraphicFramePr>
          <p:nvPr>
            <p:ph sz="half" idx="4294967295"/>
          </p:nvPr>
        </p:nvGraphicFramePr>
        <p:xfrm>
          <a:off x="2135188" y="2997201"/>
          <a:ext cx="7340600" cy="3311525"/>
        </p:xfrm>
        <a:graphic>
          <a:graphicData uri="http://schemas.openxmlformats.org/drawingml/2006/table">
            <a:tbl>
              <a:tblPr/>
              <a:tblGrid>
                <a:gridCol w="2087562">
                  <a:extLst>
                    <a:ext uri="{9D8B030D-6E8A-4147-A177-3AD203B41FA5}">
                      <a16:colId xmlns:a16="http://schemas.microsoft.com/office/drawing/2014/main" val="20000"/>
                    </a:ext>
                  </a:extLst>
                </a:gridCol>
                <a:gridCol w="1582738">
                  <a:extLst>
                    <a:ext uri="{9D8B030D-6E8A-4147-A177-3AD203B41FA5}">
                      <a16:colId xmlns:a16="http://schemas.microsoft.com/office/drawing/2014/main" val="20001"/>
                    </a:ext>
                  </a:extLst>
                </a:gridCol>
                <a:gridCol w="1150937">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23963">
                  <a:extLst>
                    <a:ext uri="{9D8B030D-6E8A-4147-A177-3AD203B41FA5}">
                      <a16:colId xmlns:a16="http://schemas.microsoft.com/office/drawing/2014/main" val="20004"/>
                    </a:ext>
                  </a:extLst>
                </a:gridCol>
              </a:tblGrid>
              <a:tr h="533400">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ja-JP" sz="2800" b="0" i="0" u="none" strike="noStrike" cap="none" normalizeH="0" baseline="0">
                        <a:ln>
                          <a:noFill/>
                        </a:ln>
                        <a:solidFill>
                          <a:schemeClr val="tx1"/>
                        </a:solidFill>
                        <a:effectLst/>
                        <a:latin typeface="Times New Roman" charset="0"/>
                        <a:ea typeface="ＭＳ Ｐゴシック" charset="-128"/>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ja-JP" sz="2400" b="0" i="0" u="none" strike="noStrike" cap="none" normalizeH="0" baseline="0">
                          <a:ln>
                            <a:noFill/>
                          </a:ln>
                          <a:solidFill>
                            <a:schemeClr val="tx1"/>
                          </a:solidFill>
                          <a:effectLst/>
                          <a:latin typeface="Times New Roman" charset="0"/>
                          <a:ea typeface="ＭＳ Ｐゴシック" charset="-128"/>
                        </a:rPr>
                        <a:t>females  </a:t>
                      </a:r>
                      <a:endParaRPr kumimoji="0" lang="en-US" altLang="ja-JP" sz="2400" b="0" i="0" u="none" strike="noStrike" cap="none" normalizeH="0" baseline="0">
                        <a:ln>
                          <a:noFill/>
                        </a:ln>
                        <a:solidFill>
                          <a:schemeClr val="tx1"/>
                        </a:solidFill>
                        <a:effectLst/>
                        <a:latin typeface="Times New Roman" charset="0"/>
                        <a:ea typeface="ＭＳ Ｐゴシック" charset="-128"/>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ja-JP" sz="2400" b="0" i="0" u="none" strike="noStrike" cap="none" normalizeH="0" baseline="0">
                          <a:ln>
                            <a:noFill/>
                          </a:ln>
                          <a:solidFill>
                            <a:schemeClr val="tx1"/>
                          </a:solidFill>
                          <a:effectLst/>
                          <a:latin typeface="Times New Roman" charset="0"/>
                          <a:ea typeface="ＭＳ Ｐゴシック" charset="-128"/>
                        </a:rPr>
                        <a:t>males</a:t>
                      </a:r>
                      <a:endParaRPr kumimoji="0" lang="en-US" altLang="ja-JP" sz="2400" b="0" i="0" u="none" strike="noStrike" cap="none" normalizeH="0" baseline="0">
                        <a:ln>
                          <a:noFill/>
                        </a:ln>
                        <a:solidFill>
                          <a:schemeClr val="tx1"/>
                        </a:solidFill>
                        <a:effectLst/>
                        <a:latin typeface="Times New Roman" charset="0"/>
                        <a:ea typeface="ＭＳ Ｐゴシック" charset="-128"/>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ja-JP" sz="2400" b="0" i="0" u="none" strike="noStrike" cap="none" normalizeH="0" baseline="0">
                          <a:ln>
                            <a:noFill/>
                          </a:ln>
                          <a:solidFill>
                            <a:schemeClr val="tx1"/>
                          </a:solidFill>
                          <a:effectLst/>
                          <a:latin typeface="Times New Roman" charset="0"/>
                          <a:ea typeface="ＭＳ Ｐゴシック" charset="-128"/>
                        </a:rPr>
                        <a:t>females</a:t>
                      </a:r>
                      <a:endParaRPr kumimoji="0" lang="en-US" altLang="ja-JP" sz="2400" b="0" i="0" u="none" strike="noStrike" cap="none" normalizeH="0" baseline="0">
                        <a:ln>
                          <a:noFill/>
                        </a:ln>
                        <a:solidFill>
                          <a:schemeClr val="tx1"/>
                        </a:solidFill>
                        <a:effectLst/>
                        <a:latin typeface="Times New Roman" charset="0"/>
                        <a:ea typeface="ＭＳ Ｐゴシック" charset="-128"/>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ja-JP" sz="2400" b="0" i="0" u="none" strike="noStrike" cap="none" normalizeH="0" baseline="0">
                          <a:ln>
                            <a:noFill/>
                          </a:ln>
                          <a:solidFill>
                            <a:schemeClr val="tx1"/>
                          </a:solidFill>
                          <a:effectLst/>
                          <a:latin typeface="Times New Roman" charset="0"/>
                          <a:ea typeface="ＭＳ Ｐゴシック" charset="-128"/>
                        </a:rPr>
                        <a:t>males</a:t>
                      </a:r>
                      <a:endParaRPr kumimoji="0" lang="en-US" altLang="ja-JP" sz="2400" b="0" i="0" u="none" strike="noStrike" cap="none" normalizeH="0" baseline="0">
                        <a:ln>
                          <a:noFill/>
                        </a:ln>
                        <a:solidFill>
                          <a:schemeClr val="tx1"/>
                        </a:solidFill>
                        <a:effectLst/>
                        <a:latin typeface="Times New Roman" charset="0"/>
                        <a:ea typeface="ＭＳ Ｐゴシック" charset="-128"/>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875">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ja-JP" sz="2000" b="1" i="0" u="none" strike="noStrike" cap="none" normalizeH="0" baseline="0">
                          <a:ln>
                            <a:noFill/>
                          </a:ln>
                          <a:solidFill>
                            <a:schemeClr val="tx1"/>
                          </a:solidFill>
                          <a:effectLst/>
                          <a:latin typeface="Times New Roman" charset="0"/>
                          <a:ea typeface="ＭＳ Ｐゴシック" charset="-128"/>
                        </a:rPr>
                        <a:t>England</a:t>
                      </a:r>
                      <a:endParaRPr kumimoji="0" lang="en-US" altLang="ja-JP" sz="2000" b="1" i="0" u="none" strike="noStrike" cap="none" normalizeH="0" baseline="0">
                        <a:ln>
                          <a:noFill/>
                        </a:ln>
                        <a:solidFill>
                          <a:schemeClr val="tx1"/>
                        </a:solidFill>
                        <a:effectLst/>
                        <a:latin typeface="Times New Roman" charset="0"/>
                        <a:ea typeface="ＭＳ Ｐゴシック" charset="-128"/>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ja-JP" sz="2000" b="0" i="0" u="none" strike="noStrike" cap="none" normalizeH="0" baseline="0">
                          <a:ln>
                            <a:noFill/>
                          </a:ln>
                          <a:solidFill>
                            <a:schemeClr val="tx1"/>
                          </a:solidFill>
                          <a:effectLst/>
                          <a:latin typeface="Times New Roman" charset="0"/>
                          <a:ea typeface="ＭＳ Ｐゴシック" charset="-128"/>
                        </a:rPr>
                        <a:t>10.8</a:t>
                      </a:r>
                      <a:endParaRPr kumimoji="0" lang="en-US" altLang="ja-JP" sz="2000" b="0" i="0" u="none" strike="noStrike" cap="none" normalizeH="0" baseline="0">
                        <a:ln>
                          <a:noFill/>
                        </a:ln>
                        <a:solidFill>
                          <a:schemeClr val="tx1"/>
                        </a:solidFill>
                        <a:effectLst/>
                        <a:latin typeface="Times New Roman" charset="0"/>
                        <a:ea typeface="ＭＳ Ｐゴシック" charset="-128"/>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ja-JP" sz="2000" b="0" i="0" u="none" strike="noStrike" cap="none" normalizeH="0" baseline="0">
                          <a:ln>
                            <a:noFill/>
                          </a:ln>
                          <a:solidFill>
                            <a:schemeClr val="tx1"/>
                          </a:solidFill>
                          <a:effectLst/>
                          <a:latin typeface="Times New Roman" charset="0"/>
                          <a:ea typeface="ＭＳ Ｐゴシック" charset="-128"/>
                        </a:rPr>
                        <a:t>3.3</a:t>
                      </a:r>
                      <a:endParaRPr kumimoji="0" lang="en-US" altLang="ja-JP" sz="2000" b="0" i="0" u="none" strike="noStrike" cap="none" normalizeH="0" baseline="0">
                        <a:ln>
                          <a:noFill/>
                        </a:ln>
                        <a:solidFill>
                          <a:schemeClr val="tx1"/>
                        </a:solidFill>
                        <a:effectLst/>
                        <a:latin typeface="Times New Roman" charset="0"/>
                        <a:ea typeface="ＭＳ Ｐゴシック" charset="-128"/>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ja-JP" sz="2000" b="0" i="0" u="none" strike="noStrike" cap="none" normalizeH="0" baseline="0">
                          <a:ln>
                            <a:noFill/>
                          </a:ln>
                          <a:solidFill>
                            <a:schemeClr val="tx1"/>
                          </a:solidFill>
                          <a:effectLst/>
                          <a:latin typeface="Times New Roman" charset="0"/>
                          <a:ea typeface="ＭＳ Ｐゴシック" charset="-128"/>
                        </a:rPr>
                        <a:t>16.9</a:t>
                      </a:r>
                      <a:endParaRPr kumimoji="0" lang="en-US" altLang="ja-JP" sz="2000" b="0" i="0" u="none" strike="noStrike" cap="none" normalizeH="0" baseline="0">
                        <a:ln>
                          <a:noFill/>
                        </a:ln>
                        <a:solidFill>
                          <a:schemeClr val="tx1"/>
                        </a:solidFill>
                        <a:effectLst/>
                        <a:latin typeface="Times New Roman" charset="0"/>
                        <a:ea typeface="ＭＳ Ｐゴシック" charset="-128"/>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ja-JP" sz="2000" b="0" i="0" u="none" strike="noStrike" cap="none" normalizeH="0" baseline="0">
                          <a:ln>
                            <a:noFill/>
                          </a:ln>
                          <a:solidFill>
                            <a:schemeClr val="tx1"/>
                          </a:solidFill>
                          <a:effectLst/>
                          <a:latin typeface="Times New Roman" charset="0"/>
                          <a:ea typeface="ＭＳ Ｐゴシック" charset="-128"/>
                        </a:rPr>
                        <a:t>4.9</a:t>
                      </a:r>
                      <a:endParaRPr kumimoji="0" lang="en-US" altLang="ja-JP" sz="2000" b="0" i="0" u="none" strike="noStrike" cap="none" normalizeH="0" baseline="0">
                        <a:ln>
                          <a:noFill/>
                        </a:ln>
                        <a:solidFill>
                          <a:schemeClr val="tx1"/>
                        </a:solidFill>
                        <a:effectLst/>
                        <a:latin typeface="Times New Roman" charset="0"/>
                        <a:ea typeface="ＭＳ Ｐゴシック" charset="-128"/>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875">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ja-JP" sz="2000" b="1" i="0" u="none" strike="noStrike" cap="none" normalizeH="0" baseline="0">
                          <a:ln>
                            <a:noFill/>
                          </a:ln>
                          <a:solidFill>
                            <a:schemeClr val="tx1"/>
                          </a:solidFill>
                          <a:effectLst/>
                          <a:latin typeface="Times New Roman" charset="0"/>
                          <a:ea typeface="ＭＳ Ｐゴシック" charset="-128"/>
                        </a:rPr>
                        <a:t>Ireland</a:t>
                      </a:r>
                      <a:endParaRPr kumimoji="0" lang="en-US" altLang="ja-JP" sz="2000" b="1" i="0" u="none" strike="noStrike" cap="none" normalizeH="0" baseline="0">
                        <a:ln>
                          <a:noFill/>
                        </a:ln>
                        <a:solidFill>
                          <a:schemeClr val="tx1"/>
                        </a:solidFill>
                        <a:effectLst/>
                        <a:latin typeface="Times New Roman" charset="0"/>
                        <a:ea typeface="ＭＳ Ｐゴシック" charset="-128"/>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ja-JP" sz="2000" b="0" i="0" u="none" strike="noStrike" cap="none" normalizeH="0" baseline="0">
                          <a:ln>
                            <a:noFill/>
                          </a:ln>
                          <a:solidFill>
                            <a:schemeClr val="tx1"/>
                          </a:solidFill>
                          <a:effectLst/>
                          <a:latin typeface="Times New Roman" charset="0"/>
                          <a:ea typeface="ＭＳ Ｐゴシック" charset="-128"/>
                        </a:rPr>
                        <a:t>9.1</a:t>
                      </a:r>
                      <a:endParaRPr kumimoji="0" lang="en-US" altLang="ja-JP" sz="2000" b="0" i="0" u="none" strike="noStrike" cap="none" normalizeH="0" baseline="0">
                        <a:ln>
                          <a:noFill/>
                        </a:ln>
                        <a:solidFill>
                          <a:schemeClr val="tx1"/>
                        </a:solidFill>
                        <a:effectLst/>
                        <a:latin typeface="Times New Roman" charset="0"/>
                        <a:ea typeface="ＭＳ Ｐゴシック" charset="-128"/>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ja-JP" sz="2000" b="0" i="0" u="none" strike="noStrike" cap="none" normalizeH="0" baseline="0">
                          <a:ln>
                            <a:noFill/>
                          </a:ln>
                          <a:solidFill>
                            <a:schemeClr val="tx1"/>
                          </a:solidFill>
                          <a:effectLst/>
                          <a:latin typeface="Times New Roman" charset="0"/>
                          <a:ea typeface="ＭＳ Ｐゴシック" charset="-128"/>
                        </a:rPr>
                        <a:t>2.7</a:t>
                      </a:r>
                      <a:endParaRPr kumimoji="0" lang="en-US" altLang="ja-JP" sz="2000" b="0" i="0" u="none" strike="noStrike" cap="none" normalizeH="0" baseline="0">
                        <a:ln>
                          <a:noFill/>
                        </a:ln>
                        <a:solidFill>
                          <a:schemeClr val="tx1"/>
                        </a:solidFill>
                        <a:effectLst/>
                        <a:latin typeface="Times New Roman" charset="0"/>
                        <a:ea typeface="ＭＳ Ｐゴシック" charset="-128"/>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ja-JP" sz="2000" b="0" i="0" u="none" strike="noStrike" cap="none" normalizeH="0" baseline="0">
                          <a:ln>
                            <a:noFill/>
                          </a:ln>
                          <a:solidFill>
                            <a:schemeClr val="tx1"/>
                          </a:solidFill>
                          <a:effectLst/>
                          <a:latin typeface="Times New Roman" charset="0"/>
                          <a:ea typeface="ＭＳ Ｐゴシック" charset="-128"/>
                        </a:rPr>
                        <a:t>13.5</a:t>
                      </a:r>
                      <a:endParaRPr kumimoji="0" lang="en-US" altLang="ja-JP" sz="2000" b="0" i="0" u="none" strike="noStrike" cap="none" normalizeH="0" baseline="0">
                        <a:ln>
                          <a:noFill/>
                        </a:ln>
                        <a:solidFill>
                          <a:schemeClr val="tx1"/>
                        </a:solidFill>
                        <a:effectLst/>
                        <a:latin typeface="Times New Roman" charset="0"/>
                        <a:ea typeface="ＭＳ Ｐゴシック" charset="-128"/>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ja-JP" sz="2000" b="0" i="0" u="none" strike="noStrike" cap="none" normalizeH="0" baseline="0">
                          <a:ln>
                            <a:noFill/>
                          </a:ln>
                          <a:solidFill>
                            <a:schemeClr val="tx1"/>
                          </a:solidFill>
                          <a:effectLst/>
                          <a:latin typeface="Times New Roman" charset="0"/>
                          <a:ea typeface="ＭＳ Ｐゴシック" charset="-128"/>
                        </a:rPr>
                        <a:t>4.9</a:t>
                      </a:r>
                      <a:endParaRPr kumimoji="0" lang="en-US" altLang="ja-JP" sz="2000" b="0" i="0" u="none" strike="noStrike" cap="none" normalizeH="0" baseline="0">
                        <a:ln>
                          <a:noFill/>
                        </a:ln>
                        <a:solidFill>
                          <a:schemeClr val="tx1"/>
                        </a:solidFill>
                        <a:effectLst/>
                        <a:latin typeface="Times New Roman" charset="0"/>
                        <a:ea typeface="ＭＳ Ｐゴシック" charset="-128"/>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875">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ja-JP" sz="2000" b="1" i="0" u="none" strike="noStrike" cap="none" normalizeH="0" baseline="0">
                          <a:ln>
                            <a:noFill/>
                          </a:ln>
                          <a:solidFill>
                            <a:schemeClr val="tx1"/>
                          </a:solidFill>
                          <a:effectLst/>
                          <a:latin typeface="Times New Roman" charset="0"/>
                          <a:ea typeface="ＭＳ Ｐゴシック" charset="-128"/>
                        </a:rPr>
                        <a:t>The Netherlands</a:t>
                      </a:r>
                      <a:endParaRPr kumimoji="0" lang="en-US" altLang="ja-JP" sz="2000" b="1" i="0" u="none" strike="noStrike" cap="none" normalizeH="0" baseline="0">
                        <a:ln>
                          <a:noFill/>
                        </a:ln>
                        <a:solidFill>
                          <a:schemeClr val="tx1"/>
                        </a:solidFill>
                        <a:effectLst/>
                        <a:latin typeface="Times New Roman" charset="0"/>
                        <a:ea typeface="ＭＳ Ｐゴシック" charset="-128"/>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ja-JP" sz="2000" b="0" i="0" u="none" strike="noStrike" cap="none" normalizeH="0" baseline="0">
                          <a:ln>
                            <a:noFill/>
                          </a:ln>
                          <a:solidFill>
                            <a:schemeClr val="tx1"/>
                          </a:solidFill>
                          <a:effectLst/>
                          <a:latin typeface="Times New Roman" charset="0"/>
                          <a:ea typeface="ＭＳ Ｐゴシック" charset="-128"/>
                        </a:rPr>
                        <a:t>3.7</a:t>
                      </a:r>
                      <a:endParaRPr kumimoji="0" lang="en-US" altLang="ja-JP" sz="2000" b="0" i="0" u="none" strike="noStrike" cap="none" normalizeH="0" baseline="0">
                        <a:ln>
                          <a:noFill/>
                        </a:ln>
                        <a:solidFill>
                          <a:schemeClr val="tx1"/>
                        </a:solidFill>
                        <a:effectLst/>
                        <a:latin typeface="Times New Roman" charset="0"/>
                        <a:ea typeface="ＭＳ Ｐゴシック" charset="-128"/>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ja-JP" sz="2000" b="0" i="0" u="none" strike="noStrike" cap="none" normalizeH="0" baseline="0">
                          <a:ln>
                            <a:noFill/>
                          </a:ln>
                          <a:solidFill>
                            <a:schemeClr val="tx1"/>
                          </a:solidFill>
                          <a:effectLst/>
                          <a:latin typeface="Times New Roman" charset="0"/>
                          <a:ea typeface="ＭＳ Ｐゴシック" charset="-128"/>
                        </a:rPr>
                        <a:t>1.7</a:t>
                      </a:r>
                      <a:endParaRPr kumimoji="0" lang="en-US" altLang="ja-JP" sz="2000" b="0" i="0" u="none" strike="noStrike" cap="none" normalizeH="0" baseline="0">
                        <a:ln>
                          <a:noFill/>
                        </a:ln>
                        <a:solidFill>
                          <a:schemeClr val="tx1"/>
                        </a:solidFill>
                        <a:effectLst/>
                        <a:latin typeface="Times New Roman" charset="0"/>
                        <a:ea typeface="ＭＳ Ｐゴシック" charset="-128"/>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ja-JP" sz="2000" b="0" i="0" u="none" strike="noStrike" cap="none" normalizeH="0" baseline="0">
                          <a:ln>
                            <a:noFill/>
                          </a:ln>
                          <a:solidFill>
                            <a:schemeClr val="tx1"/>
                          </a:solidFill>
                          <a:effectLst/>
                          <a:latin typeface="Times New Roman" charset="0"/>
                          <a:ea typeface="ＭＳ Ｐゴシック" charset="-128"/>
                        </a:rPr>
                        <a:t>5.9</a:t>
                      </a:r>
                      <a:endParaRPr kumimoji="0" lang="en-US" altLang="ja-JP" sz="2000" b="0" i="0" u="none" strike="noStrike" cap="none" normalizeH="0" baseline="0">
                        <a:ln>
                          <a:noFill/>
                        </a:ln>
                        <a:solidFill>
                          <a:schemeClr val="tx1"/>
                        </a:solidFill>
                        <a:effectLst/>
                        <a:latin typeface="Times New Roman" charset="0"/>
                        <a:ea typeface="ＭＳ Ｐゴシック" charset="-128"/>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ja-JP" sz="2000" b="0" i="0" u="none" strike="noStrike" cap="none" normalizeH="0" baseline="0">
                          <a:ln>
                            <a:noFill/>
                          </a:ln>
                          <a:solidFill>
                            <a:schemeClr val="tx1"/>
                          </a:solidFill>
                          <a:effectLst/>
                          <a:latin typeface="Times New Roman" charset="0"/>
                          <a:ea typeface="ＭＳ Ｐゴシック" charset="-128"/>
                        </a:rPr>
                        <a:t>2.5</a:t>
                      </a:r>
                      <a:endParaRPr kumimoji="0" lang="en-US" altLang="ja-JP" sz="2000" b="0" i="0" u="none" strike="noStrike" cap="none" normalizeH="0" baseline="0">
                        <a:ln>
                          <a:noFill/>
                        </a:ln>
                        <a:solidFill>
                          <a:schemeClr val="tx1"/>
                        </a:solidFill>
                        <a:effectLst/>
                        <a:latin typeface="Times New Roman" charset="0"/>
                        <a:ea typeface="ＭＳ Ｐゴシック" charset="-128"/>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875">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ja-JP" sz="2000" b="1" i="0" u="none" strike="noStrike" cap="none" normalizeH="0" baseline="0">
                          <a:ln>
                            <a:noFill/>
                          </a:ln>
                          <a:solidFill>
                            <a:schemeClr val="tx1"/>
                          </a:solidFill>
                          <a:effectLst/>
                          <a:latin typeface="Times New Roman" charset="0"/>
                          <a:ea typeface="ＭＳ Ｐゴシック" charset="-128"/>
                        </a:rPr>
                        <a:t>Belgium</a:t>
                      </a:r>
                      <a:endParaRPr kumimoji="0" lang="en-US" altLang="ja-JP" sz="2000" b="1" i="0" u="none" strike="noStrike" cap="none" normalizeH="0" baseline="0">
                        <a:ln>
                          <a:noFill/>
                        </a:ln>
                        <a:solidFill>
                          <a:schemeClr val="tx1"/>
                        </a:solidFill>
                        <a:effectLst/>
                        <a:latin typeface="Times New Roman" charset="0"/>
                        <a:ea typeface="ＭＳ Ｐゴシック" charset="-128"/>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ja-JP" sz="2000" b="0" i="0" u="none" strike="noStrike" cap="none" normalizeH="0" baseline="0">
                          <a:ln>
                            <a:noFill/>
                          </a:ln>
                          <a:solidFill>
                            <a:schemeClr val="tx1"/>
                          </a:solidFill>
                          <a:effectLst/>
                          <a:latin typeface="Times New Roman" charset="0"/>
                          <a:ea typeface="ＭＳ Ｐゴシック" charset="-128"/>
                        </a:rPr>
                        <a:t>10.4</a:t>
                      </a:r>
                      <a:endParaRPr kumimoji="0" lang="en-US" altLang="ja-JP" sz="2000" b="0" i="0" u="none" strike="noStrike" cap="none" normalizeH="0" baseline="0">
                        <a:ln>
                          <a:noFill/>
                        </a:ln>
                        <a:solidFill>
                          <a:schemeClr val="tx1"/>
                        </a:solidFill>
                        <a:effectLst/>
                        <a:latin typeface="Times New Roman" charset="0"/>
                        <a:ea typeface="ＭＳ Ｐゴシック" charset="-128"/>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ja-JP" sz="2000" b="0" i="0" u="none" strike="noStrike" cap="none" normalizeH="0" baseline="0">
                          <a:ln>
                            <a:noFill/>
                          </a:ln>
                          <a:solidFill>
                            <a:schemeClr val="tx1"/>
                          </a:solidFill>
                          <a:effectLst/>
                          <a:latin typeface="Times New Roman" charset="0"/>
                          <a:ea typeface="ＭＳ Ｐゴシック" charset="-128"/>
                        </a:rPr>
                        <a:t>4.4</a:t>
                      </a:r>
                      <a:endParaRPr kumimoji="0" lang="en-US" altLang="ja-JP" sz="2000" b="0" i="0" u="none" strike="noStrike" cap="none" normalizeH="0" baseline="0">
                        <a:ln>
                          <a:noFill/>
                        </a:ln>
                        <a:solidFill>
                          <a:schemeClr val="tx1"/>
                        </a:solidFill>
                        <a:effectLst/>
                        <a:latin typeface="Times New Roman" charset="0"/>
                        <a:ea typeface="ＭＳ Ｐゴシック" charset="-128"/>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ja-JP" sz="2000" b="0" i="0" u="none" strike="noStrike" cap="none" normalizeH="0" baseline="0">
                          <a:ln>
                            <a:noFill/>
                          </a:ln>
                          <a:solidFill>
                            <a:schemeClr val="tx1"/>
                          </a:solidFill>
                          <a:effectLst/>
                          <a:latin typeface="Times New Roman" charset="0"/>
                          <a:ea typeface="ＭＳ Ｐゴシック" charset="-128"/>
                        </a:rPr>
                        <a:t>15.6</a:t>
                      </a:r>
                      <a:endParaRPr kumimoji="0" lang="en-US" altLang="ja-JP" sz="2000" b="0" i="0" u="none" strike="noStrike" cap="none" normalizeH="0" baseline="0">
                        <a:ln>
                          <a:noFill/>
                        </a:ln>
                        <a:solidFill>
                          <a:schemeClr val="tx1"/>
                        </a:solidFill>
                        <a:effectLst/>
                        <a:latin typeface="Times New Roman" charset="0"/>
                        <a:ea typeface="ＭＳ Ｐゴシック" charset="-128"/>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ja-JP" sz="2000" b="0" i="0" u="none" strike="noStrike" cap="none" normalizeH="0" baseline="0">
                          <a:ln>
                            <a:noFill/>
                          </a:ln>
                          <a:solidFill>
                            <a:schemeClr val="tx1"/>
                          </a:solidFill>
                          <a:effectLst/>
                          <a:latin typeface="Times New Roman" charset="0"/>
                          <a:ea typeface="ＭＳ Ｐゴシック" charset="-128"/>
                        </a:rPr>
                        <a:t>6.8</a:t>
                      </a:r>
                      <a:endParaRPr kumimoji="0" lang="en-US" altLang="ja-JP" sz="2000" b="0" i="0" u="none" strike="noStrike" cap="none" normalizeH="0" baseline="0">
                        <a:ln>
                          <a:noFill/>
                        </a:ln>
                        <a:solidFill>
                          <a:schemeClr val="tx1"/>
                        </a:solidFill>
                        <a:effectLst/>
                        <a:latin typeface="Times New Roman" charset="0"/>
                        <a:ea typeface="ＭＳ Ｐゴシック" charset="-128"/>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875">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ja-JP" sz="2000" b="1" i="0" u="none" strike="noStrike" cap="none" normalizeH="0" baseline="0">
                          <a:ln>
                            <a:noFill/>
                          </a:ln>
                          <a:solidFill>
                            <a:schemeClr val="tx1"/>
                          </a:solidFill>
                          <a:effectLst/>
                          <a:latin typeface="Times New Roman" charset="0"/>
                          <a:ea typeface="ＭＳ Ｐゴシック" charset="-128"/>
                        </a:rPr>
                        <a:t>Norway</a:t>
                      </a:r>
                      <a:endParaRPr kumimoji="0" lang="en-US" altLang="ja-JP" sz="2000" b="1" i="0" u="none" strike="noStrike" cap="none" normalizeH="0" baseline="0">
                        <a:ln>
                          <a:noFill/>
                        </a:ln>
                        <a:solidFill>
                          <a:schemeClr val="tx1"/>
                        </a:solidFill>
                        <a:effectLst/>
                        <a:latin typeface="Times New Roman" charset="0"/>
                        <a:ea typeface="ＭＳ Ｐゴシック" charset="-128"/>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ja-JP" sz="2000" b="0" i="0" u="none" strike="noStrike" cap="none" normalizeH="0" baseline="0">
                          <a:ln>
                            <a:noFill/>
                          </a:ln>
                          <a:solidFill>
                            <a:schemeClr val="tx1"/>
                          </a:solidFill>
                          <a:effectLst/>
                          <a:latin typeface="Times New Roman" charset="0"/>
                          <a:ea typeface="ＭＳ Ｐゴシック" charset="-128"/>
                        </a:rPr>
                        <a:t>10.8</a:t>
                      </a:r>
                      <a:endParaRPr kumimoji="0" lang="en-US" altLang="ja-JP" sz="2000" b="0" i="0" u="none" strike="noStrike" cap="none" normalizeH="0" baseline="0">
                        <a:ln>
                          <a:noFill/>
                        </a:ln>
                        <a:solidFill>
                          <a:schemeClr val="tx1"/>
                        </a:solidFill>
                        <a:effectLst/>
                        <a:latin typeface="Times New Roman" charset="0"/>
                        <a:ea typeface="ＭＳ Ｐゴシック" charset="-128"/>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ja-JP" sz="2000" b="0" i="0" u="none" strike="noStrike" cap="none" normalizeH="0" baseline="0">
                          <a:ln>
                            <a:noFill/>
                          </a:ln>
                          <a:solidFill>
                            <a:schemeClr val="tx1"/>
                          </a:solidFill>
                          <a:effectLst/>
                          <a:latin typeface="Times New Roman" charset="0"/>
                          <a:ea typeface="ＭＳ Ｐゴシック" charset="-128"/>
                        </a:rPr>
                        <a:t>2.5</a:t>
                      </a:r>
                      <a:endParaRPr kumimoji="0" lang="en-US" altLang="ja-JP" sz="2000" b="0" i="0" u="none" strike="noStrike" cap="none" normalizeH="0" baseline="0">
                        <a:ln>
                          <a:noFill/>
                        </a:ln>
                        <a:solidFill>
                          <a:schemeClr val="tx1"/>
                        </a:solidFill>
                        <a:effectLst/>
                        <a:latin typeface="Times New Roman" charset="0"/>
                        <a:ea typeface="ＭＳ Ｐゴシック" charset="-128"/>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ja-JP" sz="2000" b="0" i="0" u="none" strike="noStrike" cap="none" normalizeH="0" baseline="0">
                          <a:ln>
                            <a:noFill/>
                          </a:ln>
                          <a:solidFill>
                            <a:schemeClr val="tx1"/>
                          </a:solidFill>
                          <a:effectLst/>
                          <a:latin typeface="Times New Roman" charset="0"/>
                          <a:ea typeface="ＭＳ Ｐゴシック" charset="-128"/>
                        </a:rPr>
                        <a:t>15.3</a:t>
                      </a:r>
                      <a:endParaRPr kumimoji="0" lang="en-US" altLang="ja-JP" sz="2000" b="0" i="0" u="none" strike="noStrike" cap="none" normalizeH="0" baseline="0">
                        <a:ln>
                          <a:noFill/>
                        </a:ln>
                        <a:solidFill>
                          <a:schemeClr val="tx1"/>
                        </a:solidFill>
                        <a:effectLst/>
                        <a:latin typeface="Times New Roman" charset="0"/>
                        <a:ea typeface="ＭＳ Ｐゴシック" charset="-128"/>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ja-JP" sz="2000" b="0" i="0" u="none" strike="noStrike" cap="none" normalizeH="0" baseline="0">
                          <a:ln>
                            <a:noFill/>
                          </a:ln>
                          <a:solidFill>
                            <a:schemeClr val="tx1"/>
                          </a:solidFill>
                          <a:effectLst/>
                          <a:latin typeface="Times New Roman" charset="0"/>
                          <a:ea typeface="ＭＳ Ｐゴシック" charset="-128"/>
                        </a:rPr>
                        <a:t>4.3</a:t>
                      </a:r>
                      <a:endParaRPr kumimoji="0" lang="en-US" altLang="ja-JP" sz="2000" b="0" i="0" u="none" strike="noStrike" cap="none" normalizeH="0" baseline="0">
                        <a:ln>
                          <a:noFill/>
                        </a:ln>
                        <a:solidFill>
                          <a:schemeClr val="tx1"/>
                        </a:solidFill>
                        <a:effectLst/>
                        <a:latin typeface="Times New Roman" charset="0"/>
                        <a:ea typeface="ＭＳ Ｐゴシック" charset="-128"/>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875">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ja-JP" sz="2000" b="1" i="0" u="none" strike="noStrike" cap="none" normalizeH="0" baseline="0">
                          <a:ln>
                            <a:noFill/>
                          </a:ln>
                          <a:solidFill>
                            <a:schemeClr val="tx1"/>
                          </a:solidFill>
                          <a:effectLst/>
                          <a:latin typeface="Times New Roman" charset="0"/>
                          <a:ea typeface="ＭＳ Ｐゴシック" charset="-128"/>
                        </a:rPr>
                        <a:t>Hungary</a:t>
                      </a:r>
                      <a:endParaRPr kumimoji="0" lang="en-US" altLang="ja-JP" sz="2000" b="1" i="0" u="none" strike="noStrike" cap="none" normalizeH="0" baseline="0">
                        <a:ln>
                          <a:noFill/>
                        </a:ln>
                        <a:solidFill>
                          <a:schemeClr val="tx1"/>
                        </a:solidFill>
                        <a:effectLst/>
                        <a:latin typeface="Times New Roman" charset="0"/>
                        <a:ea typeface="ＭＳ Ｐゴシック" charset="-128"/>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ja-JP" sz="2000" b="0" i="0" u="none" strike="noStrike" cap="none" normalizeH="0" baseline="0">
                          <a:ln>
                            <a:noFill/>
                          </a:ln>
                          <a:solidFill>
                            <a:schemeClr val="tx1"/>
                          </a:solidFill>
                          <a:effectLst/>
                          <a:latin typeface="Times New Roman" charset="0"/>
                          <a:ea typeface="ＭＳ Ｐゴシック" charset="-128"/>
                        </a:rPr>
                        <a:t>5.9</a:t>
                      </a:r>
                      <a:endParaRPr kumimoji="0" lang="en-US" altLang="ja-JP" sz="2000" b="0" i="0" u="none" strike="noStrike" cap="none" normalizeH="0" baseline="0">
                        <a:ln>
                          <a:noFill/>
                        </a:ln>
                        <a:solidFill>
                          <a:schemeClr val="tx1"/>
                        </a:solidFill>
                        <a:effectLst/>
                        <a:latin typeface="Times New Roman" charset="0"/>
                        <a:ea typeface="ＭＳ Ｐゴシック" charset="-128"/>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ja-JP" sz="2000" b="0" i="0" u="none" strike="noStrike" cap="none" normalizeH="0" baseline="0">
                          <a:ln>
                            <a:noFill/>
                          </a:ln>
                          <a:solidFill>
                            <a:schemeClr val="tx1"/>
                          </a:solidFill>
                          <a:effectLst/>
                          <a:latin typeface="Times New Roman" charset="0"/>
                          <a:ea typeface="ＭＳ Ｐゴシック" charset="-128"/>
                        </a:rPr>
                        <a:t>1.7</a:t>
                      </a:r>
                      <a:endParaRPr kumimoji="0" lang="en-US" altLang="ja-JP" sz="2000" b="0" i="0" u="none" strike="noStrike" cap="none" normalizeH="0" baseline="0">
                        <a:ln>
                          <a:noFill/>
                        </a:ln>
                        <a:solidFill>
                          <a:schemeClr val="tx1"/>
                        </a:solidFill>
                        <a:effectLst/>
                        <a:latin typeface="Times New Roman" charset="0"/>
                        <a:ea typeface="ＭＳ Ｐゴシック" charset="-128"/>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ja-JP" sz="2000" b="0" i="0" u="none" strike="noStrike" cap="none" normalizeH="0" baseline="0">
                          <a:ln>
                            <a:noFill/>
                          </a:ln>
                          <a:solidFill>
                            <a:schemeClr val="tx1"/>
                          </a:solidFill>
                          <a:effectLst/>
                          <a:latin typeface="Times New Roman" charset="0"/>
                          <a:ea typeface="ＭＳ Ｐゴシック" charset="-128"/>
                        </a:rPr>
                        <a:t>10.1</a:t>
                      </a:r>
                      <a:endParaRPr kumimoji="0" lang="en-US" altLang="ja-JP" sz="2000" b="0" i="0" u="none" strike="noStrike" cap="none" normalizeH="0" baseline="0">
                        <a:ln>
                          <a:noFill/>
                        </a:ln>
                        <a:solidFill>
                          <a:schemeClr val="tx1"/>
                        </a:solidFill>
                        <a:effectLst/>
                        <a:latin typeface="Times New Roman" charset="0"/>
                        <a:ea typeface="ＭＳ Ｐゴシック" charset="-128"/>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ja-JP" sz="2000" b="0" i="0" u="none" strike="noStrike" cap="none" normalizeH="0" baseline="0">
                          <a:ln>
                            <a:noFill/>
                          </a:ln>
                          <a:solidFill>
                            <a:schemeClr val="tx1"/>
                          </a:solidFill>
                          <a:effectLst/>
                          <a:latin typeface="Times New Roman" charset="0"/>
                          <a:ea typeface="ＭＳ Ｐゴシック" charset="-128"/>
                        </a:rPr>
                        <a:t>3.2</a:t>
                      </a:r>
                      <a:endParaRPr kumimoji="0" lang="en-US" altLang="ja-JP" sz="2000" b="0" i="0" u="none" strike="noStrike" cap="none" normalizeH="0" baseline="0">
                        <a:ln>
                          <a:noFill/>
                        </a:ln>
                        <a:solidFill>
                          <a:schemeClr val="tx1"/>
                        </a:solidFill>
                        <a:effectLst/>
                        <a:latin typeface="Times New Roman" charset="0"/>
                        <a:ea typeface="ＭＳ Ｐゴシック" charset="-128"/>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6875">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ja-JP" sz="2000" b="1" i="0" u="none" strike="noStrike" cap="none" normalizeH="0" baseline="0">
                          <a:ln>
                            <a:noFill/>
                          </a:ln>
                          <a:solidFill>
                            <a:schemeClr val="tx1"/>
                          </a:solidFill>
                          <a:effectLst/>
                          <a:latin typeface="Times New Roman" charset="0"/>
                          <a:ea typeface="ＭＳ Ｐゴシック" charset="-128"/>
                        </a:rPr>
                        <a:t>Australia</a:t>
                      </a:r>
                      <a:endParaRPr kumimoji="0" lang="en-US" altLang="ja-JP" sz="2000" b="1" i="0" u="none" strike="noStrike" cap="none" normalizeH="0" baseline="0">
                        <a:ln>
                          <a:noFill/>
                        </a:ln>
                        <a:solidFill>
                          <a:schemeClr val="tx1"/>
                        </a:solidFill>
                        <a:effectLst/>
                        <a:latin typeface="Times New Roman" charset="0"/>
                        <a:ea typeface="ＭＳ Ｐゴシック" charset="-128"/>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ja-JP" sz="2000" b="0" i="0" u="none" strike="noStrike" cap="none" normalizeH="0" baseline="0">
                          <a:ln>
                            <a:noFill/>
                          </a:ln>
                          <a:solidFill>
                            <a:schemeClr val="tx1"/>
                          </a:solidFill>
                          <a:effectLst/>
                          <a:latin typeface="Times New Roman" charset="0"/>
                          <a:ea typeface="ＭＳ Ｐゴシック" charset="-128"/>
                        </a:rPr>
                        <a:t>11.8</a:t>
                      </a:r>
                      <a:endParaRPr kumimoji="0" lang="en-US" altLang="ja-JP" sz="2000" b="0" i="0" u="none" strike="noStrike" cap="none" normalizeH="0" baseline="0">
                        <a:ln>
                          <a:noFill/>
                        </a:ln>
                        <a:solidFill>
                          <a:schemeClr val="tx1"/>
                        </a:solidFill>
                        <a:effectLst/>
                        <a:latin typeface="Times New Roman" charset="0"/>
                        <a:ea typeface="ＭＳ Ｐゴシック" charset="-128"/>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ja-JP" sz="2000" b="0" i="0" u="none" strike="noStrike" cap="none" normalizeH="0" baseline="0">
                          <a:ln>
                            <a:noFill/>
                          </a:ln>
                          <a:solidFill>
                            <a:schemeClr val="tx1"/>
                          </a:solidFill>
                          <a:effectLst/>
                          <a:latin typeface="Times New Roman" charset="0"/>
                          <a:ea typeface="ＭＳ Ｐゴシック" charset="-128"/>
                        </a:rPr>
                        <a:t>1.8</a:t>
                      </a:r>
                      <a:endParaRPr kumimoji="0" lang="en-US" altLang="ja-JP" sz="2000" b="0" i="0" u="none" strike="noStrike" cap="none" normalizeH="0" baseline="0">
                        <a:ln>
                          <a:noFill/>
                        </a:ln>
                        <a:solidFill>
                          <a:schemeClr val="tx1"/>
                        </a:solidFill>
                        <a:effectLst/>
                        <a:latin typeface="Times New Roman" charset="0"/>
                        <a:ea typeface="ＭＳ Ｐゴシック" charset="-128"/>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ja-JP" sz="2000" b="0" i="0" u="none" strike="noStrike" cap="none" normalizeH="0" baseline="0">
                          <a:ln>
                            <a:noFill/>
                          </a:ln>
                          <a:solidFill>
                            <a:schemeClr val="tx1"/>
                          </a:solidFill>
                          <a:effectLst/>
                          <a:latin typeface="Times New Roman" charset="0"/>
                          <a:ea typeface="ＭＳ Ｐゴシック" charset="-128"/>
                        </a:rPr>
                        <a:t>17.1</a:t>
                      </a:r>
                      <a:endParaRPr kumimoji="0" lang="en-US" altLang="ja-JP" sz="2000" b="0" i="0" u="none" strike="noStrike" cap="none" normalizeH="0" baseline="0">
                        <a:ln>
                          <a:noFill/>
                        </a:ln>
                        <a:solidFill>
                          <a:schemeClr val="tx1"/>
                        </a:solidFill>
                        <a:effectLst/>
                        <a:latin typeface="Times New Roman" charset="0"/>
                        <a:ea typeface="ＭＳ Ｐゴシック" charset="-128"/>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ja-JP" sz="2000" b="0" i="0" u="none" strike="noStrike" cap="none" normalizeH="0" baseline="0">
                          <a:ln>
                            <a:noFill/>
                          </a:ln>
                          <a:solidFill>
                            <a:schemeClr val="tx1"/>
                          </a:solidFill>
                          <a:effectLst/>
                          <a:latin typeface="Times New Roman" charset="0"/>
                          <a:ea typeface="ＭＳ Ｐゴシック" charset="-128"/>
                        </a:rPr>
                        <a:t>3.3</a:t>
                      </a:r>
                      <a:endParaRPr kumimoji="0" lang="en-US" altLang="ja-JP" sz="2000" b="0" i="0" u="none" strike="noStrike" cap="none" normalizeH="0" baseline="0">
                        <a:ln>
                          <a:noFill/>
                        </a:ln>
                        <a:solidFill>
                          <a:schemeClr val="tx1"/>
                        </a:solidFill>
                        <a:effectLst/>
                        <a:latin typeface="Times New Roman" charset="0"/>
                        <a:ea typeface="ＭＳ Ｐゴシック" charset="-128"/>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159803" name="Group 59">
            <a:extLst>
              <a:ext uri="{FF2B5EF4-FFF2-40B4-BE49-F238E27FC236}">
                <a16:creationId xmlns:a16="http://schemas.microsoft.com/office/drawing/2014/main" id="{D072B0FD-DACD-4B8F-8A7C-D754C147C1B7}"/>
              </a:ext>
            </a:extLst>
          </p:cNvPr>
          <p:cNvGraphicFramePr>
            <a:graphicFrameLocks noGrp="1"/>
          </p:cNvGraphicFramePr>
          <p:nvPr>
            <p:ph sz="half" idx="4294967295"/>
          </p:nvPr>
        </p:nvGraphicFramePr>
        <p:xfrm>
          <a:off x="2135188" y="1989138"/>
          <a:ext cx="7345362" cy="974760"/>
        </p:xfrm>
        <a:graphic>
          <a:graphicData uri="http://schemas.openxmlformats.org/drawingml/2006/table">
            <a:tbl>
              <a:tblPr/>
              <a:tblGrid>
                <a:gridCol w="2089150">
                  <a:extLst>
                    <a:ext uri="{9D8B030D-6E8A-4147-A177-3AD203B41FA5}">
                      <a16:colId xmlns:a16="http://schemas.microsoft.com/office/drawing/2014/main" val="20000"/>
                    </a:ext>
                  </a:extLst>
                </a:gridCol>
                <a:gridCol w="2735262">
                  <a:extLst>
                    <a:ext uri="{9D8B030D-6E8A-4147-A177-3AD203B41FA5}">
                      <a16:colId xmlns:a16="http://schemas.microsoft.com/office/drawing/2014/main" val="20001"/>
                    </a:ext>
                  </a:extLst>
                </a:gridCol>
                <a:gridCol w="2520950">
                  <a:extLst>
                    <a:ext uri="{9D8B030D-6E8A-4147-A177-3AD203B41FA5}">
                      <a16:colId xmlns:a16="http://schemas.microsoft.com/office/drawing/2014/main" val="20002"/>
                    </a:ext>
                  </a:extLst>
                </a:gridCol>
              </a:tblGrid>
              <a:tr h="456884">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ja-JP" sz="2400" b="1" i="0" u="none" strike="noStrike" cap="none" normalizeH="0" baseline="0">
                          <a:ln>
                            <a:noFill/>
                          </a:ln>
                          <a:solidFill>
                            <a:schemeClr val="tx1"/>
                          </a:solidFill>
                          <a:effectLst/>
                          <a:latin typeface="Times New Roman" charset="0"/>
                          <a:ea typeface="ＭＳ Ｐゴシック" charset="-128"/>
                        </a:rPr>
                        <a:t>country</a:t>
                      </a:r>
                      <a:endParaRPr kumimoji="0" lang="en-US" altLang="ja-JP" sz="2400" b="1" i="0" u="none" strike="noStrike" cap="none" normalizeH="0" baseline="0">
                        <a:ln>
                          <a:noFill/>
                        </a:ln>
                        <a:solidFill>
                          <a:schemeClr val="tx1"/>
                        </a:solidFill>
                        <a:effectLst/>
                        <a:latin typeface="Times New Roman" charset="0"/>
                        <a:ea typeface="ＭＳ Ｐゴシック" charset="-128"/>
                      </a:endParaRPr>
                    </a:p>
                  </a:txBody>
                  <a:tcPr marT="45570" marB="455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ja-JP" sz="2000" b="0" i="0" u="none" strike="noStrike" cap="none" normalizeH="0" baseline="0">
                          <a:ln>
                            <a:noFill/>
                          </a:ln>
                          <a:solidFill>
                            <a:schemeClr val="tx1"/>
                          </a:solidFill>
                          <a:effectLst/>
                          <a:latin typeface="Times New Roman" charset="0"/>
                          <a:ea typeface="ＭＳ Ｐゴシック" charset="-128"/>
                        </a:rPr>
                        <a:t>self harm meeting</a:t>
                      </a:r>
                      <a:endParaRPr kumimoji="0" lang="en-US" altLang="ja-JP" sz="2000" b="0" i="0" u="none" strike="noStrike" cap="none" normalizeH="0" baseline="0">
                        <a:ln>
                          <a:noFill/>
                        </a:ln>
                        <a:solidFill>
                          <a:schemeClr val="tx1"/>
                        </a:solidFill>
                        <a:effectLst/>
                        <a:latin typeface="Times New Roman" charset="0"/>
                        <a:ea typeface="ＭＳ Ｐゴシック" charset="-128"/>
                      </a:endParaRPr>
                    </a:p>
                  </a:txBody>
                  <a:tcPr marT="45570" marB="455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ja-JP" sz="2000" b="0" i="0" u="none" strike="noStrike" cap="none" normalizeH="0" baseline="0">
                          <a:ln>
                            <a:noFill/>
                          </a:ln>
                          <a:solidFill>
                            <a:schemeClr val="tx1"/>
                          </a:solidFill>
                          <a:effectLst/>
                          <a:latin typeface="Times New Roman" charset="0"/>
                          <a:ea typeface="ＭＳ Ｐゴシック" charset="-128"/>
                        </a:rPr>
                        <a:t>study criteria</a:t>
                      </a:r>
                      <a:endParaRPr kumimoji="0" lang="en-US" altLang="ja-JP" sz="2000" b="0" i="0" u="none" strike="noStrike" cap="none" normalizeH="0" baseline="0">
                        <a:ln>
                          <a:noFill/>
                        </a:ln>
                        <a:solidFill>
                          <a:schemeClr val="tx1"/>
                        </a:solidFill>
                        <a:effectLst/>
                        <a:latin typeface="Times New Roman" charset="0"/>
                        <a:ea typeface="ＭＳ Ｐゴシック" charset="-128"/>
                      </a:endParaRPr>
                    </a:p>
                  </a:txBody>
                  <a:tcPr marT="45570" marB="455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7841">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ja-JP" sz="2800" b="0" i="0" u="none" strike="noStrike" cap="none" normalizeH="0" baseline="0">
                        <a:ln>
                          <a:noFill/>
                        </a:ln>
                        <a:solidFill>
                          <a:schemeClr val="tx1"/>
                        </a:solidFill>
                        <a:effectLst/>
                        <a:latin typeface="Times New Roman" charset="0"/>
                        <a:ea typeface="ＭＳ Ｐゴシック" charset="-128"/>
                      </a:endParaRPr>
                    </a:p>
                  </a:txBody>
                  <a:tcPr marT="45570" marB="455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ja-JP" sz="2400" b="0" i="0" u="none" strike="noStrike" cap="none" normalizeH="0" baseline="0">
                          <a:ln>
                            <a:noFill/>
                          </a:ln>
                          <a:solidFill>
                            <a:schemeClr val="tx1"/>
                          </a:solidFill>
                          <a:effectLst/>
                          <a:latin typeface="Times New Roman" charset="0"/>
                          <a:ea typeface="ＭＳ Ｐゴシック" charset="-128"/>
                        </a:rPr>
                        <a:t>previous year (%)</a:t>
                      </a:r>
                      <a:endParaRPr kumimoji="0" lang="en-US" altLang="ja-JP" sz="2400" b="0" i="0" u="none" strike="noStrike" cap="none" normalizeH="0" baseline="0">
                        <a:ln>
                          <a:noFill/>
                        </a:ln>
                        <a:solidFill>
                          <a:schemeClr val="tx1"/>
                        </a:solidFill>
                        <a:effectLst/>
                        <a:latin typeface="Times New Roman" charset="0"/>
                        <a:ea typeface="ＭＳ Ｐゴシック" charset="-128"/>
                      </a:endParaRPr>
                    </a:p>
                  </a:txBody>
                  <a:tcPr marT="45570" marB="455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ea typeface="ＭＳ Ｐゴシック" charset="-128"/>
                        </a:defRPr>
                      </a:lvl1pPr>
                      <a:lvl2pPr marL="742950" indent="-285750" eaLnBrk="0" hangingPunct="0">
                        <a:spcBef>
                          <a:spcPct val="20000"/>
                        </a:spcBef>
                        <a:defRPr sz="2400">
                          <a:solidFill>
                            <a:schemeClr val="tx1"/>
                          </a:solidFill>
                          <a:latin typeface="Times New Roman" charset="0"/>
                          <a:ea typeface="ＭＳ Ｐゴシック" charset="-128"/>
                        </a:defRPr>
                      </a:lvl2pPr>
                      <a:lvl3pPr marL="1143000" indent="-228600" eaLnBrk="0" hangingPunct="0">
                        <a:spcBef>
                          <a:spcPct val="20000"/>
                        </a:spcBef>
                        <a:defRPr sz="2000">
                          <a:solidFill>
                            <a:schemeClr val="tx1"/>
                          </a:solidFill>
                          <a:latin typeface="Times New Roman"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ja-JP" sz="2400" b="0" i="0" u="none" strike="noStrike" cap="none" normalizeH="0" baseline="0">
                          <a:ln>
                            <a:noFill/>
                          </a:ln>
                          <a:solidFill>
                            <a:schemeClr val="tx1"/>
                          </a:solidFill>
                          <a:effectLst/>
                          <a:latin typeface="Times New Roman" charset="0"/>
                          <a:ea typeface="ＭＳ Ｐゴシック" charset="-128"/>
                        </a:rPr>
                        <a:t>lifetime (%)</a:t>
                      </a:r>
                      <a:endParaRPr kumimoji="0" lang="en-US" altLang="ja-JP" sz="2400" b="0" i="0" u="none" strike="noStrike" cap="none" normalizeH="0" baseline="0">
                        <a:ln>
                          <a:noFill/>
                        </a:ln>
                        <a:solidFill>
                          <a:schemeClr val="tx1"/>
                        </a:solidFill>
                        <a:effectLst/>
                        <a:latin typeface="Times New Roman" charset="0"/>
                        <a:ea typeface="ＭＳ Ｐゴシック" charset="-128"/>
                      </a:endParaRPr>
                    </a:p>
                  </a:txBody>
                  <a:tcPr marT="45570" marB="455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 name="Rectangle 2">
            <a:extLst>
              <a:ext uri="{FF2B5EF4-FFF2-40B4-BE49-F238E27FC236}">
                <a16:creationId xmlns:a16="http://schemas.microsoft.com/office/drawing/2014/main" id="{5D0E595B-F892-A044-8345-0633018D776A}"/>
              </a:ext>
            </a:extLst>
          </p:cNvPr>
          <p:cNvSpPr txBox="1">
            <a:spLocks noChangeArrowheads="1"/>
          </p:cNvSpPr>
          <p:nvPr/>
        </p:nvSpPr>
        <p:spPr>
          <a:xfrm>
            <a:off x="915488" y="1032454"/>
            <a:ext cx="10772775" cy="16581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ja-JP" sz="2400" dirty="0">
                <a:ea typeface="ＭＳ Ｐゴシック" panose="020B0600070205080204" pitchFamily="34" charset="-128"/>
              </a:rPr>
              <a:t>Prevalence of self harm in school pupils in countries participating in the Child and Adolescent self harm in Europe (CASE) study by gender (</a:t>
            </a:r>
            <a:r>
              <a:rPr lang="en-GB" altLang="ja-JP" sz="2400" dirty="0" err="1">
                <a:ea typeface="ＭＳ Ｐゴシック" panose="020B0600070205080204" pitchFamily="34" charset="-128"/>
              </a:rPr>
              <a:t>Hawton</a:t>
            </a:r>
            <a:r>
              <a:rPr lang="en-GB" altLang="ja-JP" sz="2400" dirty="0">
                <a:ea typeface="ＭＳ Ｐゴシック" panose="020B0600070205080204" pitchFamily="34" charset="-128"/>
              </a:rPr>
              <a:t> et al 2006)</a:t>
            </a:r>
            <a:endParaRPr lang="en-US" altLang="ja-JP" sz="2400" dirty="0">
              <a:ea typeface="ＭＳ Ｐゴシック" panose="020B0600070205080204" pitchFamily="34"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AEBD3673-6F67-45E0-A7FC-2BB4541BD283}"/>
              </a:ext>
            </a:extLst>
          </p:cNvPr>
          <p:cNvSpPr>
            <a:spLocks noGrp="1"/>
          </p:cNvSpPr>
          <p:nvPr>
            <p:ph type="subTitle" idx="1"/>
          </p:nvPr>
        </p:nvSpPr>
        <p:spPr>
          <a:xfrm>
            <a:off x="2280443" y="-145117"/>
            <a:ext cx="7631113" cy="1474787"/>
          </a:xfrm>
        </p:spPr>
        <p:txBody>
          <a:bodyPr/>
          <a:lstStyle/>
          <a:p>
            <a:pPr>
              <a:defRPr/>
            </a:pPr>
            <a:r>
              <a:rPr lang="en-GB" altLang="en-US" dirty="0"/>
              <a:t>Self-harm in young people with</a:t>
            </a:r>
            <a:r>
              <a:rPr lang="en-GB" altLang="en-US" sz="3200" dirty="0"/>
              <a:t> ASD </a:t>
            </a:r>
            <a:r>
              <a:rPr lang="en-GB" altLang="en-US" sz="2400" dirty="0"/>
              <a:t>(</a:t>
            </a:r>
            <a:r>
              <a:rPr lang="en-GB" altLang="en-US" sz="2400" dirty="0" err="1"/>
              <a:t>Duerden</a:t>
            </a:r>
            <a:r>
              <a:rPr lang="en-GB" altLang="en-US" sz="2400" dirty="0"/>
              <a:t> et al, 2012)</a:t>
            </a:r>
            <a:endParaRPr lang="en-GB" sz="2400" dirty="0"/>
          </a:p>
        </p:txBody>
      </p:sp>
      <p:sp>
        <p:nvSpPr>
          <p:cNvPr id="4" name="Rectangle 3">
            <a:extLst>
              <a:ext uri="{FF2B5EF4-FFF2-40B4-BE49-F238E27FC236}">
                <a16:creationId xmlns:a16="http://schemas.microsoft.com/office/drawing/2014/main" id="{1395CF45-0B5B-42AF-83A4-FF2F74063268}"/>
              </a:ext>
            </a:extLst>
          </p:cNvPr>
          <p:cNvSpPr txBox="1">
            <a:spLocks noChangeArrowheads="1"/>
          </p:cNvSpPr>
          <p:nvPr/>
        </p:nvSpPr>
        <p:spPr bwMode="auto">
          <a:xfrm>
            <a:off x="2280442" y="1371600"/>
            <a:ext cx="7631113" cy="4114800"/>
          </a:xfrm>
          <a:prstGeom prst="rect">
            <a:avLst/>
          </a:prstGeom>
          <a:noFill/>
          <a:ln>
            <a:noFill/>
          </a:ln>
        </p:spPr>
        <p:txBody>
          <a:bodyPr lIns="182880" rIns="182880" anchor="b">
            <a:normAutofit/>
          </a:bodyPr>
          <a:lstStyle>
            <a:lvl1pPr marL="0" indent="0" algn="l" rtl="0" eaLnBrk="0" fontAlgn="base" hangingPunct="0">
              <a:lnSpc>
                <a:spcPct val="100000"/>
              </a:lnSpc>
              <a:spcBef>
                <a:spcPct val="20000"/>
              </a:spcBef>
              <a:spcAft>
                <a:spcPct val="0"/>
              </a:spcAft>
              <a:buNone/>
              <a:defRPr sz="3600" b="0" i="0" spc="-113" baseline="0">
                <a:solidFill>
                  <a:schemeClr val="accent1"/>
                </a:solidFill>
                <a:latin typeface="Source Serif Pro" charset="0"/>
                <a:ea typeface="Source Serif Pro" charset="0"/>
                <a:cs typeface="Source Serif Pro" charset="0"/>
              </a:defRPr>
            </a:lvl1pPr>
            <a:lvl2pPr marL="342892" indent="0" algn="ctr" rtl="0" eaLnBrk="0" fontAlgn="base" hangingPunct="0">
              <a:spcBef>
                <a:spcPct val="20000"/>
              </a:spcBef>
              <a:spcAft>
                <a:spcPct val="0"/>
              </a:spcAft>
              <a:buNone/>
              <a:defRPr sz="1500">
                <a:solidFill>
                  <a:schemeClr val="tx1"/>
                </a:solidFill>
                <a:latin typeface="+mn-lt"/>
                <a:ea typeface="ＭＳ Ｐゴシック" charset="-128"/>
              </a:defRPr>
            </a:lvl2pPr>
            <a:lvl3pPr marL="685783" indent="0" algn="ctr" rtl="0" eaLnBrk="0" fontAlgn="base" hangingPunct="0">
              <a:spcBef>
                <a:spcPct val="20000"/>
              </a:spcBef>
              <a:spcAft>
                <a:spcPct val="0"/>
              </a:spcAft>
              <a:buNone/>
              <a:defRPr sz="1350">
                <a:solidFill>
                  <a:schemeClr val="tx1"/>
                </a:solidFill>
                <a:latin typeface="+mn-lt"/>
                <a:ea typeface="ＭＳ Ｐゴシック" charset="-128"/>
              </a:defRPr>
            </a:lvl3pPr>
            <a:lvl4pPr marL="1028675" indent="0" algn="ctr" rtl="0" eaLnBrk="0" fontAlgn="base" hangingPunct="0">
              <a:spcBef>
                <a:spcPct val="20000"/>
              </a:spcBef>
              <a:spcAft>
                <a:spcPct val="0"/>
              </a:spcAft>
              <a:buNone/>
              <a:defRPr sz="1200">
                <a:solidFill>
                  <a:schemeClr val="tx1"/>
                </a:solidFill>
                <a:latin typeface="+mn-lt"/>
                <a:ea typeface="ＭＳ Ｐゴシック" charset="-128"/>
              </a:defRPr>
            </a:lvl4pPr>
            <a:lvl5pPr marL="1371566" indent="0" algn="ctr" rtl="0" eaLnBrk="0" fontAlgn="base" hangingPunct="0">
              <a:spcBef>
                <a:spcPct val="20000"/>
              </a:spcBef>
              <a:spcAft>
                <a:spcPct val="0"/>
              </a:spcAft>
              <a:buNone/>
              <a:defRPr sz="1200">
                <a:solidFill>
                  <a:schemeClr val="tx1"/>
                </a:solidFill>
                <a:latin typeface="+mn-lt"/>
                <a:ea typeface="ＭＳ Ｐゴシック" charset="-128"/>
              </a:defRPr>
            </a:lvl5pPr>
            <a:lvl6pPr marL="1714457" indent="0" algn="ctr" rtl="0" eaLnBrk="0" fontAlgn="base" hangingPunct="0">
              <a:spcBef>
                <a:spcPct val="20000"/>
              </a:spcBef>
              <a:spcAft>
                <a:spcPct val="0"/>
              </a:spcAft>
              <a:buNone/>
              <a:defRPr sz="1200">
                <a:solidFill>
                  <a:schemeClr val="tx1"/>
                </a:solidFill>
                <a:latin typeface="+mn-lt"/>
              </a:defRPr>
            </a:lvl6pPr>
            <a:lvl7pPr marL="2057348" indent="0" algn="ctr" rtl="0" eaLnBrk="0" fontAlgn="base" hangingPunct="0">
              <a:spcBef>
                <a:spcPct val="20000"/>
              </a:spcBef>
              <a:spcAft>
                <a:spcPct val="0"/>
              </a:spcAft>
              <a:buNone/>
              <a:defRPr sz="1200">
                <a:solidFill>
                  <a:schemeClr val="tx1"/>
                </a:solidFill>
                <a:latin typeface="+mn-lt"/>
              </a:defRPr>
            </a:lvl7pPr>
            <a:lvl8pPr marL="2400240" indent="0" algn="ctr" rtl="0" eaLnBrk="0" fontAlgn="base" hangingPunct="0">
              <a:spcBef>
                <a:spcPct val="20000"/>
              </a:spcBef>
              <a:spcAft>
                <a:spcPct val="0"/>
              </a:spcAft>
              <a:buNone/>
              <a:defRPr sz="1200">
                <a:solidFill>
                  <a:schemeClr val="tx1"/>
                </a:solidFill>
                <a:latin typeface="+mn-lt"/>
              </a:defRPr>
            </a:lvl8pPr>
            <a:lvl9pPr marL="2743132" indent="0" algn="ctr" rtl="0" eaLnBrk="0" fontAlgn="base" hangingPunct="0">
              <a:spcBef>
                <a:spcPct val="20000"/>
              </a:spcBef>
              <a:spcAft>
                <a:spcPct val="0"/>
              </a:spcAft>
              <a:buNone/>
              <a:defRPr sz="1200">
                <a:solidFill>
                  <a:schemeClr val="tx1"/>
                </a:solidFill>
                <a:latin typeface="+mn-lt"/>
              </a:defRPr>
            </a:lvl9pPr>
          </a:lstStyle>
          <a:p>
            <a:pPr>
              <a:defRPr/>
            </a:pPr>
            <a:r>
              <a:rPr lang="en-GB" altLang="ja-JP" kern="0" dirty="0">
                <a:ea typeface="ＭＳ Ｐゴシック" panose="020B0600070205080204" pitchFamily="34" charset="-128"/>
              </a:rPr>
              <a:t>Lifetime prevalence 50%</a:t>
            </a:r>
          </a:p>
          <a:p>
            <a:pPr>
              <a:defRPr/>
            </a:pPr>
            <a:r>
              <a:rPr lang="en-GB" altLang="ja-JP" kern="0" dirty="0">
                <a:ea typeface="ＭＳ Ｐゴシック" panose="020B0600070205080204" pitchFamily="34" charset="-128"/>
              </a:rPr>
              <a:t>Key predictors: </a:t>
            </a:r>
          </a:p>
          <a:p>
            <a:pPr>
              <a:defRPr/>
            </a:pPr>
            <a:r>
              <a:rPr lang="en-GB" altLang="ja-JP" kern="0" dirty="0">
                <a:ea typeface="ＭＳ Ｐゴシック" panose="020B0600070205080204" pitchFamily="34" charset="-128"/>
              </a:rPr>
              <a:t>	Abnormal sensory processing </a:t>
            </a:r>
          </a:p>
          <a:p>
            <a:pPr>
              <a:defRPr/>
            </a:pPr>
            <a:r>
              <a:rPr lang="en-GB" altLang="ja-JP" kern="0" dirty="0">
                <a:ea typeface="ＭＳ Ｐゴシック" panose="020B0600070205080204" pitchFamily="34" charset="-128"/>
              </a:rPr>
              <a:t>	Sameness </a:t>
            </a:r>
          </a:p>
          <a:p>
            <a:pPr>
              <a:defRPr/>
            </a:pPr>
            <a:r>
              <a:rPr lang="en-GB" altLang="ja-JP" kern="0" dirty="0">
                <a:ea typeface="ＭＳ Ｐゴシック" panose="020B0600070205080204" pitchFamily="34" charset="-128"/>
              </a:rPr>
              <a:t>	Impaired cognitive ability</a:t>
            </a:r>
          </a:p>
          <a:p>
            <a:pPr>
              <a:defRPr/>
            </a:pPr>
            <a:r>
              <a:rPr lang="en-GB" altLang="ja-JP" kern="0" dirty="0">
                <a:ea typeface="ＭＳ Ｐゴシック" panose="020B0600070205080204" pitchFamily="34" charset="-128"/>
              </a:rPr>
              <a:t>	Social functioning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C4050B-F44E-724A-B037-C4C241909864}"/>
              </a:ext>
            </a:extLst>
          </p:cNvPr>
          <p:cNvSpPr txBox="1"/>
          <p:nvPr/>
        </p:nvSpPr>
        <p:spPr>
          <a:xfrm>
            <a:off x="1056965" y="2598003"/>
            <a:ext cx="8633573" cy="830997"/>
          </a:xfrm>
          <a:prstGeom prst="rect">
            <a:avLst/>
          </a:prstGeom>
        </p:spPr>
        <p:txBody>
          <a:bodyPr wrap="square">
            <a:spAutoFit/>
          </a:bodyPr>
          <a:lstStyle>
            <a:defPPr>
              <a:defRPr lang="en-US"/>
            </a:defPPr>
            <a:lvl1pPr>
              <a:defRPr b="1">
                <a:solidFill>
                  <a:srgbClr val="125082"/>
                </a:solidFill>
              </a:defRPr>
            </a:lvl1pPr>
          </a:lstStyle>
          <a:p>
            <a:pPr lvl="0"/>
            <a:r>
              <a:rPr lang="en-GB" sz="4800" dirty="0"/>
              <a:t>Understanding Self-harm</a:t>
            </a:r>
          </a:p>
        </p:txBody>
      </p:sp>
      <p:sp>
        <p:nvSpPr>
          <p:cNvPr id="6" name="TextBox 5">
            <a:extLst>
              <a:ext uri="{FF2B5EF4-FFF2-40B4-BE49-F238E27FC236}">
                <a16:creationId xmlns:a16="http://schemas.microsoft.com/office/drawing/2014/main" id="{7ECD2A33-7989-5844-885E-080E8C6FE8F0}"/>
              </a:ext>
            </a:extLst>
          </p:cNvPr>
          <p:cNvSpPr txBox="1"/>
          <p:nvPr/>
        </p:nvSpPr>
        <p:spPr>
          <a:xfrm>
            <a:off x="1056965" y="4032561"/>
            <a:ext cx="10250131" cy="584775"/>
          </a:xfrm>
          <a:prstGeom prst="rect">
            <a:avLst/>
          </a:prstGeom>
          <a:noFill/>
        </p:spPr>
        <p:txBody>
          <a:bodyPr wrap="square" rtlCol="0">
            <a:spAutoFit/>
          </a:bodyPr>
          <a:lstStyle/>
          <a:p>
            <a:r>
              <a:rPr lang="en-GB" sz="3200" b="1" dirty="0">
                <a:solidFill>
                  <a:srgbClr val="54A95A"/>
                </a:solidFill>
              </a:rPr>
              <a:t>With Professor Barry Carpenter &amp; Professor Dennis </a:t>
            </a:r>
            <a:r>
              <a:rPr lang="en-GB" sz="3200" b="1" dirty="0" err="1">
                <a:solidFill>
                  <a:srgbClr val="54A95A"/>
                </a:solidFill>
              </a:rPr>
              <a:t>Ougrin</a:t>
            </a:r>
            <a:endParaRPr lang="en-GB" sz="3200" b="1" dirty="0">
              <a:solidFill>
                <a:srgbClr val="54A95A"/>
              </a:solidFill>
            </a:endParaRPr>
          </a:p>
        </p:txBody>
      </p:sp>
    </p:spTree>
    <p:extLst>
      <p:ext uri="{BB962C8B-B14F-4D97-AF65-F5344CB8AC3E}">
        <p14:creationId xmlns:p14="http://schemas.microsoft.com/office/powerpoint/2010/main" val="216848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CCFCD59-A468-4D80-B1CD-A364D734AAC6}"/>
              </a:ext>
            </a:extLst>
          </p:cNvPr>
          <p:cNvSpPr txBox="1"/>
          <p:nvPr/>
        </p:nvSpPr>
        <p:spPr>
          <a:xfrm>
            <a:off x="1859280" y="5242560"/>
            <a:ext cx="184731" cy="369332"/>
          </a:xfrm>
          <a:prstGeom prst="rect">
            <a:avLst/>
          </a:prstGeom>
          <a:noFill/>
        </p:spPr>
        <p:txBody>
          <a:bodyPr wrap="none" rtlCol="0">
            <a:spAutoFit/>
          </a:bodyPr>
          <a:lstStyle/>
          <a:p>
            <a:endParaRPr lang="en-GB" dirty="0"/>
          </a:p>
        </p:txBody>
      </p:sp>
      <p:sp>
        <p:nvSpPr>
          <p:cNvPr id="9" name="TextBox 8">
            <a:extLst>
              <a:ext uri="{FF2B5EF4-FFF2-40B4-BE49-F238E27FC236}">
                <a16:creationId xmlns:a16="http://schemas.microsoft.com/office/drawing/2014/main" id="{A9DA74B0-69B9-487E-916F-9EA422A43B15}"/>
              </a:ext>
            </a:extLst>
          </p:cNvPr>
          <p:cNvSpPr txBox="1"/>
          <p:nvPr/>
        </p:nvSpPr>
        <p:spPr>
          <a:xfrm>
            <a:off x="1472665" y="3181978"/>
            <a:ext cx="184731" cy="369332"/>
          </a:xfrm>
          <a:prstGeom prst="rect">
            <a:avLst/>
          </a:prstGeom>
          <a:noFill/>
        </p:spPr>
        <p:txBody>
          <a:bodyPr wrap="none" rtlCol="0">
            <a:spAutoFit/>
          </a:bodyPr>
          <a:lstStyle/>
          <a:p>
            <a:endParaRPr lang="en-GB" dirty="0"/>
          </a:p>
        </p:txBody>
      </p:sp>
      <p:sp>
        <p:nvSpPr>
          <p:cNvPr id="11" name="TextBox 10">
            <a:extLst>
              <a:ext uri="{FF2B5EF4-FFF2-40B4-BE49-F238E27FC236}">
                <a16:creationId xmlns:a16="http://schemas.microsoft.com/office/drawing/2014/main" id="{D3CE4B66-C735-4FE9-9967-ADB1C36C099D}"/>
              </a:ext>
            </a:extLst>
          </p:cNvPr>
          <p:cNvSpPr txBox="1"/>
          <p:nvPr/>
        </p:nvSpPr>
        <p:spPr>
          <a:xfrm>
            <a:off x="3760041" y="340496"/>
            <a:ext cx="4395987" cy="646331"/>
          </a:xfrm>
          <a:prstGeom prst="rect">
            <a:avLst/>
          </a:prstGeom>
          <a:solidFill>
            <a:schemeClr val="accent1"/>
          </a:solidFill>
        </p:spPr>
        <p:txBody>
          <a:bodyPr wrap="square" rtlCol="0">
            <a:spAutoFit/>
          </a:bodyPr>
          <a:lstStyle/>
          <a:p>
            <a:r>
              <a:rPr lang="en-GB" sz="3600" b="1" dirty="0">
                <a:solidFill>
                  <a:schemeClr val="bg1"/>
                </a:solidFill>
                <a:latin typeface="KingsBureauGrot FiveOne" panose="02000506040000020004" pitchFamily="2" charset="0"/>
              </a:rPr>
              <a:t>Self-harm: treatment</a:t>
            </a:r>
          </a:p>
        </p:txBody>
      </p:sp>
      <p:sp>
        <p:nvSpPr>
          <p:cNvPr id="3" name="Rectangle 2">
            <a:extLst>
              <a:ext uri="{FF2B5EF4-FFF2-40B4-BE49-F238E27FC236}">
                <a16:creationId xmlns:a16="http://schemas.microsoft.com/office/drawing/2014/main" id="{33468E77-F694-4DC5-A58A-A03A947BD256}"/>
              </a:ext>
            </a:extLst>
          </p:cNvPr>
          <p:cNvSpPr/>
          <p:nvPr/>
        </p:nvSpPr>
        <p:spPr>
          <a:xfrm>
            <a:off x="9728751" y="6190627"/>
            <a:ext cx="2463249" cy="307777"/>
          </a:xfrm>
          <a:prstGeom prst="rect">
            <a:avLst/>
          </a:prstGeom>
        </p:spPr>
        <p:txBody>
          <a:bodyPr wrap="square">
            <a:spAutoFit/>
          </a:bodyPr>
          <a:lstStyle/>
          <a:p>
            <a:r>
              <a:rPr lang="en-US" sz="1400" i="1" dirty="0" err="1">
                <a:latin typeface="Kings Caslon Display"/>
              </a:rPr>
              <a:t>Ougrin</a:t>
            </a:r>
            <a:r>
              <a:rPr lang="en-US" sz="1400" i="1" dirty="0">
                <a:latin typeface="Kings Caslon Display"/>
              </a:rPr>
              <a:t> et al. (2015)</a:t>
            </a:r>
            <a:endParaRPr lang="en-GB" sz="1400" i="1" dirty="0">
              <a:latin typeface="Kings Caslon Display"/>
            </a:endParaRPr>
          </a:p>
        </p:txBody>
      </p:sp>
      <p:pic>
        <p:nvPicPr>
          <p:cNvPr id="10" name="Picture 2">
            <a:extLst>
              <a:ext uri="{FF2B5EF4-FFF2-40B4-BE49-F238E27FC236}">
                <a16:creationId xmlns:a16="http://schemas.microsoft.com/office/drawing/2014/main" id="{912BC3C9-9CEF-4625-B5C8-EFAEC5320D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171308" y="1312426"/>
            <a:ext cx="7353300" cy="411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538E9977-9000-4405-B77D-7B98DC8018D2}"/>
              </a:ext>
            </a:extLst>
          </p:cNvPr>
          <p:cNvSpPr/>
          <p:nvPr/>
        </p:nvSpPr>
        <p:spPr>
          <a:xfrm>
            <a:off x="1472665" y="5432094"/>
            <a:ext cx="9325367" cy="677108"/>
          </a:xfrm>
          <a:prstGeom prst="rect">
            <a:avLst/>
          </a:prstGeom>
        </p:spPr>
        <p:txBody>
          <a:bodyPr wrap="square">
            <a:spAutoFit/>
          </a:bodyPr>
          <a:lstStyle/>
          <a:p>
            <a:r>
              <a:rPr lang="en-GB" sz="1900" dirty="0">
                <a:latin typeface="Kings Caslon Display" panose="02000503000000020003"/>
              </a:rPr>
              <a:t>Largest effect sizes: dialectical behaviour therapy (DBT), cognitive-behavioural therapy (CBT), and mentalization-based therapy (MBT)</a:t>
            </a:r>
          </a:p>
        </p:txBody>
      </p:sp>
    </p:spTree>
    <p:extLst>
      <p:ext uri="{BB962C8B-B14F-4D97-AF65-F5344CB8AC3E}">
        <p14:creationId xmlns:p14="http://schemas.microsoft.com/office/powerpoint/2010/main" val="3439248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CCFCD59-A468-4D80-B1CD-A364D734AAC6}"/>
              </a:ext>
            </a:extLst>
          </p:cNvPr>
          <p:cNvSpPr txBox="1"/>
          <p:nvPr/>
        </p:nvSpPr>
        <p:spPr>
          <a:xfrm>
            <a:off x="1859280" y="5242560"/>
            <a:ext cx="184731" cy="369332"/>
          </a:xfrm>
          <a:prstGeom prst="rect">
            <a:avLst/>
          </a:prstGeom>
          <a:noFill/>
        </p:spPr>
        <p:txBody>
          <a:bodyPr wrap="none" rtlCol="0">
            <a:spAutoFit/>
          </a:bodyPr>
          <a:lstStyle/>
          <a:p>
            <a:endParaRPr lang="en-GB" dirty="0"/>
          </a:p>
        </p:txBody>
      </p:sp>
      <p:sp>
        <p:nvSpPr>
          <p:cNvPr id="9" name="TextBox 8">
            <a:extLst>
              <a:ext uri="{FF2B5EF4-FFF2-40B4-BE49-F238E27FC236}">
                <a16:creationId xmlns:a16="http://schemas.microsoft.com/office/drawing/2014/main" id="{A9DA74B0-69B9-487E-916F-9EA422A43B15}"/>
              </a:ext>
            </a:extLst>
          </p:cNvPr>
          <p:cNvSpPr txBox="1"/>
          <p:nvPr/>
        </p:nvSpPr>
        <p:spPr>
          <a:xfrm>
            <a:off x="1472665" y="3181978"/>
            <a:ext cx="184731" cy="369332"/>
          </a:xfrm>
          <a:prstGeom prst="rect">
            <a:avLst/>
          </a:prstGeom>
          <a:noFill/>
        </p:spPr>
        <p:txBody>
          <a:bodyPr wrap="none" rtlCol="0">
            <a:spAutoFit/>
          </a:bodyPr>
          <a:lstStyle/>
          <a:p>
            <a:endParaRPr lang="en-GB" dirty="0"/>
          </a:p>
        </p:txBody>
      </p:sp>
      <p:sp>
        <p:nvSpPr>
          <p:cNvPr id="11" name="TextBox 10">
            <a:extLst>
              <a:ext uri="{FF2B5EF4-FFF2-40B4-BE49-F238E27FC236}">
                <a16:creationId xmlns:a16="http://schemas.microsoft.com/office/drawing/2014/main" id="{D3CE4B66-C735-4FE9-9967-ADB1C36C099D}"/>
              </a:ext>
            </a:extLst>
          </p:cNvPr>
          <p:cNvSpPr txBox="1"/>
          <p:nvPr/>
        </p:nvSpPr>
        <p:spPr>
          <a:xfrm>
            <a:off x="3476471" y="223482"/>
            <a:ext cx="4458839" cy="646331"/>
          </a:xfrm>
          <a:prstGeom prst="rect">
            <a:avLst/>
          </a:prstGeom>
          <a:solidFill>
            <a:schemeClr val="accent1"/>
          </a:solidFill>
        </p:spPr>
        <p:txBody>
          <a:bodyPr wrap="square" rtlCol="0">
            <a:spAutoFit/>
          </a:bodyPr>
          <a:lstStyle/>
          <a:p>
            <a:r>
              <a:rPr lang="en-GB" sz="3600" b="1" dirty="0">
                <a:solidFill>
                  <a:schemeClr val="bg1"/>
                </a:solidFill>
                <a:latin typeface="KingsBureauGrot FiveOne" panose="02000506040000020004" pitchFamily="2" charset="0"/>
              </a:rPr>
              <a:t>Self-harm: treatment</a:t>
            </a:r>
          </a:p>
        </p:txBody>
      </p:sp>
      <p:sp>
        <p:nvSpPr>
          <p:cNvPr id="3" name="Rectangle 2">
            <a:extLst>
              <a:ext uri="{FF2B5EF4-FFF2-40B4-BE49-F238E27FC236}">
                <a16:creationId xmlns:a16="http://schemas.microsoft.com/office/drawing/2014/main" id="{33468E77-F694-4DC5-A58A-A03A947BD256}"/>
              </a:ext>
            </a:extLst>
          </p:cNvPr>
          <p:cNvSpPr/>
          <p:nvPr/>
        </p:nvSpPr>
        <p:spPr>
          <a:xfrm>
            <a:off x="6717077" y="1536174"/>
            <a:ext cx="4350881" cy="3416320"/>
          </a:xfrm>
          <a:prstGeom prst="rect">
            <a:avLst/>
          </a:prstGeom>
        </p:spPr>
        <p:txBody>
          <a:bodyPr wrap="square">
            <a:spAutoFit/>
          </a:bodyPr>
          <a:lstStyle/>
          <a:p>
            <a:pPr marL="342900" indent="-342900">
              <a:buFont typeface="Arial" panose="020B0604020202020204" pitchFamily="34" charset="0"/>
              <a:buChar char="•"/>
            </a:pPr>
            <a:r>
              <a:rPr lang="en-US" sz="2400" dirty="0">
                <a:latin typeface="Kings Caslon Display"/>
              </a:rPr>
              <a:t>Current interventions are overall effective in treating self-harm in adolescence. </a:t>
            </a:r>
          </a:p>
          <a:p>
            <a:pPr indent="361950">
              <a:spcBef>
                <a:spcPts val="600"/>
              </a:spcBef>
            </a:pPr>
            <a:r>
              <a:rPr lang="it-IT" sz="1900" dirty="0">
                <a:latin typeface="Kings Caslon Display"/>
              </a:rPr>
              <a:t>(</a:t>
            </a:r>
            <a:r>
              <a:rPr lang="it-IT" sz="1900" i="1" dirty="0">
                <a:latin typeface="Kings Caslon Display"/>
              </a:rPr>
              <a:t>d</a:t>
            </a:r>
            <a:r>
              <a:rPr lang="it-IT" sz="1900" dirty="0">
                <a:latin typeface="Kings Caslon Display"/>
              </a:rPr>
              <a:t> = 0.13, 95% CI 0.04–0.22, </a:t>
            </a:r>
            <a:r>
              <a:rPr lang="it-IT" sz="1900" i="1" dirty="0">
                <a:latin typeface="Kings Caslon Display"/>
              </a:rPr>
              <a:t>p</a:t>
            </a:r>
            <a:r>
              <a:rPr lang="it-IT" sz="1900" dirty="0">
                <a:latin typeface="Kings Caslon Display"/>
              </a:rPr>
              <a:t> = .004)</a:t>
            </a:r>
            <a:endParaRPr lang="en-US" sz="1900" dirty="0">
              <a:latin typeface="Kings Caslon Display"/>
            </a:endParaRPr>
          </a:p>
          <a:p>
            <a:pPr marL="342900" indent="-342900">
              <a:buFont typeface="Arial" panose="020B0604020202020204" pitchFamily="34" charset="0"/>
              <a:buChar char="•"/>
            </a:pPr>
            <a:endParaRPr lang="en-US" sz="2400" dirty="0">
              <a:latin typeface="Kings Caslon Display"/>
            </a:endParaRPr>
          </a:p>
          <a:p>
            <a:pPr marL="342900" indent="-342900">
              <a:buFont typeface="Arial" panose="020B0604020202020204" pitchFamily="34" charset="0"/>
              <a:buChar char="•"/>
            </a:pPr>
            <a:endParaRPr lang="en-US" sz="2400" dirty="0">
              <a:latin typeface="Kings Caslon Display"/>
            </a:endParaRPr>
          </a:p>
          <a:p>
            <a:pPr marL="342900" indent="-342900">
              <a:buFont typeface="Arial" panose="020B0604020202020204" pitchFamily="34" charset="0"/>
              <a:buChar char="•"/>
            </a:pPr>
            <a:r>
              <a:rPr lang="en-US" sz="2400" dirty="0">
                <a:latin typeface="Kings Caslon Display"/>
              </a:rPr>
              <a:t>DBT-A showed moderate effects in reducing self-harm.</a:t>
            </a:r>
          </a:p>
          <a:p>
            <a:pPr marL="361950">
              <a:spcBef>
                <a:spcPts val="600"/>
              </a:spcBef>
            </a:pPr>
            <a:r>
              <a:rPr lang="it-IT" sz="1900" dirty="0">
                <a:latin typeface="Kings Caslon Display"/>
              </a:rPr>
              <a:t>(</a:t>
            </a:r>
            <a:r>
              <a:rPr lang="it-IT" sz="1900" i="1" dirty="0">
                <a:latin typeface="Kings Caslon Display"/>
              </a:rPr>
              <a:t>d</a:t>
            </a:r>
            <a:r>
              <a:rPr lang="it-IT" sz="1900" dirty="0">
                <a:latin typeface="Kings Caslon Display"/>
              </a:rPr>
              <a:t> = 0.51, 95% CI 0.18–0.85, </a:t>
            </a:r>
            <a:r>
              <a:rPr lang="it-IT" sz="1900" i="1" dirty="0">
                <a:latin typeface="Kings Caslon Display"/>
              </a:rPr>
              <a:t>p</a:t>
            </a:r>
            <a:r>
              <a:rPr lang="it-IT" sz="1900" dirty="0">
                <a:latin typeface="Kings Caslon Display"/>
              </a:rPr>
              <a:t> = .002)</a:t>
            </a:r>
            <a:endParaRPr lang="en-US" sz="1900" dirty="0">
              <a:latin typeface="Kings Caslon Display"/>
            </a:endParaRPr>
          </a:p>
        </p:txBody>
      </p:sp>
      <p:sp>
        <p:nvSpPr>
          <p:cNvPr id="12" name="Rectangle 11">
            <a:extLst>
              <a:ext uri="{FF2B5EF4-FFF2-40B4-BE49-F238E27FC236}">
                <a16:creationId xmlns:a16="http://schemas.microsoft.com/office/drawing/2014/main" id="{590BAFA7-2D6A-4DCC-AD1F-0F4A46C9D8AF}"/>
              </a:ext>
            </a:extLst>
          </p:cNvPr>
          <p:cNvSpPr/>
          <p:nvPr/>
        </p:nvSpPr>
        <p:spPr>
          <a:xfrm>
            <a:off x="8713764" y="6143955"/>
            <a:ext cx="2004395" cy="307777"/>
          </a:xfrm>
          <a:prstGeom prst="rect">
            <a:avLst/>
          </a:prstGeom>
        </p:spPr>
        <p:txBody>
          <a:bodyPr wrap="none">
            <a:spAutoFit/>
          </a:bodyPr>
          <a:lstStyle/>
          <a:p>
            <a:r>
              <a:rPr lang="en-GB" altLang="en-US" sz="1400" i="1" dirty="0" err="1">
                <a:latin typeface="Kings Caslon Display" panose="02000503000000020003"/>
              </a:rPr>
              <a:t>Kothgassner</a:t>
            </a:r>
            <a:r>
              <a:rPr lang="en-GB" altLang="en-US" sz="1400" i="1" dirty="0">
                <a:latin typeface="Kings Caslon Display" panose="02000503000000020003"/>
              </a:rPr>
              <a:t> et al. (2020)</a:t>
            </a:r>
            <a:endParaRPr lang="en-GB" sz="1400" i="1" dirty="0">
              <a:latin typeface="Kings Caslon Display" panose="02000503000000020003"/>
            </a:endParaRPr>
          </a:p>
        </p:txBody>
      </p:sp>
      <p:grpSp>
        <p:nvGrpSpPr>
          <p:cNvPr id="10" name="Group 9">
            <a:extLst>
              <a:ext uri="{FF2B5EF4-FFF2-40B4-BE49-F238E27FC236}">
                <a16:creationId xmlns:a16="http://schemas.microsoft.com/office/drawing/2014/main" id="{260DB14F-0A3C-4E54-8957-222280FADD72}"/>
              </a:ext>
            </a:extLst>
          </p:cNvPr>
          <p:cNvGrpSpPr/>
          <p:nvPr/>
        </p:nvGrpSpPr>
        <p:grpSpPr>
          <a:xfrm>
            <a:off x="908869" y="969004"/>
            <a:ext cx="5416046" cy="5888996"/>
            <a:chOff x="908869" y="969004"/>
            <a:chExt cx="5416046" cy="5888996"/>
          </a:xfrm>
        </p:grpSpPr>
        <p:grpSp>
          <p:nvGrpSpPr>
            <p:cNvPr id="2" name="Group 1">
              <a:extLst>
                <a:ext uri="{FF2B5EF4-FFF2-40B4-BE49-F238E27FC236}">
                  <a16:creationId xmlns:a16="http://schemas.microsoft.com/office/drawing/2014/main" id="{776F6AE7-D4F5-498B-BCA8-078BD59E9742}"/>
                </a:ext>
              </a:extLst>
            </p:cNvPr>
            <p:cNvGrpSpPr/>
            <p:nvPr/>
          </p:nvGrpSpPr>
          <p:grpSpPr>
            <a:xfrm>
              <a:off x="908869" y="969004"/>
              <a:ext cx="5416046" cy="5888996"/>
              <a:chOff x="908869" y="969004"/>
              <a:chExt cx="5416046" cy="5888996"/>
            </a:xfrm>
          </p:grpSpPr>
          <p:pic>
            <p:nvPicPr>
              <p:cNvPr id="5" name="Picture 4">
                <a:extLst>
                  <a:ext uri="{FF2B5EF4-FFF2-40B4-BE49-F238E27FC236}">
                    <a16:creationId xmlns:a16="http://schemas.microsoft.com/office/drawing/2014/main" id="{E2062063-0FEC-4DDD-8482-9DD0BA880CA4}"/>
                  </a:ext>
                </a:extLst>
              </p:cNvPr>
              <p:cNvPicPr>
                <a:picLocks noChangeAspect="1"/>
              </p:cNvPicPr>
              <p:nvPr/>
            </p:nvPicPr>
            <p:blipFill>
              <a:blip r:embed="rId3"/>
              <a:stretch>
                <a:fillRect/>
              </a:stretch>
            </p:blipFill>
            <p:spPr>
              <a:xfrm>
                <a:off x="908869" y="969004"/>
                <a:ext cx="5416046" cy="5888996"/>
              </a:xfrm>
              <a:prstGeom prst="rect">
                <a:avLst/>
              </a:prstGeom>
            </p:spPr>
          </p:pic>
          <p:cxnSp>
            <p:nvCxnSpPr>
              <p:cNvPr id="7" name="Straight Connector 6">
                <a:extLst>
                  <a:ext uri="{FF2B5EF4-FFF2-40B4-BE49-F238E27FC236}">
                    <a16:creationId xmlns:a16="http://schemas.microsoft.com/office/drawing/2014/main" id="{6B8D47A7-AADF-47E7-8CDE-D30C9DDF83CD}"/>
                  </a:ext>
                </a:extLst>
              </p:cNvPr>
              <p:cNvCxnSpPr/>
              <p:nvPr/>
            </p:nvCxnSpPr>
            <p:spPr>
              <a:xfrm>
                <a:off x="4362450" y="6610350"/>
                <a:ext cx="3429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6" name="Straight Arrow Connector 5">
              <a:extLst>
                <a:ext uri="{FF2B5EF4-FFF2-40B4-BE49-F238E27FC236}">
                  <a16:creationId xmlns:a16="http://schemas.microsoft.com/office/drawing/2014/main" id="{639B9BA8-00C2-4A7E-80F6-093AE21B075F}"/>
                </a:ext>
              </a:extLst>
            </p:cNvPr>
            <p:cNvCxnSpPr/>
            <p:nvPr/>
          </p:nvCxnSpPr>
          <p:spPr>
            <a:xfrm>
              <a:off x="5257800" y="1638300"/>
              <a:ext cx="285750"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94121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CCFCD59-A468-4D80-B1CD-A364D734AAC6}"/>
              </a:ext>
            </a:extLst>
          </p:cNvPr>
          <p:cNvSpPr txBox="1"/>
          <p:nvPr/>
        </p:nvSpPr>
        <p:spPr>
          <a:xfrm>
            <a:off x="1859280" y="5242560"/>
            <a:ext cx="184731" cy="369332"/>
          </a:xfrm>
          <a:prstGeom prst="rect">
            <a:avLst/>
          </a:prstGeom>
          <a:noFill/>
        </p:spPr>
        <p:txBody>
          <a:bodyPr wrap="none" rtlCol="0">
            <a:spAutoFit/>
          </a:bodyPr>
          <a:lstStyle/>
          <a:p>
            <a:endParaRPr lang="en-GB" dirty="0"/>
          </a:p>
        </p:txBody>
      </p:sp>
      <p:sp>
        <p:nvSpPr>
          <p:cNvPr id="9" name="TextBox 8">
            <a:extLst>
              <a:ext uri="{FF2B5EF4-FFF2-40B4-BE49-F238E27FC236}">
                <a16:creationId xmlns:a16="http://schemas.microsoft.com/office/drawing/2014/main" id="{A9DA74B0-69B9-487E-916F-9EA422A43B15}"/>
              </a:ext>
            </a:extLst>
          </p:cNvPr>
          <p:cNvSpPr txBox="1"/>
          <p:nvPr/>
        </p:nvSpPr>
        <p:spPr>
          <a:xfrm>
            <a:off x="1472665" y="3181978"/>
            <a:ext cx="184731" cy="369332"/>
          </a:xfrm>
          <a:prstGeom prst="rect">
            <a:avLst/>
          </a:prstGeom>
          <a:noFill/>
        </p:spPr>
        <p:txBody>
          <a:bodyPr wrap="none" rtlCol="0">
            <a:spAutoFit/>
          </a:bodyPr>
          <a:lstStyle/>
          <a:p>
            <a:endParaRPr lang="en-GB" dirty="0"/>
          </a:p>
        </p:txBody>
      </p:sp>
      <p:sp>
        <p:nvSpPr>
          <p:cNvPr id="11" name="TextBox 10">
            <a:extLst>
              <a:ext uri="{FF2B5EF4-FFF2-40B4-BE49-F238E27FC236}">
                <a16:creationId xmlns:a16="http://schemas.microsoft.com/office/drawing/2014/main" id="{D3CE4B66-C735-4FE9-9967-ADB1C36C099D}"/>
              </a:ext>
            </a:extLst>
          </p:cNvPr>
          <p:cNvSpPr txBox="1"/>
          <p:nvPr/>
        </p:nvSpPr>
        <p:spPr>
          <a:xfrm>
            <a:off x="3608972" y="175710"/>
            <a:ext cx="4974056" cy="646331"/>
          </a:xfrm>
          <a:prstGeom prst="rect">
            <a:avLst/>
          </a:prstGeom>
          <a:solidFill>
            <a:schemeClr val="accent1"/>
          </a:solidFill>
        </p:spPr>
        <p:txBody>
          <a:bodyPr wrap="square" rtlCol="0">
            <a:spAutoFit/>
          </a:bodyPr>
          <a:lstStyle/>
          <a:p>
            <a:r>
              <a:rPr lang="en-GB" sz="3600" b="1" dirty="0">
                <a:solidFill>
                  <a:schemeClr val="bg1"/>
                </a:solidFill>
                <a:latin typeface="KingsBureauGrot FiveOne" panose="02000506040000020004" pitchFamily="2" charset="0"/>
              </a:rPr>
              <a:t>Self-harm: treatment</a:t>
            </a:r>
          </a:p>
        </p:txBody>
      </p:sp>
      <p:sp>
        <p:nvSpPr>
          <p:cNvPr id="3" name="Rectangle 2">
            <a:extLst>
              <a:ext uri="{FF2B5EF4-FFF2-40B4-BE49-F238E27FC236}">
                <a16:creationId xmlns:a16="http://schemas.microsoft.com/office/drawing/2014/main" id="{33468E77-F694-4DC5-A58A-A03A947BD256}"/>
              </a:ext>
            </a:extLst>
          </p:cNvPr>
          <p:cNvSpPr/>
          <p:nvPr/>
        </p:nvSpPr>
        <p:spPr>
          <a:xfrm>
            <a:off x="692402" y="1840707"/>
            <a:ext cx="4479673" cy="3785652"/>
          </a:xfrm>
          <a:prstGeom prst="rect">
            <a:avLst/>
          </a:prstGeom>
        </p:spPr>
        <p:txBody>
          <a:bodyPr wrap="square">
            <a:spAutoFit/>
          </a:bodyPr>
          <a:lstStyle/>
          <a:p>
            <a:pPr marL="342900" indent="-342900">
              <a:buFont typeface="Arial" panose="020B0604020202020204" pitchFamily="34" charset="0"/>
              <a:buChar char="•"/>
            </a:pPr>
            <a:r>
              <a:rPr lang="en-US" sz="2400" dirty="0">
                <a:latin typeface="Kings Caslon Display"/>
              </a:rPr>
              <a:t>Treatments for suicidal ideation in adolescence are effective</a:t>
            </a:r>
          </a:p>
          <a:p>
            <a:pPr marL="361950">
              <a:spcBef>
                <a:spcPts val="600"/>
              </a:spcBef>
            </a:pPr>
            <a:r>
              <a:rPr lang="it-IT" sz="1900" dirty="0">
                <a:latin typeface="Kings Caslon Display"/>
              </a:rPr>
              <a:t>(</a:t>
            </a:r>
            <a:r>
              <a:rPr lang="it-IT" sz="1900" i="1" dirty="0">
                <a:latin typeface="Kings Caslon Display"/>
              </a:rPr>
              <a:t>d =</a:t>
            </a:r>
            <a:r>
              <a:rPr lang="it-IT" sz="1900" dirty="0">
                <a:latin typeface="Kings Caslon Display"/>
              </a:rPr>
              <a:t> 0.31, 95% CI 0.12–0.50, </a:t>
            </a:r>
            <a:r>
              <a:rPr lang="it-IT" sz="1900" i="1" dirty="0">
                <a:latin typeface="Kings Caslon Display"/>
              </a:rPr>
              <a:t>p</a:t>
            </a:r>
            <a:r>
              <a:rPr lang="it-IT" sz="1900" dirty="0">
                <a:latin typeface="Kings Caslon Display"/>
              </a:rPr>
              <a:t> = .001)</a:t>
            </a:r>
            <a:endParaRPr lang="en-US" sz="1900" dirty="0">
              <a:latin typeface="Kings Caslon Display"/>
            </a:endParaRPr>
          </a:p>
          <a:p>
            <a:pPr marL="342900" indent="-342900">
              <a:buFont typeface="Arial" panose="020B0604020202020204" pitchFamily="34" charset="0"/>
              <a:buChar char="•"/>
            </a:pPr>
            <a:endParaRPr lang="en-US" sz="2400" dirty="0">
              <a:latin typeface="Kings Caslon Display"/>
            </a:endParaRPr>
          </a:p>
          <a:p>
            <a:pPr marL="342900" indent="-342900">
              <a:buFont typeface="Arial" panose="020B0604020202020204" pitchFamily="34" charset="0"/>
              <a:buChar char="•"/>
            </a:pPr>
            <a:endParaRPr lang="en-US" sz="2400" dirty="0">
              <a:latin typeface="Kings Caslon Display"/>
            </a:endParaRPr>
          </a:p>
          <a:p>
            <a:pPr marL="342900" indent="-342900">
              <a:buFont typeface="Arial" panose="020B0604020202020204" pitchFamily="34" charset="0"/>
              <a:buChar char="•"/>
            </a:pPr>
            <a:r>
              <a:rPr lang="en-US" sz="2400" dirty="0">
                <a:latin typeface="Kings Caslon Display"/>
              </a:rPr>
              <a:t>DBT-A and Family-</a:t>
            </a:r>
            <a:r>
              <a:rPr lang="en-US" sz="2400" dirty="0" err="1">
                <a:latin typeface="Kings Caslon Display"/>
              </a:rPr>
              <a:t>centred</a:t>
            </a:r>
            <a:r>
              <a:rPr lang="en-US" sz="2400" dirty="0">
                <a:latin typeface="Kings Caslon Display"/>
              </a:rPr>
              <a:t> therapy have moderate effects in reducing suicidal ideation</a:t>
            </a:r>
          </a:p>
          <a:p>
            <a:endParaRPr lang="en-US" sz="2400" dirty="0">
              <a:latin typeface="Kings Caslon Display"/>
            </a:endParaRPr>
          </a:p>
        </p:txBody>
      </p:sp>
      <p:sp>
        <p:nvSpPr>
          <p:cNvPr id="12" name="Rectangle 11">
            <a:extLst>
              <a:ext uri="{FF2B5EF4-FFF2-40B4-BE49-F238E27FC236}">
                <a16:creationId xmlns:a16="http://schemas.microsoft.com/office/drawing/2014/main" id="{590BAFA7-2D6A-4DCC-AD1F-0F4A46C9D8AF}"/>
              </a:ext>
            </a:extLst>
          </p:cNvPr>
          <p:cNvSpPr/>
          <p:nvPr/>
        </p:nvSpPr>
        <p:spPr>
          <a:xfrm>
            <a:off x="692402" y="6128730"/>
            <a:ext cx="2004395" cy="307777"/>
          </a:xfrm>
          <a:prstGeom prst="rect">
            <a:avLst/>
          </a:prstGeom>
        </p:spPr>
        <p:txBody>
          <a:bodyPr wrap="none">
            <a:spAutoFit/>
          </a:bodyPr>
          <a:lstStyle/>
          <a:p>
            <a:r>
              <a:rPr lang="en-GB" altLang="en-US" sz="1400" i="1" dirty="0" err="1">
                <a:latin typeface="Kings Caslon Display" panose="02000503000000020003"/>
              </a:rPr>
              <a:t>Kothgassner</a:t>
            </a:r>
            <a:r>
              <a:rPr lang="en-GB" altLang="en-US" sz="1400" i="1" dirty="0">
                <a:latin typeface="Kings Caslon Display" panose="02000503000000020003"/>
              </a:rPr>
              <a:t> et al. (2020)</a:t>
            </a:r>
            <a:endParaRPr lang="en-GB" sz="1400" i="1" dirty="0">
              <a:latin typeface="Kings Caslon Display" panose="02000503000000020003"/>
            </a:endParaRPr>
          </a:p>
        </p:txBody>
      </p:sp>
      <p:grpSp>
        <p:nvGrpSpPr>
          <p:cNvPr id="21" name="Group 20">
            <a:extLst>
              <a:ext uri="{FF2B5EF4-FFF2-40B4-BE49-F238E27FC236}">
                <a16:creationId xmlns:a16="http://schemas.microsoft.com/office/drawing/2014/main" id="{91DC4ED0-26BB-4FC1-B975-E68CC33F6636}"/>
              </a:ext>
            </a:extLst>
          </p:cNvPr>
          <p:cNvGrpSpPr/>
          <p:nvPr/>
        </p:nvGrpSpPr>
        <p:grpSpPr>
          <a:xfrm>
            <a:off x="5702787" y="1001247"/>
            <a:ext cx="5365171" cy="5809756"/>
            <a:chOff x="5702787" y="1001247"/>
            <a:chExt cx="5365171" cy="5809756"/>
          </a:xfrm>
        </p:grpSpPr>
        <p:grpSp>
          <p:nvGrpSpPr>
            <p:cNvPr id="18" name="Group 17">
              <a:extLst>
                <a:ext uri="{FF2B5EF4-FFF2-40B4-BE49-F238E27FC236}">
                  <a16:creationId xmlns:a16="http://schemas.microsoft.com/office/drawing/2014/main" id="{1B6172BD-5381-4BCB-92BC-193D90038150}"/>
                </a:ext>
              </a:extLst>
            </p:cNvPr>
            <p:cNvGrpSpPr/>
            <p:nvPr/>
          </p:nvGrpSpPr>
          <p:grpSpPr>
            <a:xfrm>
              <a:off x="5702787" y="1001247"/>
              <a:ext cx="5365171" cy="5809756"/>
              <a:chOff x="5702787" y="1001247"/>
              <a:chExt cx="5365171" cy="5809756"/>
            </a:xfrm>
          </p:grpSpPr>
          <p:pic>
            <p:nvPicPr>
              <p:cNvPr id="14" name="Picture 13">
                <a:extLst>
                  <a:ext uri="{FF2B5EF4-FFF2-40B4-BE49-F238E27FC236}">
                    <a16:creationId xmlns:a16="http://schemas.microsoft.com/office/drawing/2014/main" id="{698B0CDA-BB0C-4906-B3DF-DE958FE6BEAC}"/>
                  </a:ext>
                </a:extLst>
              </p:cNvPr>
              <p:cNvPicPr>
                <a:picLocks noChangeAspect="1"/>
              </p:cNvPicPr>
              <p:nvPr/>
            </p:nvPicPr>
            <p:blipFill>
              <a:blip r:embed="rId3"/>
              <a:stretch>
                <a:fillRect/>
              </a:stretch>
            </p:blipFill>
            <p:spPr>
              <a:xfrm>
                <a:off x="5702787" y="1001247"/>
                <a:ext cx="5365171" cy="5809756"/>
              </a:xfrm>
              <a:prstGeom prst="rect">
                <a:avLst/>
              </a:prstGeom>
            </p:spPr>
          </p:pic>
          <p:cxnSp>
            <p:nvCxnSpPr>
              <p:cNvPr id="15" name="Straight Connector 14">
                <a:extLst>
                  <a:ext uri="{FF2B5EF4-FFF2-40B4-BE49-F238E27FC236}">
                    <a16:creationId xmlns:a16="http://schemas.microsoft.com/office/drawing/2014/main" id="{8955F9FB-0EA0-4D5B-888A-4CD3DB5021C1}"/>
                  </a:ext>
                </a:extLst>
              </p:cNvPr>
              <p:cNvCxnSpPr>
                <a:cxnSpLocks/>
              </p:cNvCxnSpPr>
              <p:nvPr/>
            </p:nvCxnSpPr>
            <p:spPr>
              <a:xfrm>
                <a:off x="9124950" y="6553200"/>
                <a:ext cx="609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9" name="Straight Arrow Connector 18">
              <a:extLst>
                <a:ext uri="{FF2B5EF4-FFF2-40B4-BE49-F238E27FC236}">
                  <a16:creationId xmlns:a16="http://schemas.microsoft.com/office/drawing/2014/main" id="{5B09D84A-96B2-4DB9-9495-99137761F75A}"/>
                </a:ext>
              </a:extLst>
            </p:cNvPr>
            <p:cNvCxnSpPr/>
            <p:nvPr/>
          </p:nvCxnSpPr>
          <p:spPr>
            <a:xfrm>
              <a:off x="10029825" y="1783557"/>
              <a:ext cx="285750"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5AE1DEF-5BBF-4EB1-BBED-909394C2594D}"/>
                </a:ext>
              </a:extLst>
            </p:cNvPr>
            <p:cNvCxnSpPr/>
            <p:nvPr/>
          </p:nvCxnSpPr>
          <p:spPr>
            <a:xfrm>
              <a:off x="10029825" y="4162425"/>
              <a:ext cx="285750"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15788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0EE2A-7DCB-1940-89E7-9489757983DB}"/>
              </a:ext>
            </a:extLst>
          </p:cNvPr>
          <p:cNvSpPr>
            <a:spLocks noGrp="1"/>
          </p:cNvSpPr>
          <p:nvPr>
            <p:ph type="ctrTitle"/>
          </p:nvPr>
        </p:nvSpPr>
        <p:spPr>
          <a:xfrm>
            <a:off x="734333" y="1667942"/>
            <a:ext cx="10723333" cy="2980047"/>
          </a:xfrm>
        </p:spPr>
        <p:txBody>
          <a:bodyPr/>
          <a:lstStyle/>
          <a:p>
            <a:pPr lvl="0" defTabSz="914400">
              <a:spcAft>
                <a:spcPts val="600"/>
              </a:spcAft>
              <a:defRPr/>
            </a:pPr>
            <a:r>
              <a:rPr lang="en-GB" sz="4000" b="1" dirty="0"/>
              <a:t>POLL: 	Which of these are risk factors for self-			harm?</a:t>
            </a:r>
            <a:br>
              <a:rPr lang="en-GB" sz="4000" b="1" dirty="0"/>
            </a:br>
            <a:br>
              <a:rPr lang="en-GB" sz="1200" b="1" dirty="0"/>
            </a:br>
            <a:br>
              <a:rPr lang="en-GB" sz="1200" b="1" dirty="0"/>
            </a:br>
            <a:br>
              <a:rPr lang="en-GB" sz="1800" b="1" dirty="0"/>
            </a:br>
            <a:br>
              <a:rPr lang="en-GB" sz="1200" b="1" dirty="0"/>
            </a:br>
            <a:br>
              <a:rPr lang="en-GB" sz="1200" b="1" dirty="0">
                <a:latin typeface="Kings Caslon Display" panose="02000503000000020003"/>
              </a:rPr>
            </a:br>
            <a:br>
              <a:rPr lang="en-GB" sz="1200" b="1" dirty="0">
                <a:latin typeface="Kings Caslon Display" panose="02000503000000020003"/>
              </a:rPr>
            </a:br>
            <a:br>
              <a:rPr lang="en-GB" sz="1050" i="1" dirty="0">
                <a:latin typeface="Kings Caslon Display" panose="02000503000000020003"/>
              </a:rPr>
            </a:br>
            <a:endParaRPr lang="en-US" sz="4000" dirty="0"/>
          </a:p>
        </p:txBody>
      </p:sp>
      <p:sp>
        <p:nvSpPr>
          <p:cNvPr id="5" name="TextBox 4">
            <a:extLst>
              <a:ext uri="{FF2B5EF4-FFF2-40B4-BE49-F238E27FC236}">
                <a16:creationId xmlns:a16="http://schemas.microsoft.com/office/drawing/2014/main" id="{8A4349AF-7C11-33AB-1F90-373286828EBD}"/>
              </a:ext>
            </a:extLst>
          </p:cNvPr>
          <p:cNvSpPr txBox="1"/>
          <p:nvPr/>
        </p:nvSpPr>
        <p:spPr>
          <a:xfrm>
            <a:off x="2638097" y="3237636"/>
            <a:ext cx="6096000" cy="2246769"/>
          </a:xfrm>
          <a:prstGeom prst="rect">
            <a:avLst/>
          </a:prstGeom>
          <a:noFill/>
        </p:spPr>
        <p:txBody>
          <a:bodyPr wrap="square">
            <a:spAutoFit/>
          </a:bodyPr>
          <a:lstStyle/>
          <a:p>
            <a:pPr marL="285750" indent="-285750">
              <a:buFont typeface="Arial" panose="020B0604020202020204" pitchFamily="34" charset="0"/>
              <a:buChar char="•"/>
            </a:pPr>
            <a:r>
              <a:rPr lang="en-GB" sz="2000" b="1" dirty="0"/>
              <a:t>Autism spectrum disorder</a:t>
            </a:r>
          </a:p>
          <a:p>
            <a:pPr marL="285750" indent="-285750">
              <a:buFont typeface="Arial" panose="020B0604020202020204" pitchFamily="34" charset="0"/>
              <a:buChar char="•"/>
            </a:pPr>
            <a:r>
              <a:rPr lang="en-GB" sz="2000" b="1" dirty="0"/>
              <a:t>Worries about sexuality</a:t>
            </a:r>
          </a:p>
          <a:p>
            <a:pPr marL="285750" indent="-285750">
              <a:buFont typeface="Arial" panose="020B0604020202020204" pitchFamily="34" charset="0"/>
              <a:buChar char="•"/>
            </a:pPr>
            <a:r>
              <a:rPr lang="en-GB" sz="2000" b="1" dirty="0"/>
              <a:t>Low self-esteem</a:t>
            </a:r>
          </a:p>
          <a:p>
            <a:pPr marL="285750" indent="-285750">
              <a:buFont typeface="Arial" panose="020B0604020202020204" pitchFamily="34" charset="0"/>
              <a:buChar char="•"/>
            </a:pPr>
            <a:r>
              <a:rPr lang="en-GB" sz="2000" b="1" dirty="0"/>
              <a:t>Family conflict</a:t>
            </a:r>
          </a:p>
          <a:p>
            <a:pPr marL="285750" indent="-285750">
              <a:buFont typeface="Arial" panose="020B0604020202020204" pitchFamily="34" charset="0"/>
              <a:buChar char="•"/>
            </a:pPr>
            <a:r>
              <a:rPr lang="en-GB" sz="2000" b="1" dirty="0"/>
              <a:t>Bullying victimisation</a:t>
            </a:r>
          </a:p>
          <a:p>
            <a:pPr marL="285750" indent="-285750">
              <a:buFont typeface="Arial" panose="020B0604020202020204" pitchFamily="34" charset="0"/>
              <a:buChar char="•"/>
            </a:pPr>
            <a:r>
              <a:rPr lang="en-GB" sz="2000" b="1" dirty="0"/>
              <a:t>Low level of education</a:t>
            </a:r>
          </a:p>
          <a:p>
            <a:pPr marL="285750" indent="-285750">
              <a:buFont typeface="Arial" panose="020B0604020202020204" pitchFamily="34" charset="0"/>
              <a:buChar char="•"/>
            </a:pPr>
            <a:endParaRPr lang="en-GB" sz="2000" b="1" dirty="0"/>
          </a:p>
        </p:txBody>
      </p:sp>
    </p:spTree>
    <p:extLst>
      <p:ext uri="{BB962C8B-B14F-4D97-AF65-F5344CB8AC3E}">
        <p14:creationId xmlns:p14="http://schemas.microsoft.com/office/powerpoint/2010/main" val="3718271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CCFCD59-A468-4D80-B1CD-A364D734AAC6}"/>
              </a:ext>
            </a:extLst>
          </p:cNvPr>
          <p:cNvSpPr txBox="1"/>
          <p:nvPr/>
        </p:nvSpPr>
        <p:spPr>
          <a:xfrm>
            <a:off x="1859280" y="5242560"/>
            <a:ext cx="184731" cy="369332"/>
          </a:xfrm>
          <a:prstGeom prst="rect">
            <a:avLst/>
          </a:prstGeom>
          <a:noFill/>
        </p:spPr>
        <p:txBody>
          <a:bodyPr wrap="none" rtlCol="0">
            <a:spAutoFit/>
          </a:bodyPr>
          <a:lstStyle/>
          <a:p>
            <a:endParaRPr lang="en-GB" dirty="0"/>
          </a:p>
        </p:txBody>
      </p:sp>
      <p:sp>
        <p:nvSpPr>
          <p:cNvPr id="9" name="TextBox 8">
            <a:extLst>
              <a:ext uri="{FF2B5EF4-FFF2-40B4-BE49-F238E27FC236}">
                <a16:creationId xmlns:a16="http://schemas.microsoft.com/office/drawing/2014/main" id="{A9DA74B0-69B9-487E-916F-9EA422A43B15}"/>
              </a:ext>
            </a:extLst>
          </p:cNvPr>
          <p:cNvSpPr txBox="1"/>
          <p:nvPr/>
        </p:nvSpPr>
        <p:spPr>
          <a:xfrm>
            <a:off x="1472665" y="3181978"/>
            <a:ext cx="184731" cy="369332"/>
          </a:xfrm>
          <a:prstGeom prst="rect">
            <a:avLst/>
          </a:prstGeom>
          <a:noFill/>
        </p:spPr>
        <p:txBody>
          <a:bodyPr wrap="none" rtlCol="0">
            <a:spAutoFit/>
          </a:bodyPr>
          <a:lstStyle/>
          <a:p>
            <a:endParaRPr lang="en-GB" dirty="0"/>
          </a:p>
        </p:txBody>
      </p:sp>
      <p:sp>
        <p:nvSpPr>
          <p:cNvPr id="11" name="TextBox 10">
            <a:extLst>
              <a:ext uri="{FF2B5EF4-FFF2-40B4-BE49-F238E27FC236}">
                <a16:creationId xmlns:a16="http://schemas.microsoft.com/office/drawing/2014/main" id="{D3CE4B66-C735-4FE9-9967-ADB1C36C099D}"/>
              </a:ext>
            </a:extLst>
          </p:cNvPr>
          <p:cNvSpPr txBox="1"/>
          <p:nvPr/>
        </p:nvSpPr>
        <p:spPr>
          <a:xfrm>
            <a:off x="3293662" y="301653"/>
            <a:ext cx="5146145" cy="646331"/>
          </a:xfrm>
          <a:prstGeom prst="rect">
            <a:avLst/>
          </a:prstGeom>
          <a:solidFill>
            <a:schemeClr val="accent1"/>
          </a:solidFill>
        </p:spPr>
        <p:txBody>
          <a:bodyPr wrap="square" rtlCol="0">
            <a:spAutoFit/>
          </a:bodyPr>
          <a:lstStyle/>
          <a:p>
            <a:r>
              <a:rPr lang="en-GB" sz="3600" b="1" dirty="0">
                <a:solidFill>
                  <a:schemeClr val="bg1"/>
                </a:solidFill>
                <a:latin typeface="KingsBureauGrot FiveOne" panose="02000506040000020004" pitchFamily="2" charset="0"/>
              </a:rPr>
              <a:t>Risk factors for self-harm</a:t>
            </a:r>
          </a:p>
        </p:txBody>
      </p:sp>
      <p:sp>
        <p:nvSpPr>
          <p:cNvPr id="6" name="Rectangle 5">
            <a:extLst>
              <a:ext uri="{FF2B5EF4-FFF2-40B4-BE49-F238E27FC236}">
                <a16:creationId xmlns:a16="http://schemas.microsoft.com/office/drawing/2014/main" id="{E0ED1FBE-74B5-47E8-A101-7DC926D36B1E}"/>
              </a:ext>
            </a:extLst>
          </p:cNvPr>
          <p:cNvSpPr/>
          <p:nvPr/>
        </p:nvSpPr>
        <p:spPr>
          <a:xfrm>
            <a:off x="1124042" y="1115746"/>
            <a:ext cx="9008786" cy="6032421"/>
          </a:xfrm>
          <a:prstGeom prst="rect">
            <a:avLst/>
          </a:prstGeom>
        </p:spPr>
        <p:txBody>
          <a:bodyPr wrap="square">
            <a:spAutoFit/>
          </a:bodyPr>
          <a:lstStyle/>
          <a:p>
            <a:pPr marL="342900" lvl="0" indent="-342900" defTabSz="914400">
              <a:spcAft>
                <a:spcPts val="600"/>
              </a:spcAft>
              <a:buFont typeface="Arial" panose="020B0604020202020204" pitchFamily="34" charset="0"/>
              <a:buChar char="•"/>
              <a:defRPr/>
            </a:pPr>
            <a:r>
              <a:rPr lang="en-GB" dirty="0">
                <a:latin typeface="Kings Caslon Display" panose="02000503000000020003"/>
              </a:rPr>
              <a:t>Suicidal ideation and depressive symptomatology </a:t>
            </a:r>
            <a:r>
              <a:rPr lang="en-GB" sz="1400" i="1" dirty="0">
                <a:latin typeface="Kings Caslon Display" panose="02000503000000020003"/>
              </a:rPr>
              <a:t>(</a:t>
            </a:r>
            <a:r>
              <a:rPr lang="en-GB" sz="1400" i="1" dirty="0" err="1">
                <a:latin typeface="Kings Caslon Display" panose="02000503000000020003"/>
              </a:rPr>
              <a:t>Vitielo</a:t>
            </a:r>
            <a:r>
              <a:rPr lang="en-GB" sz="1400" i="1" dirty="0">
                <a:latin typeface="Kings Caslon Display" panose="02000503000000020003"/>
              </a:rPr>
              <a:t> et al., 2009)</a:t>
            </a:r>
          </a:p>
          <a:p>
            <a:pPr marL="342900" lvl="0" indent="-342900" defTabSz="914400">
              <a:spcAft>
                <a:spcPts val="600"/>
              </a:spcAft>
              <a:buFont typeface="Arial" panose="020B0604020202020204" pitchFamily="34" charset="0"/>
              <a:buChar char="•"/>
              <a:defRPr/>
            </a:pPr>
            <a:r>
              <a:rPr lang="en-GB" dirty="0">
                <a:latin typeface="Kings Caslon Display" panose="02000503000000020003"/>
              </a:rPr>
              <a:t>Psychotic symptoms </a:t>
            </a:r>
            <a:r>
              <a:rPr lang="en-GB" sz="1400" i="1" dirty="0">
                <a:latin typeface="Kings Caslon Display" panose="02000503000000020003"/>
              </a:rPr>
              <a:t>(Kelleher et al., 2013)</a:t>
            </a:r>
          </a:p>
          <a:p>
            <a:pPr marL="342900" lvl="0" indent="-342900" defTabSz="914400">
              <a:spcAft>
                <a:spcPts val="600"/>
              </a:spcAft>
              <a:buFont typeface="Arial" panose="020B0604020202020204" pitchFamily="34" charset="0"/>
              <a:buChar char="•"/>
              <a:defRPr/>
            </a:pPr>
            <a:r>
              <a:rPr lang="da-DK" dirty="0">
                <a:latin typeface="Kings Caslon Display" panose="02000503000000020003"/>
              </a:rPr>
              <a:t>ASD</a:t>
            </a:r>
            <a:r>
              <a:rPr lang="da-DK" i="1" dirty="0">
                <a:latin typeface="Kings Caslon Display" panose="02000503000000020003"/>
              </a:rPr>
              <a:t> </a:t>
            </a:r>
            <a:r>
              <a:rPr lang="da-DK" sz="1400" i="1" dirty="0">
                <a:latin typeface="Kings Caslon Display" panose="02000503000000020003"/>
              </a:rPr>
              <a:t>(Duerden et al, 2012)</a:t>
            </a:r>
            <a:endParaRPr lang="en-GB" sz="1400" i="1" dirty="0">
              <a:latin typeface="Kings Caslon Display" panose="02000503000000020003"/>
            </a:endParaRPr>
          </a:p>
          <a:p>
            <a:pPr marL="342900" lvl="0" indent="-342900" defTabSz="914400">
              <a:spcAft>
                <a:spcPts val="600"/>
              </a:spcAft>
              <a:buFont typeface="Arial" panose="020B0604020202020204" pitchFamily="34" charset="0"/>
              <a:buChar char="•"/>
              <a:defRPr/>
            </a:pPr>
            <a:r>
              <a:rPr lang="en-GB" dirty="0">
                <a:latin typeface="Kings Caslon Display" panose="02000503000000020003"/>
              </a:rPr>
              <a:t>Early-onset (&lt; 16 years) cannabis use in females </a:t>
            </a:r>
            <a:r>
              <a:rPr lang="en-GB" sz="1400" i="1" dirty="0">
                <a:latin typeface="Kings Caslon Display" panose="02000503000000020003"/>
              </a:rPr>
              <a:t>(Wilcox et al., 2004)</a:t>
            </a:r>
          </a:p>
          <a:p>
            <a:pPr marL="342900" lvl="0" indent="-342900" defTabSz="914400">
              <a:spcAft>
                <a:spcPts val="600"/>
              </a:spcAft>
              <a:buFont typeface="Arial" panose="020B0604020202020204" pitchFamily="34" charset="0"/>
              <a:buChar char="•"/>
              <a:defRPr/>
            </a:pPr>
            <a:r>
              <a:rPr lang="en-GB" dirty="0">
                <a:latin typeface="Kings Caslon Display" panose="02000503000000020003"/>
              </a:rPr>
              <a:t>Conduct, hyperkinetic, and emotional problems in males </a:t>
            </a:r>
            <a:r>
              <a:rPr lang="en-GB" sz="1400" i="1" dirty="0">
                <a:latin typeface="Kings Caslon Display" panose="02000503000000020003"/>
              </a:rPr>
              <a:t>(Sourander et al., 2009)</a:t>
            </a:r>
          </a:p>
          <a:p>
            <a:pPr marL="342900" lvl="0" indent="-342900" defTabSz="914400">
              <a:spcAft>
                <a:spcPts val="600"/>
              </a:spcAft>
              <a:buFont typeface="Arial" panose="020B0604020202020204" pitchFamily="34" charset="0"/>
              <a:buChar char="•"/>
              <a:defRPr/>
            </a:pPr>
            <a:r>
              <a:rPr lang="en-GB" dirty="0">
                <a:latin typeface="Kings Caslon Display" panose="02000503000000020003"/>
              </a:rPr>
              <a:t>Worries about sexuality, anxiety </a:t>
            </a:r>
            <a:r>
              <a:rPr lang="en-GB" sz="1400" i="1" dirty="0">
                <a:latin typeface="Kings Caslon Display" panose="02000503000000020003"/>
              </a:rPr>
              <a:t>(O’Connor et al., 2009)</a:t>
            </a:r>
          </a:p>
          <a:p>
            <a:pPr marL="342900" lvl="0" indent="-342900" defTabSz="914400">
              <a:spcAft>
                <a:spcPts val="600"/>
              </a:spcAft>
              <a:buFont typeface="Arial" panose="020B0604020202020204" pitchFamily="34" charset="0"/>
              <a:buChar char="•"/>
              <a:defRPr/>
            </a:pPr>
            <a:r>
              <a:rPr lang="en-GB" dirty="0">
                <a:latin typeface="Kings Caslon Display" panose="02000503000000020003"/>
              </a:rPr>
              <a:t>Low self-esteem, external attributional style </a:t>
            </a:r>
            <a:r>
              <a:rPr lang="en-GB" sz="1400" i="1" dirty="0">
                <a:latin typeface="Kings Caslon Display" panose="02000503000000020003"/>
              </a:rPr>
              <a:t>(Martin et al.)</a:t>
            </a:r>
          </a:p>
          <a:p>
            <a:pPr marL="342900" lvl="0" indent="-342900" defTabSz="914400">
              <a:spcAft>
                <a:spcPts val="600"/>
              </a:spcAft>
              <a:buFont typeface="Arial" panose="020B0604020202020204" pitchFamily="34" charset="0"/>
              <a:buChar char="•"/>
              <a:defRPr/>
            </a:pPr>
            <a:r>
              <a:rPr lang="en-GB" dirty="0">
                <a:latin typeface="Kings Caslon Display" panose="02000503000000020003"/>
              </a:rPr>
              <a:t>Bullying victimisation </a:t>
            </a:r>
            <a:r>
              <a:rPr lang="en-GB" sz="1400" i="1" dirty="0">
                <a:latin typeface="Kings Caslon Display" panose="02000503000000020003"/>
              </a:rPr>
              <a:t>(Fisher et al., 2012)</a:t>
            </a:r>
          </a:p>
          <a:p>
            <a:pPr marL="342900" lvl="0" indent="-342900" defTabSz="914400">
              <a:spcAft>
                <a:spcPts val="600"/>
              </a:spcAft>
              <a:buFont typeface="Arial" panose="020B0604020202020204" pitchFamily="34" charset="0"/>
              <a:buChar char="•"/>
              <a:defRPr/>
            </a:pPr>
            <a:r>
              <a:rPr lang="en-GB" dirty="0">
                <a:latin typeface="Kings Caslon Display" panose="02000503000000020003"/>
              </a:rPr>
              <a:t>Family conflict, History of NSSI  </a:t>
            </a:r>
            <a:r>
              <a:rPr lang="en-GB" sz="1400" i="1" dirty="0">
                <a:latin typeface="Kings Caslon Display" panose="02000503000000020003"/>
              </a:rPr>
              <a:t>(Brent et al., 2009)</a:t>
            </a:r>
          </a:p>
          <a:p>
            <a:pPr marL="342900" lvl="0" indent="-342900" defTabSz="914400">
              <a:spcAft>
                <a:spcPts val="600"/>
              </a:spcAft>
              <a:buFont typeface="Arial" panose="020B0604020202020204" pitchFamily="34" charset="0"/>
              <a:buChar char="•"/>
              <a:defRPr/>
            </a:pPr>
            <a:r>
              <a:rPr lang="en-GB" dirty="0">
                <a:latin typeface="Kings Caslon Display" panose="02000503000000020003"/>
              </a:rPr>
              <a:t>Previous suicide attempt, use of a ‘hard’ method </a:t>
            </a:r>
            <a:r>
              <a:rPr lang="en-GB" sz="1400" i="1" dirty="0">
                <a:latin typeface="Kings Caslon Display" panose="02000503000000020003"/>
              </a:rPr>
              <a:t>(</a:t>
            </a:r>
            <a:r>
              <a:rPr lang="en-GB" sz="1400" i="1" dirty="0" err="1">
                <a:latin typeface="Kings Caslon Display" panose="02000503000000020003"/>
              </a:rPr>
              <a:t>Hulten</a:t>
            </a:r>
            <a:r>
              <a:rPr lang="en-GB" sz="1400" i="1" dirty="0">
                <a:latin typeface="Kings Caslon Display" panose="02000503000000020003"/>
              </a:rPr>
              <a:t> et al., 2001)</a:t>
            </a:r>
          </a:p>
          <a:p>
            <a:pPr marL="342900" lvl="0" indent="-342900" defTabSz="914400">
              <a:spcAft>
                <a:spcPts val="600"/>
              </a:spcAft>
              <a:buFont typeface="Arial" panose="020B0604020202020204" pitchFamily="34" charset="0"/>
              <a:buChar char="•"/>
              <a:defRPr/>
            </a:pPr>
            <a:r>
              <a:rPr lang="en-GB" dirty="0">
                <a:latin typeface="Kings Caslon Display" panose="02000503000000020003"/>
              </a:rPr>
              <a:t>Rehospitalisation</a:t>
            </a:r>
            <a:r>
              <a:rPr lang="en-GB" sz="1400" dirty="0">
                <a:latin typeface="Kings Caslon Display" panose="02000503000000020003"/>
              </a:rPr>
              <a:t> </a:t>
            </a:r>
            <a:r>
              <a:rPr lang="en-GB" sz="1400" i="1" dirty="0">
                <a:latin typeface="Kings Caslon Display" panose="02000503000000020003"/>
              </a:rPr>
              <a:t>(</a:t>
            </a:r>
            <a:r>
              <a:rPr lang="en-GB" sz="1400" i="1" dirty="0" err="1">
                <a:latin typeface="Kings Caslon Display" panose="02000503000000020003"/>
              </a:rPr>
              <a:t>Czyz</a:t>
            </a:r>
            <a:r>
              <a:rPr lang="en-GB" sz="1400" i="1" dirty="0">
                <a:latin typeface="Kings Caslon Display" panose="02000503000000020003"/>
              </a:rPr>
              <a:t> et al., 2016)</a:t>
            </a:r>
          </a:p>
          <a:p>
            <a:pPr marL="342900" lvl="0" indent="-342900" defTabSz="914400">
              <a:spcAft>
                <a:spcPts val="600"/>
              </a:spcAft>
              <a:buFont typeface="Arial" panose="020B0604020202020204" pitchFamily="34" charset="0"/>
              <a:buChar char="•"/>
              <a:defRPr/>
            </a:pPr>
            <a:r>
              <a:rPr lang="en-GB" dirty="0">
                <a:latin typeface="Kings Caslon Display" panose="02000503000000020003"/>
              </a:rPr>
              <a:t>Childhood abuse </a:t>
            </a:r>
            <a:r>
              <a:rPr lang="en-GB" sz="1400" i="1" dirty="0">
                <a:latin typeface="Kings Caslon Display" panose="02000503000000020003"/>
              </a:rPr>
              <a:t>(Wan et al., 2015)</a:t>
            </a:r>
          </a:p>
          <a:p>
            <a:pPr marL="342900" lvl="0" indent="-342900" defTabSz="914400">
              <a:spcAft>
                <a:spcPts val="600"/>
              </a:spcAft>
              <a:buFont typeface="Arial" panose="020B0604020202020204" pitchFamily="34" charset="0"/>
              <a:buChar char="•"/>
              <a:defRPr/>
            </a:pPr>
            <a:r>
              <a:rPr lang="en-GB" dirty="0">
                <a:latin typeface="Kings Caslon Display" panose="02000503000000020003"/>
              </a:rPr>
              <a:t>History of sexual abuse, family self-harm </a:t>
            </a:r>
            <a:r>
              <a:rPr lang="en-GB" sz="1400" i="1" dirty="0">
                <a:latin typeface="Kings Caslon Display" panose="02000503000000020003"/>
              </a:rPr>
              <a:t>(O’Connor et al., 2009)</a:t>
            </a:r>
          </a:p>
          <a:p>
            <a:pPr marL="342900" lvl="0" indent="-342900" defTabSz="914400">
              <a:spcAft>
                <a:spcPts val="600"/>
              </a:spcAft>
              <a:buFont typeface="Arial" panose="020B0604020202020204" pitchFamily="34" charset="0"/>
              <a:buChar char="•"/>
              <a:defRPr/>
            </a:pPr>
            <a:r>
              <a:rPr lang="en-GB" dirty="0">
                <a:latin typeface="Kings Caslon Display" panose="02000503000000020003"/>
              </a:rPr>
              <a:t>Living in a non-intact family </a:t>
            </a:r>
            <a:r>
              <a:rPr lang="en-GB" sz="1400" i="1" dirty="0">
                <a:latin typeface="Kings Caslon Display" panose="02000503000000020003"/>
              </a:rPr>
              <a:t>(Sourander et al., 2009)</a:t>
            </a:r>
          </a:p>
          <a:p>
            <a:pPr marL="342900" lvl="0" indent="-342900" defTabSz="914400">
              <a:spcAft>
                <a:spcPts val="600"/>
              </a:spcAft>
              <a:buFont typeface="Arial" panose="020B0604020202020204" pitchFamily="34" charset="0"/>
              <a:buChar char="•"/>
              <a:defRPr/>
            </a:pPr>
            <a:r>
              <a:rPr lang="en-GB" dirty="0">
                <a:latin typeface="Kings Caslon Display" panose="02000503000000020003"/>
              </a:rPr>
              <a:t>Low level of education </a:t>
            </a:r>
            <a:r>
              <a:rPr lang="en-GB" sz="1400" i="1" dirty="0">
                <a:latin typeface="Kings Caslon Display" panose="02000503000000020003"/>
              </a:rPr>
              <a:t>(Brunner et al., 2007)</a:t>
            </a:r>
          </a:p>
          <a:p>
            <a:pPr marL="285750" lvl="0" indent="-285750" defTabSz="914400">
              <a:spcAft>
                <a:spcPts val="600"/>
              </a:spcAft>
              <a:buFont typeface="Arial" panose="020B0604020202020204" pitchFamily="34" charset="0"/>
              <a:buChar char="•"/>
              <a:defRPr/>
            </a:pPr>
            <a:endParaRPr lang="en-GB" i="1" dirty="0">
              <a:latin typeface="Kings Caslon Display" panose="02000503000000020003"/>
            </a:endParaRPr>
          </a:p>
          <a:p>
            <a:pPr marL="342900" lvl="0" indent="-342900" defTabSz="914400">
              <a:spcAft>
                <a:spcPts val="600"/>
              </a:spcAft>
              <a:buFont typeface="Arial" panose="020B0604020202020204" pitchFamily="34" charset="0"/>
              <a:buChar char="•"/>
              <a:defRPr/>
            </a:pPr>
            <a:endParaRPr lang="en-GB" i="1" dirty="0">
              <a:latin typeface="Kings Caslon Display" panose="02000503000000020003"/>
            </a:endParaRPr>
          </a:p>
        </p:txBody>
      </p:sp>
    </p:spTree>
    <p:extLst>
      <p:ext uri="{BB962C8B-B14F-4D97-AF65-F5344CB8AC3E}">
        <p14:creationId xmlns:p14="http://schemas.microsoft.com/office/powerpoint/2010/main" val="1882565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CCFCD59-A468-4D80-B1CD-A364D734AAC6}"/>
              </a:ext>
            </a:extLst>
          </p:cNvPr>
          <p:cNvSpPr txBox="1"/>
          <p:nvPr/>
        </p:nvSpPr>
        <p:spPr>
          <a:xfrm>
            <a:off x="1859280" y="5242560"/>
            <a:ext cx="184731" cy="369332"/>
          </a:xfrm>
          <a:prstGeom prst="rect">
            <a:avLst/>
          </a:prstGeom>
          <a:noFill/>
        </p:spPr>
        <p:txBody>
          <a:bodyPr wrap="none" rtlCol="0">
            <a:spAutoFit/>
          </a:bodyPr>
          <a:lstStyle/>
          <a:p>
            <a:endParaRPr lang="en-GB" dirty="0"/>
          </a:p>
        </p:txBody>
      </p:sp>
      <p:sp>
        <p:nvSpPr>
          <p:cNvPr id="9" name="TextBox 8">
            <a:extLst>
              <a:ext uri="{FF2B5EF4-FFF2-40B4-BE49-F238E27FC236}">
                <a16:creationId xmlns:a16="http://schemas.microsoft.com/office/drawing/2014/main" id="{A9DA74B0-69B9-487E-916F-9EA422A43B15}"/>
              </a:ext>
            </a:extLst>
          </p:cNvPr>
          <p:cNvSpPr txBox="1"/>
          <p:nvPr/>
        </p:nvSpPr>
        <p:spPr>
          <a:xfrm>
            <a:off x="1472665" y="3181978"/>
            <a:ext cx="184731" cy="369332"/>
          </a:xfrm>
          <a:prstGeom prst="rect">
            <a:avLst/>
          </a:prstGeom>
          <a:noFill/>
        </p:spPr>
        <p:txBody>
          <a:bodyPr wrap="none" rtlCol="0">
            <a:spAutoFit/>
          </a:bodyPr>
          <a:lstStyle/>
          <a:p>
            <a:endParaRPr lang="en-GB" dirty="0"/>
          </a:p>
        </p:txBody>
      </p:sp>
      <p:sp>
        <p:nvSpPr>
          <p:cNvPr id="11" name="TextBox 10">
            <a:extLst>
              <a:ext uri="{FF2B5EF4-FFF2-40B4-BE49-F238E27FC236}">
                <a16:creationId xmlns:a16="http://schemas.microsoft.com/office/drawing/2014/main" id="{D3CE4B66-C735-4FE9-9967-ADB1C36C099D}"/>
              </a:ext>
            </a:extLst>
          </p:cNvPr>
          <p:cNvSpPr txBox="1"/>
          <p:nvPr/>
        </p:nvSpPr>
        <p:spPr>
          <a:xfrm>
            <a:off x="3610185" y="155367"/>
            <a:ext cx="4723914" cy="954107"/>
          </a:xfrm>
          <a:prstGeom prst="rect">
            <a:avLst/>
          </a:prstGeom>
          <a:solidFill>
            <a:schemeClr val="accent1"/>
          </a:solidFill>
        </p:spPr>
        <p:txBody>
          <a:bodyPr wrap="square" rtlCol="0">
            <a:spAutoFit/>
          </a:bodyPr>
          <a:lstStyle/>
          <a:p>
            <a:r>
              <a:rPr lang="en-US" sz="2800" b="1" dirty="0">
                <a:solidFill>
                  <a:schemeClr val="bg1"/>
                </a:solidFill>
                <a:latin typeface="KingsBureauGrot FiveOne" panose="02000506040000020004" pitchFamily="2" charset="0"/>
              </a:rPr>
              <a:t>From suicidal thinking to </a:t>
            </a:r>
          </a:p>
          <a:p>
            <a:r>
              <a:rPr lang="en-US" sz="2800" b="1" dirty="0">
                <a:solidFill>
                  <a:schemeClr val="bg1"/>
                </a:solidFill>
                <a:latin typeface="KingsBureauGrot FiveOne" panose="02000506040000020004" pitchFamily="2" charset="0"/>
              </a:rPr>
              <a:t>suicide attempts</a:t>
            </a:r>
            <a:endParaRPr lang="en-GB" sz="2800" b="1" dirty="0">
              <a:solidFill>
                <a:schemeClr val="bg1"/>
              </a:solidFill>
              <a:latin typeface="KingsBureauGrot FiveOne" panose="02000506040000020004" pitchFamily="2" charset="0"/>
            </a:endParaRPr>
          </a:p>
        </p:txBody>
      </p:sp>
      <p:sp>
        <p:nvSpPr>
          <p:cNvPr id="6" name="Rectangle 5">
            <a:extLst>
              <a:ext uri="{FF2B5EF4-FFF2-40B4-BE49-F238E27FC236}">
                <a16:creationId xmlns:a16="http://schemas.microsoft.com/office/drawing/2014/main" id="{E0ED1FBE-74B5-47E8-A101-7DC926D36B1E}"/>
              </a:ext>
            </a:extLst>
          </p:cNvPr>
          <p:cNvSpPr/>
          <p:nvPr/>
        </p:nvSpPr>
        <p:spPr>
          <a:xfrm>
            <a:off x="1019267" y="1246108"/>
            <a:ext cx="5076733" cy="6960047"/>
          </a:xfrm>
          <a:prstGeom prst="rect">
            <a:avLst/>
          </a:prstGeom>
        </p:spPr>
        <p:txBody>
          <a:bodyPr wrap="square">
            <a:spAutoFit/>
          </a:bodyPr>
          <a:lstStyle/>
          <a:p>
            <a:pPr marL="342900" lvl="0" indent="-342900" defTabSz="914400">
              <a:lnSpc>
                <a:spcPct val="150000"/>
              </a:lnSpc>
              <a:spcAft>
                <a:spcPts val="1200"/>
              </a:spcAft>
              <a:buFont typeface="Arial" panose="020B0604020202020204" pitchFamily="34" charset="0"/>
              <a:buChar char="•"/>
              <a:defRPr/>
            </a:pPr>
            <a:r>
              <a:rPr lang="en-US" sz="2400" dirty="0">
                <a:latin typeface="Kings Caslon Display" panose="02000503000000020003"/>
              </a:rPr>
              <a:t>Presence of psychiatric disorders</a:t>
            </a:r>
          </a:p>
          <a:p>
            <a:pPr marL="342900" lvl="0" indent="-342900" defTabSz="914400">
              <a:lnSpc>
                <a:spcPct val="150000"/>
              </a:lnSpc>
              <a:spcAft>
                <a:spcPts val="1200"/>
              </a:spcAft>
              <a:buFont typeface="Arial" panose="020B0604020202020204" pitchFamily="34" charset="0"/>
              <a:buChar char="•"/>
              <a:defRPr/>
            </a:pPr>
            <a:r>
              <a:rPr lang="en-US" sz="2400" dirty="0">
                <a:latin typeface="Kings Caslon Display" panose="02000503000000020003"/>
              </a:rPr>
              <a:t>Female gender</a:t>
            </a:r>
          </a:p>
          <a:p>
            <a:pPr marL="342900" lvl="0" indent="-342900" defTabSz="914400">
              <a:lnSpc>
                <a:spcPct val="150000"/>
              </a:lnSpc>
              <a:spcAft>
                <a:spcPts val="1200"/>
              </a:spcAft>
              <a:buFont typeface="Arial" panose="020B0604020202020204" pitchFamily="34" charset="0"/>
              <a:buChar char="•"/>
              <a:defRPr/>
            </a:pPr>
            <a:r>
              <a:rPr lang="en-US" sz="2400" dirty="0">
                <a:latin typeface="Kings Caslon Display" panose="02000503000000020003"/>
              </a:rPr>
              <a:t>Lower IQ</a:t>
            </a:r>
          </a:p>
          <a:p>
            <a:pPr marL="342900" lvl="0" indent="-342900" defTabSz="914400">
              <a:lnSpc>
                <a:spcPct val="150000"/>
              </a:lnSpc>
              <a:spcAft>
                <a:spcPts val="1200"/>
              </a:spcAft>
              <a:buFont typeface="Arial" panose="020B0604020202020204" pitchFamily="34" charset="0"/>
              <a:buChar char="•"/>
              <a:defRPr/>
            </a:pPr>
            <a:r>
              <a:rPr lang="en-US" sz="2400" dirty="0">
                <a:latin typeface="Kings Caslon Display" panose="02000503000000020003"/>
              </a:rPr>
              <a:t>Higher impulsivity</a:t>
            </a:r>
          </a:p>
          <a:p>
            <a:pPr marL="342900" lvl="0" indent="-342900" defTabSz="914400">
              <a:lnSpc>
                <a:spcPct val="150000"/>
              </a:lnSpc>
              <a:spcAft>
                <a:spcPts val="1200"/>
              </a:spcAft>
              <a:buFont typeface="Arial" panose="020B0604020202020204" pitchFamily="34" charset="0"/>
              <a:buChar char="•"/>
              <a:defRPr/>
            </a:pPr>
            <a:r>
              <a:rPr lang="en-US" sz="2400" dirty="0">
                <a:latin typeface="Kings Caslon Display" panose="02000503000000020003"/>
              </a:rPr>
              <a:t>Higher intensity seeking</a:t>
            </a:r>
          </a:p>
          <a:p>
            <a:pPr marL="342900" lvl="0" indent="-342900" defTabSz="914400">
              <a:lnSpc>
                <a:spcPct val="150000"/>
              </a:lnSpc>
              <a:spcAft>
                <a:spcPts val="1200"/>
              </a:spcAft>
              <a:buFont typeface="Arial" panose="020B0604020202020204" pitchFamily="34" charset="0"/>
              <a:buChar char="•"/>
              <a:defRPr/>
            </a:pPr>
            <a:r>
              <a:rPr lang="en-US" sz="2400" dirty="0">
                <a:latin typeface="Kings Caslon Display" panose="02000503000000020003"/>
              </a:rPr>
              <a:t>Lower conscientiousness</a:t>
            </a:r>
          </a:p>
          <a:p>
            <a:pPr marL="342900" indent="-342900" defTabSz="914400">
              <a:lnSpc>
                <a:spcPct val="150000"/>
              </a:lnSpc>
              <a:spcAft>
                <a:spcPts val="1200"/>
              </a:spcAft>
              <a:buFont typeface="Arial" panose="020B0604020202020204" pitchFamily="34" charset="0"/>
              <a:buChar char="•"/>
              <a:defRPr/>
            </a:pPr>
            <a:r>
              <a:rPr lang="en-US" sz="2400" dirty="0">
                <a:latin typeface="Kings Caslon Display" panose="02000503000000020003"/>
              </a:rPr>
              <a:t>A greater number of life events</a:t>
            </a:r>
          </a:p>
          <a:p>
            <a:pPr marL="342900" lvl="0" indent="-342900" defTabSz="914400">
              <a:lnSpc>
                <a:spcPct val="150000"/>
              </a:lnSpc>
              <a:spcAft>
                <a:spcPts val="1200"/>
              </a:spcAft>
              <a:buFont typeface="Arial" panose="020B0604020202020204" pitchFamily="34" charset="0"/>
              <a:buChar char="•"/>
              <a:defRPr/>
            </a:pPr>
            <a:endParaRPr lang="en-US" sz="2400" dirty="0">
              <a:latin typeface="Kings Caslon Display" panose="02000503000000020003"/>
            </a:endParaRPr>
          </a:p>
          <a:p>
            <a:pPr marL="285750" lvl="0" indent="-285750" defTabSz="914400">
              <a:lnSpc>
                <a:spcPct val="150000"/>
              </a:lnSpc>
              <a:spcAft>
                <a:spcPts val="1200"/>
              </a:spcAft>
              <a:buFont typeface="Arial" panose="020B0604020202020204" pitchFamily="34" charset="0"/>
              <a:buChar char="•"/>
              <a:defRPr/>
            </a:pPr>
            <a:endParaRPr lang="en-GB" sz="2400" i="1" dirty="0">
              <a:latin typeface="Kings Caslon Display" panose="02000503000000020003"/>
            </a:endParaRPr>
          </a:p>
          <a:p>
            <a:pPr marL="342900" lvl="0" indent="-342900" defTabSz="914400">
              <a:lnSpc>
                <a:spcPct val="150000"/>
              </a:lnSpc>
              <a:spcAft>
                <a:spcPts val="1200"/>
              </a:spcAft>
              <a:buFont typeface="Arial" panose="020B0604020202020204" pitchFamily="34" charset="0"/>
              <a:buChar char="•"/>
              <a:defRPr/>
            </a:pPr>
            <a:endParaRPr lang="en-GB" sz="2400" i="1" dirty="0">
              <a:latin typeface="Kings Caslon Display" panose="02000503000000020003"/>
            </a:endParaRPr>
          </a:p>
        </p:txBody>
      </p:sp>
      <p:sp>
        <p:nvSpPr>
          <p:cNvPr id="5" name="Rectangle 4">
            <a:extLst>
              <a:ext uri="{FF2B5EF4-FFF2-40B4-BE49-F238E27FC236}">
                <a16:creationId xmlns:a16="http://schemas.microsoft.com/office/drawing/2014/main" id="{F06CE675-47AF-4C22-B58D-B44E25745FE3}"/>
              </a:ext>
            </a:extLst>
          </p:cNvPr>
          <p:cNvSpPr/>
          <p:nvPr/>
        </p:nvSpPr>
        <p:spPr>
          <a:xfrm>
            <a:off x="6363002" y="1246108"/>
            <a:ext cx="4723914" cy="3974614"/>
          </a:xfrm>
          <a:prstGeom prst="rect">
            <a:avLst/>
          </a:prstGeom>
        </p:spPr>
        <p:txBody>
          <a:bodyPr wrap="square">
            <a:spAutoFit/>
          </a:bodyPr>
          <a:lstStyle/>
          <a:p>
            <a:pPr marL="342900" lvl="0" indent="-342900" defTabSz="914400">
              <a:lnSpc>
                <a:spcPct val="150000"/>
              </a:lnSpc>
              <a:spcAft>
                <a:spcPts val="1200"/>
              </a:spcAft>
              <a:buFont typeface="Arial" panose="020B0604020202020204" pitchFamily="34" charset="0"/>
              <a:buChar char="•"/>
              <a:defRPr/>
            </a:pPr>
            <a:r>
              <a:rPr lang="en-US" sz="2400" dirty="0">
                <a:latin typeface="Kings Caslon Display" panose="02000503000000020003"/>
              </a:rPr>
              <a:t>Body dissatisfaction</a:t>
            </a:r>
          </a:p>
          <a:p>
            <a:pPr marL="342900" lvl="0" indent="-342900" defTabSz="914400">
              <a:lnSpc>
                <a:spcPct val="150000"/>
              </a:lnSpc>
              <a:spcAft>
                <a:spcPts val="1200"/>
              </a:spcAft>
              <a:buFont typeface="Arial" panose="020B0604020202020204" pitchFamily="34" charset="0"/>
              <a:buChar char="•"/>
              <a:defRPr/>
            </a:pPr>
            <a:r>
              <a:rPr lang="en-US" sz="2400" dirty="0">
                <a:latin typeface="Kings Caslon Display" panose="02000503000000020003"/>
              </a:rPr>
              <a:t>Hopelessness</a:t>
            </a:r>
          </a:p>
          <a:p>
            <a:pPr marL="342900" lvl="0" indent="-342900" defTabSz="914400">
              <a:lnSpc>
                <a:spcPct val="150000"/>
              </a:lnSpc>
              <a:spcAft>
                <a:spcPts val="1200"/>
              </a:spcAft>
              <a:buFont typeface="Arial" panose="020B0604020202020204" pitchFamily="34" charset="0"/>
              <a:buChar char="•"/>
              <a:defRPr/>
            </a:pPr>
            <a:r>
              <a:rPr lang="en-US" sz="2400" dirty="0">
                <a:latin typeface="Kings Caslon Display" panose="02000503000000020003"/>
              </a:rPr>
              <a:t>Exposure to self-harm in both friends and family</a:t>
            </a:r>
          </a:p>
          <a:p>
            <a:pPr marL="342900" lvl="0" indent="-342900" defTabSz="914400">
              <a:lnSpc>
                <a:spcPct val="150000"/>
              </a:lnSpc>
              <a:spcAft>
                <a:spcPts val="1200"/>
              </a:spcAft>
              <a:buFont typeface="Arial" panose="020B0604020202020204" pitchFamily="34" charset="0"/>
              <a:buChar char="•"/>
              <a:defRPr/>
            </a:pPr>
            <a:r>
              <a:rPr lang="en-US" sz="2400" dirty="0">
                <a:latin typeface="Kings Caslon Display" panose="02000503000000020003"/>
              </a:rPr>
              <a:t>Smoking</a:t>
            </a:r>
          </a:p>
          <a:p>
            <a:pPr marL="342900" lvl="0" indent="-342900" defTabSz="914400">
              <a:lnSpc>
                <a:spcPct val="150000"/>
              </a:lnSpc>
              <a:spcAft>
                <a:spcPts val="1200"/>
              </a:spcAft>
              <a:buFont typeface="Arial" panose="020B0604020202020204" pitchFamily="34" charset="0"/>
              <a:buChar char="•"/>
              <a:defRPr/>
            </a:pPr>
            <a:r>
              <a:rPr lang="en-US" sz="2400" dirty="0">
                <a:latin typeface="Kings Caslon Display" panose="02000503000000020003"/>
              </a:rPr>
              <a:t>Non-cannabis drug use</a:t>
            </a:r>
          </a:p>
        </p:txBody>
      </p:sp>
      <p:sp>
        <p:nvSpPr>
          <p:cNvPr id="7" name="Rectangle 6">
            <a:extLst>
              <a:ext uri="{FF2B5EF4-FFF2-40B4-BE49-F238E27FC236}">
                <a16:creationId xmlns:a16="http://schemas.microsoft.com/office/drawing/2014/main" id="{2BD99B56-A31C-4B64-9F18-FB75031C83CC}"/>
              </a:ext>
            </a:extLst>
          </p:cNvPr>
          <p:cNvSpPr/>
          <p:nvPr/>
        </p:nvSpPr>
        <p:spPr>
          <a:xfrm>
            <a:off x="8724959" y="5972674"/>
            <a:ext cx="1482137" cy="307777"/>
          </a:xfrm>
          <a:prstGeom prst="rect">
            <a:avLst/>
          </a:prstGeom>
        </p:spPr>
        <p:txBody>
          <a:bodyPr wrap="none">
            <a:spAutoFit/>
          </a:bodyPr>
          <a:lstStyle/>
          <a:p>
            <a:pPr algn="ctr">
              <a:defRPr/>
            </a:pPr>
            <a:r>
              <a:rPr lang="en-GB" altLang="en-US" sz="1400" i="1" dirty="0">
                <a:latin typeface="Kings Caslon Display" panose="02000503000000020003"/>
              </a:rPr>
              <a:t>Mars et al. (2019)</a:t>
            </a:r>
            <a:endParaRPr lang="en-GB" sz="1400" i="1" dirty="0">
              <a:latin typeface="Kings Caslon Display" panose="02000503000000020003"/>
            </a:endParaRPr>
          </a:p>
        </p:txBody>
      </p:sp>
    </p:spTree>
    <p:extLst>
      <p:ext uri="{BB962C8B-B14F-4D97-AF65-F5344CB8AC3E}">
        <p14:creationId xmlns:p14="http://schemas.microsoft.com/office/powerpoint/2010/main" val="785525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CCFCD59-A468-4D80-B1CD-A364D734AAC6}"/>
              </a:ext>
            </a:extLst>
          </p:cNvPr>
          <p:cNvSpPr txBox="1"/>
          <p:nvPr/>
        </p:nvSpPr>
        <p:spPr>
          <a:xfrm>
            <a:off x="1859280" y="5242560"/>
            <a:ext cx="184731" cy="369332"/>
          </a:xfrm>
          <a:prstGeom prst="rect">
            <a:avLst/>
          </a:prstGeom>
          <a:noFill/>
        </p:spPr>
        <p:txBody>
          <a:bodyPr wrap="none" rtlCol="0">
            <a:spAutoFit/>
          </a:bodyPr>
          <a:lstStyle/>
          <a:p>
            <a:endParaRPr lang="en-GB" dirty="0"/>
          </a:p>
        </p:txBody>
      </p:sp>
      <p:sp>
        <p:nvSpPr>
          <p:cNvPr id="9" name="TextBox 8">
            <a:extLst>
              <a:ext uri="{FF2B5EF4-FFF2-40B4-BE49-F238E27FC236}">
                <a16:creationId xmlns:a16="http://schemas.microsoft.com/office/drawing/2014/main" id="{A9DA74B0-69B9-487E-916F-9EA422A43B15}"/>
              </a:ext>
            </a:extLst>
          </p:cNvPr>
          <p:cNvSpPr txBox="1"/>
          <p:nvPr/>
        </p:nvSpPr>
        <p:spPr>
          <a:xfrm>
            <a:off x="1472665" y="3181978"/>
            <a:ext cx="184731" cy="369332"/>
          </a:xfrm>
          <a:prstGeom prst="rect">
            <a:avLst/>
          </a:prstGeom>
          <a:noFill/>
        </p:spPr>
        <p:txBody>
          <a:bodyPr wrap="none" rtlCol="0">
            <a:spAutoFit/>
          </a:bodyPr>
          <a:lstStyle/>
          <a:p>
            <a:endParaRPr lang="en-GB" dirty="0"/>
          </a:p>
        </p:txBody>
      </p:sp>
      <p:sp>
        <p:nvSpPr>
          <p:cNvPr id="11" name="TextBox 10">
            <a:extLst>
              <a:ext uri="{FF2B5EF4-FFF2-40B4-BE49-F238E27FC236}">
                <a16:creationId xmlns:a16="http://schemas.microsoft.com/office/drawing/2014/main" id="{D3CE4B66-C735-4FE9-9967-ADB1C36C099D}"/>
              </a:ext>
            </a:extLst>
          </p:cNvPr>
          <p:cNvSpPr txBox="1"/>
          <p:nvPr/>
        </p:nvSpPr>
        <p:spPr>
          <a:xfrm>
            <a:off x="3181972" y="364714"/>
            <a:ext cx="5299876" cy="523220"/>
          </a:xfrm>
          <a:prstGeom prst="rect">
            <a:avLst/>
          </a:prstGeom>
          <a:solidFill>
            <a:schemeClr val="accent1"/>
          </a:solidFill>
        </p:spPr>
        <p:txBody>
          <a:bodyPr wrap="square" rtlCol="0">
            <a:spAutoFit/>
          </a:bodyPr>
          <a:lstStyle/>
          <a:p>
            <a:r>
              <a:rPr lang="en-GB" sz="2800" b="1" dirty="0">
                <a:solidFill>
                  <a:schemeClr val="bg1"/>
                </a:solidFill>
                <a:latin typeface="KingsBureauGrot FiveOne" panose="02000506040000020004" pitchFamily="2" charset="0"/>
              </a:rPr>
              <a:t>Risk factors for completed suicide </a:t>
            </a:r>
          </a:p>
        </p:txBody>
      </p:sp>
      <p:sp>
        <p:nvSpPr>
          <p:cNvPr id="2" name="Rectangle 1">
            <a:extLst>
              <a:ext uri="{FF2B5EF4-FFF2-40B4-BE49-F238E27FC236}">
                <a16:creationId xmlns:a16="http://schemas.microsoft.com/office/drawing/2014/main" id="{7D69C4A6-86DE-4608-B843-A4A9426C123E}"/>
              </a:ext>
            </a:extLst>
          </p:cNvPr>
          <p:cNvSpPr/>
          <p:nvPr/>
        </p:nvSpPr>
        <p:spPr>
          <a:xfrm>
            <a:off x="1266825" y="1048941"/>
            <a:ext cx="6105525" cy="5370701"/>
          </a:xfrm>
          <a:prstGeom prst="rect">
            <a:avLst/>
          </a:prstGeom>
        </p:spPr>
        <p:txBody>
          <a:bodyPr wrap="square">
            <a:spAutoFit/>
          </a:bodyPr>
          <a:lstStyle/>
          <a:p>
            <a:pPr marL="285750" indent="-285750">
              <a:spcAft>
                <a:spcPts val="600"/>
              </a:spcAft>
              <a:buFont typeface="Arial" panose="020B0604020202020204" pitchFamily="34" charset="0"/>
              <a:buChar char="•"/>
            </a:pPr>
            <a:r>
              <a:rPr lang="en-GB" altLang="en-US" sz="2400" dirty="0">
                <a:latin typeface="Kings Caslon Display" panose="02000503000000020003"/>
                <a:ea typeface="Open Sans"/>
                <a:cs typeface="Open Sans"/>
              </a:rPr>
              <a:t>Male sex</a:t>
            </a:r>
          </a:p>
          <a:p>
            <a:pPr marL="285750" indent="-285750">
              <a:spcAft>
                <a:spcPts val="600"/>
              </a:spcAft>
              <a:buFont typeface="Arial" panose="020B0604020202020204" pitchFamily="34" charset="0"/>
              <a:buChar char="•"/>
            </a:pPr>
            <a:r>
              <a:rPr lang="en-GB" altLang="en-US" sz="2400" dirty="0">
                <a:latin typeface="Kings Caslon Display" panose="02000503000000020003"/>
                <a:ea typeface="Open Sans"/>
                <a:cs typeface="Open Sans"/>
              </a:rPr>
              <a:t>Low socioeconomic status</a:t>
            </a:r>
          </a:p>
          <a:p>
            <a:pPr marL="285750" indent="-285750">
              <a:spcAft>
                <a:spcPts val="600"/>
              </a:spcAft>
              <a:buFont typeface="Arial" panose="020B0604020202020204" pitchFamily="34" charset="0"/>
              <a:buChar char="•"/>
            </a:pPr>
            <a:r>
              <a:rPr lang="en-GB" altLang="en-US" sz="2400" dirty="0">
                <a:latin typeface="Kings Caslon Display" panose="02000503000000020003"/>
                <a:ea typeface="Open Sans"/>
                <a:cs typeface="Open Sans"/>
              </a:rPr>
              <a:t>Restricted educational achievement</a:t>
            </a:r>
          </a:p>
          <a:p>
            <a:pPr marL="285750" indent="-285750">
              <a:spcAft>
                <a:spcPts val="600"/>
              </a:spcAft>
              <a:buFont typeface="Arial" panose="020B0604020202020204" pitchFamily="34" charset="0"/>
              <a:buChar char="•"/>
            </a:pPr>
            <a:r>
              <a:rPr lang="en-GB" altLang="en-US" sz="2400" dirty="0">
                <a:latin typeface="Kings Caslon Display" panose="02000503000000020003"/>
                <a:ea typeface="Open Sans"/>
                <a:cs typeface="Open Sans"/>
              </a:rPr>
              <a:t>Parental separation or divorce</a:t>
            </a:r>
          </a:p>
          <a:p>
            <a:pPr marL="285750" indent="-285750">
              <a:spcAft>
                <a:spcPts val="600"/>
              </a:spcAft>
              <a:buFont typeface="Arial" panose="020B0604020202020204" pitchFamily="34" charset="0"/>
              <a:buChar char="•"/>
            </a:pPr>
            <a:r>
              <a:rPr lang="en-GB" altLang="en-US" sz="2400" dirty="0">
                <a:latin typeface="Kings Caslon Display" panose="02000503000000020003"/>
                <a:ea typeface="Open Sans"/>
                <a:cs typeface="Open Sans"/>
              </a:rPr>
              <a:t>Parental death</a:t>
            </a:r>
          </a:p>
          <a:p>
            <a:pPr marL="285750" indent="-285750">
              <a:spcAft>
                <a:spcPts val="600"/>
              </a:spcAft>
              <a:buFont typeface="Arial" panose="020B0604020202020204" pitchFamily="34" charset="0"/>
              <a:buChar char="•"/>
            </a:pPr>
            <a:r>
              <a:rPr lang="en-GB" altLang="en-US" sz="2400" dirty="0">
                <a:latin typeface="Kings Caslon Display" panose="02000503000000020003"/>
                <a:ea typeface="Open Sans"/>
                <a:cs typeface="Open Sans"/>
              </a:rPr>
              <a:t>Adverse childhood experiences</a:t>
            </a:r>
          </a:p>
          <a:p>
            <a:pPr marL="285750" indent="-285750">
              <a:spcAft>
                <a:spcPts val="600"/>
              </a:spcAft>
              <a:buFont typeface="Arial" panose="020B0604020202020204" pitchFamily="34" charset="0"/>
              <a:buChar char="•"/>
            </a:pPr>
            <a:r>
              <a:rPr lang="en-GB" altLang="en-US" sz="2400" dirty="0">
                <a:latin typeface="Kings Caslon Display" panose="02000503000000020003"/>
                <a:ea typeface="Open Sans"/>
                <a:cs typeface="Open Sans"/>
              </a:rPr>
              <a:t>Parental mental disorder</a:t>
            </a:r>
          </a:p>
          <a:p>
            <a:pPr marL="285750" indent="-285750">
              <a:spcAft>
                <a:spcPts val="600"/>
              </a:spcAft>
              <a:buFont typeface="Arial" panose="020B0604020202020204" pitchFamily="34" charset="0"/>
              <a:buChar char="•"/>
            </a:pPr>
            <a:r>
              <a:rPr lang="en-GB" altLang="en-US" sz="2400" dirty="0">
                <a:latin typeface="Kings Caslon Display" panose="02000503000000020003"/>
                <a:ea typeface="Open Sans"/>
                <a:cs typeface="Open Sans"/>
              </a:rPr>
              <a:t>Family history of suicidal behaviour</a:t>
            </a:r>
          </a:p>
          <a:p>
            <a:pPr marL="285750" indent="-285750">
              <a:spcAft>
                <a:spcPts val="600"/>
              </a:spcAft>
              <a:buFont typeface="Arial" panose="020B0604020202020204" pitchFamily="34" charset="0"/>
              <a:buChar char="•"/>
            </a:pPr>
            <a:r>
              <a:rPr lang="en-GB" altLang="en-US" sz="2400" dirty="0">
                <a:latin typeface="Kings Caslon Display" panose="02000503000000020003"/>
                <a:ea typeface="Open Sans"/>
                <a:cs typeface="Open Sans"/>
              </a:rPr>
              <a:t>Interpersonal difficulties</a:t>
            </a:r>
          </a:p>
          <a:p>
            <a:pPr marL="285750" indent="-285750">
              <a:spcAft>
                <a:spcPts val="600"/>
              </a:spcAft>
              <a:buFont typeface="Arial" panose="020B0604020202020204" pitchFamily="34" charset="0"/>
              <a:buChar char="•"/>
            </a:pPr>
            <a:r>
              <a:rPr lang="en-GB" altLang="en-US" sz="2400" dirty="0">
                <a:latin typeface="Kings Caslon Display" panose="02000503000000020003"/>
                <a:ea typeface="Open Sans"/>
                <a:cs typeface="Open Sans"/>
              </a:rPr>
              <a:t>Mental disorder</a:t>
            </a:r>
          </a:p>
          <a:p>
            <a:pPr marL="285750" indent="-285750">
              <a:spcAft>
                <a:spcPts val="600"/>
              </a:spcAft>
              <a:buFont typeface="Arial" panose="020B0604020202020204" pitchFamily="34" charset="0"/>
              <a:buChar char="•"/>
            </a:pPr>
            <a:r>
              <a:rPr lang="en-GB" altLang="en-US" sz="2400" dirty="0">
                <a:latin typeface="Kings Caslon Display" panose="02000503000000020003"/>
                <a:ea typeface="Open Sans"/>
                <a:cs typeface="Open Sans"/>
              </a:rPr>
              <a:t>Drug and alcohol misuse</a:t>
            </a:r>
          </a:p>
          <a:p>
            <a:pPr marL="285750" indent="-285750">
              <a:spcAft>
                <a:spcPts val="600"/>
              </a:spcAft>
              <a:buFont typeface="Arial" panose="020B0604020202020204" pitchFamily="34" charset="0"/>
              <a:buChar char="•"/>
            </a:pPr>
            <a:r>
              <a:rPr lang="en-GB" altLang="en-US" sz="2400" dirty="0">
                <a:latin typeface="Kings Caslon Display" panose="02000503000000020003"/>
                <a:ea typeface="Open Sans"/>
                <a:cs typeface="Open Sans"/>
              </a:rPr>
              <a:t>Hopelessness</a:t>
            </a:r>
          </a:p>
        </p:txBody>
      </p:sp>
      <p:sp>
        <p:nvSpPr>
          <p:cNvPr id="3" name="Rectangle 2">
            <a:extLst>
              <a:ext uri="{FF2B5EF4-FFF2-40B4-BE49-F238E27FC236}">
                <a16:creationId xmlns:a16="http://schemas.microsoft.com/office/drawing/2014/main" id="{05D378CE-1E59-42CE-AC0E-46D6EFE3FDDB}"/>
              </a:ext>
            </a:extLst>
          </p:cNvPr>
          <p:cNvSpPr/>
          <p:nvPr/>
        </p:nvSpPr>
        <p:spPr>
          <a:xfrm>
            <a:off x="8342289" y="5798045"/>
            <a:ext cx="1680525" cy="307777"/>
          </a:xfrm>
          <a:prstGeom prst="rect">
            <a:avLst/>
          </a:prstGeom>
        </p:spPr>
        <p:txBody>
          <a:bodyPr wrap="none">
            <a:spAutoFit/>
          </a:bodyPr>
          <a:lstStyle/>
          <a:p>
            <a:r>
              <a:rPr lang="en-GB" altLang="en-US" sz="1400" i="1" dirty="0" err="1">
                <a:latin typeface="Kings Caslon Display" panose="02000503000000020003"/>
              </a:rPr>
              <a:t>Hawton</a:t>
            </a:r>
            <a:r>
              <a:rPr lang="en-GB" altLang="en-US" sz="1400" i="1" dirty="0">
                <a:latin typeface="Kings Caslon Display" panose="02000503000000020003"/>
              </a:rPr>
              <a:t> et al. (2012)</a:t>
            </a:r>
            <a:endParaRPr lang="en-GB" sz="1400" i="1" dirty="0">
              <a:latin typeface="Kings Caslon Display" panose="02000503000000020003"/>
            </a:endParaRPr>
          </a:p>
        </p:txBody>
      </p:sp>
    </p:spTree>
    <p:extLst>
      <p:ext uri="{BB962C8B-B14F-4D97-AF65-F5344CB8AC3E}">
        <p14:creationId xmlns:p14="http://schemas.microsoft.com/office/powerpoint/2010/main" val="560023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CCFCD59-A468-4D80-B1CD-A364D734AAC6}"/>
              </a:ext>
            </a:extLst>
          </p:cNvPr>
          <p:cNvSpPr txBox="1"/>
          <p:nvPr/>
        </p:nvSpPr>
        <p:spPr>
          <a:xfrm>
            <a:off x="1859280" y="5242560"/>
            <a:ext cx="184731" cy="369332"/>
          </a:xfrm>
          <a:prstGeom prst="rect">
            <a:avLst/>
          </a:prstGeom>
          <a:noFill/>
        </p:spPr>
        <p:txBody>
          <a:bodyPr wrap="none" rtlCol="0">
            <a:spAutoFit/>
          </a:bodyPr>
          <a:lstStyle/>
          <a:p>
            <a:endParaRPr lang="en-GB" dirty="0"/>
          </a:p>
        </p:txBody>
      </p:sp>
      <p:sp>
        <p:nvSpPr>
          <p:cNvPr id="9" name="TextBox 8">
            <a:extLst>
              <a:ext uri="{FF2B5EF4-FFF2-40B4-BE49-F238E27FC236}">
                <a16:creationId xmlns:a16="http://schemas.microsoft.com/office/drawing/2014/main" id="{A9DA74B0-69B9-487E-916F-9EA422A43B15}"/>
              </a:ext>
            </a:extLst>
          </p:cNvPr>
          <p:cNvSpPr txBox="1"/>
          <p:nvPr/>
        </p:nvSpPr>
        <p:spPr>
          <a:xfrm>
            <a:off x="1472665" y="3181978"/>
            <a:ext cx="184731" cy="369332"/>
          </a:xfrm>
          <a:prstGeom prst="rect">
            <a:avLst/>
          </a:prstGeom>
          <a:noFill/>
        </p:spPr>
        <p:txBody>
          <a:bodyPr wrap="none" rtlCol="0">
            <a:spAutoFit/>
          </a:bodyPr>
          <a:lstStyle/>
          <a:p>
            <a:endParaRPr lang="en-GB" dirty="0"/>
          </a:p>
        </p:txBody>
      </p:sp>
      <p:sp>
        <p:nvSpPr>
          <p:cNvPr id="11" name="TextBox 10">
            <a:extLst>
              <a:ext uri="{FF2B5EF4-FFF2-40B4-BE49-F238E27FC236}">
                <a16:creationId xmlns:a16="http://schemas.microsoft.com/office/drawing/2014/main" id="{D3CE4B66-C735-4FE9-9967-ADB1C36C099D}"/>
              </a:ext>
            </a:extLst>
          </p:cNvPr>
          <p:cNvSpPr txBox="1"/>
          <p:nvPr/>
        </p:nvSpPr>
        <p:spPr>
          <a:xfrm>
            <a:off x="3120523" y="370968"/>
            <a:ext cx="5454869" cy="461665"/>
          </a:xfrm>
          <a:prstGeom prst="rect">
            <a:avLst/>
          </a:prstGeom>
          <a:solidFill>
            <a:schemeClr val="accent1"/>
          </a:solidFill>
        </p:spPr>
        <p:txBody>
          <a:bodyPr wrap="square" rtlCol="0">
            <a:spAutoFit/>
          </a:bodyPr>
          <a:lstStyle/>
          <a:p>
            <a:r>
              <a:rPr lang="en-US" sz="2400" b="1" dirty="0">
                <a:solidFill>
                  <a:schemeClr val="bg1"/>
                </a:solidFill>
                <a:latin typeface="KingsBureauGrot FiveOne" panose="02000506040000020004" pitchFamily="2" charset="0"/>
              </a:rPr>
              <a:t>Long term follow up A&amp;E presentations</a:t>
            </a:r>
            <a:endParaRPr lang="en-US" sz="1400" i="1" dirty="0">
              <a:solidFill>
                <a:schemeClr val="bg1"/>
              </a:solidFill>
              <a:latin typeface="KingsBureauGrot FiveOne" panose="02000506040000020004" pitchFamily="2" charset="0"/>
            </a:endParaRPr>
          </a:p>
        </p:txBody>
      </p:sp>
      <p:sp>
        <p:nvSpPr>
          <p:cNvPr id="10" name="Text Placeholder 7">
            <a:extLst>
              <a:ext uri="{FF2B5EF4-FFF2-40B4-BE49-F238E27FC236}">
                <a16:creationId xmlns:a16="http://schemas.microsoft.com/office/drawing/2014/main" id="{DFF6150C-8DBF-4AFF-A073-0BA6DB9093DE}"/>
              </a:ext>
            </a:extLst>
          </p:cNvPr>
          <p:cNvSpPr txBox="1">
            <a:spLocks/>
          </p:cNvSpPr>
          <p:nvPr/>
        </p:nvSpPr>
        <p:spPr>
          <a:xfrm>
            <a:off x="1657396" y="1343660"/>
            <a:ext cx="3736975" cy="3898900"/>
          </a:xfrm>
          <a:prstGeom prst="rect">
            <a:avLst/>
          </a:prstGeom>
        </p:spPr>
        <p:txBody>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buNone/>
              <a:defRPr/>
            </a:pPr>
            <a:r>
              <a:rPr lang="en-GB" altLang="en-US" sz="2800" b="1" dirty="0">
                <a:latin typeface="Kings Caslon Display" panose="02000503000000020003"/>
                <a:ea typeface="Source Serif Pro" charset="0"/>
                <a:cs typeface="Source Serif Pro" charset="0"/>
              </a:rPr>
              <a:t>Repetition in 27.3%</a:t>
            </a:r>
          </a:p>
          <a:p>
            <a:pPr marL="171450" indent="-171450">
              <a:buFont typeface="Arial" charset="0"/>
              <a:buChar char="•"/>
              <a:defRPr/>
            </a:pPr>
            <a:r>
              <a:rPr lang="en-GB" altLang="en-US" sz="2300" dirty="0">
                <a:latin typeface="Kings Caslon Display" panose="02000503000000020003"/>
              </a:rPr>
              <a:t>Age</a:t>
            </a:r>
          </a:p>
          <a:p>
            <a:pPr marL="171450" indent="-171450">
              <a:buFont typeface="Arial" charset="0"/>
              <a:buChar char="•"/>
              <a:defRPr/>
            </a:pPr>
            <a:r>
              <a:rPr lang="en-GB" altLang="en-US" sz="2300" dirty="0">
                <a:latin typeface="Kings Caslon Display" panose="02000503000000020003"/>
              </a:rPr>
              <a:t>Self-cutting</a:t>
            </a:r>
          </a:p>
          <a:p>
            <a:pPr marL="171450" indent="-171450">
              <a:buFont typeface="Arial" charset="0"/>
              <a:buChar char="•"/>
              <a:defRPr/>
            </a:pPr>
            <a:r>
              <a:rPr lang="en-GB" altLang="en-US" sz="2300" dirty="0">
                <a:latin typeface="Kings Caslon Display" panose="02000503000000020003"/>
              </a:rPr>
              <a:t>Previous self-harm </a:t>
            </a:r>
          </a:p>
          <a:p>
            <a:pPr marL="171450" indent="-171450">
              <a:buFont typeface="Arial" charset="0"/>
              <a:buChar char="•"/>
              <a:defRPr/>
            </a:pPr>
            <a:r>
              <a:rPr lang="en-GB" altLang="en-US" sz="2300" dirty="0">
                <a:latin typeface="Kings Caslon Display" panose="02000503000000020003"/>
              </a:rPr>
              <a:t>Psychiatric treatment</a:t>
            </a:r>
            <a:endParaRPr lang="en-GB" sz="2300" dirty="0">
              <a:latin typeface="Kings Caslon Display" panose="02000503000000020003"/>
            </a:endParaRPr>
          </a:p>
        </p:txBody>
      </p:sp>
      <p:sp>
        <p:nvSpPr>
          <p:cNvPr id="12" name="Text Placeholder 8">
            <a:extLst>
              <a:ext uri="{FF2B5EF4-FFF2-40B4-BE49-F238E27FC236}">
                <a16:creationId xmlns:a16="http://schemas.microsoft.com/office/drawing/2014/main" id="{6EA96B15-158E-4A26-ADFB-2965F9FC014E}"/>
              </a:ext>
            </a:extLst>
          </p:cNvPr>
          <p:cNvSpPr txBox="1">
            <a:spLocks/>
          </p:cNvSpPr>
          <p:nvPr/>
        </p:nvSpPr>
        <p:spPr>
          <a:xfrm>
            <a:off x="5847958" y="1315151"/>
            <a:ext cx="4623335" cy="2816225"/>
          </a:xfrm>
          <a:prstGeom prst="rect">
            <a:avLst/>
          </a:prstGeom>
        </p:spPr>
        <p:txBody>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buNone/>
              <a:defRPr/>
            </a:pPr>
            <a:r>
              <a:rPr lang="en-GB" altLang="en-US" sz="2800" b="1" dirty="0">
                <a:latin typeface="Kings Caslon Display" panose="02000503000000020003"/>
                <a:ea typeface="Source Serif Pro" charset="0"/>
                <a:cs typeface="Source Serif Pro" charset="0"/>
              </a:rPr>
              <a:t>Death in 1% (50% suicides)</a:t>
            </a:r>
          </a:p>
          <a:p>
            <a:pPr marL="171450" indent="-171450">
              <a:buFont typeface="Arial" charset="0"/>
              <a:buChar char="•"/>
              <a:defRPr/>
            </a:pPr>
            <a:r>
              <a:rPr lang="en-GB" altLang="en-US" sz="2300" dirty="0">
                <a:latin typeface="Kings Caslon Display" panose="02000503000000020003"/>
              </a:rPr>
              <a:t>The method used was usually different to that used for self-harm.</a:t>
            </a:r>
          </a:p>
          <a:p>
            <a:pPr marL="171450" indent="-171450">
              <a:buFont typeface="Arial" charset="0"/>
              <a:buChar char="•"/>
              <a:defRPr/>
            </a:pPr>
            <a:r>
              <a:rPr lang="en-GB" altLang="en-US" sz="2300" dirty="0">
                <a:latin typeface="Kings Caslon Display" panose="02000503000000020003"/>
              </a:rPr>
              <a:t>Male gender</a:t>
            </a:r>
          </a:p>
          <a:p>
            <a:pPr marL="171450" indent="-171450">
              <a:buFont typeface="Arial" charset="0"/>
              <a:buChar char="•"/>
              <a:defRPr/>
            </a:pPr>
            <a:r>
              <a:rPr lang="en-GB" altLang="en-US" sz="2300" dirty="0">
                <a:latin typeface="Kings Caslon Display" panose="02000503000000020003"/>
              </a:rPr>
              <a:t>Self-cutting </a:t>
            </a:r>
          </a:p>
          <a:p>
            <a:pPr marL="171450" indent="-171450">
              <a:buFont typeface="Arial" charset="0"/>
              <a:buChar char="•"/>
              <a:defRPr/>
            </a:pPr>
            <a:r>
              <a:rPr lang="en-GB" altLang="en-US" sz="2300" dirty="0">
                <a:latin typeface="Kings Caslon Display" panose="02000503000000020003"/>
              </a:rPr>
              <a:t>Prior psychiatric treatment </a:t>
            </a:r>
          </a:p>
          <a:p>
            <a:pPr marL="171450" indent="-171450">
              <a:buFont typeface="Arial" charset="0"/>
              <a:buChar char="•"/>
              <a:defRPr/>
            </a:pPr>
            <a:r>
              <a:rPr lang="en-GB" altLang="en-US" sz="2300" dirty="0">
                <a:latin typeface="Kings Caslon Display" panose="02000503000000020003"/>
              </a:rPr>
              <a:t>History of previous self harm</a:t>
            </a:r>
          </a:p>
          <a:p>
            <a:pPr marL="0" indent="0">
              <a:spcBef>
                <a:spcPts val="0"/>
              </a:spcBef>
              <a:buNone/>
              <a:defRPr/>
            </a:pPr>
            <a:endParaRPr lang="en-GB" altLang="en-US" sz="2300" dirty="0">
              <a:latin typeface="Kings Caslon Display" panose="02000503000000020003"/>
            </a:endParaRPr>
          </a:p>
        </p:txBody>
      </p:sp>
      <p:sp>
        <p:nvSpPr>
          <p:cNvPr id="2" name="Rectangle 1">
            <a:extLst>
              <a:ext uri="{FF2B5EF4-FFF2-40B4-BE49-F238E27FC236}">
                <a16:creationId xmlns:a16="http://schemas.microsoft.com/office/drawing/2014/main" id="{FFC3E1F3-03B1-49CF-B990-0F5E91CE4428}"/>
              </a:ext>
            </a:extLst>
          </p:cNvPr>
          <p:cNvSpPr/>
          <p:nvPr/>
        </p:nvSpPr>
        <p:spPr>
          <a:xfrm>
            <a:off x="9751387" y="4401323"/>
            <a:ext cx="1680525" cy="307777"/>
          </a:xfrm>
          <a:prstGeom prst="rect">
            <a:avLst/>
          </a:prstGeom>
        </p:spPr>
        <p:txBody>
          <a:bodyPr wrap="none">
            <a:spAutoFit/>
          </a:bodyPr>
          <a:lstStyle/>
          <a:p>
            <a:r>
              <a:rPr lang="en-US" sz="1400" i="1" dirty="0" err="1">
                <a:latin typeface="Kings Caslon Display" panose="02000503000000020003"/>
              </a:rPr>
              <a:t>Hawton</a:t>
            </a:r>
            <a:r>
              <a:rPr lang="en-US" sz="1400" i="1" dirty="0">
                <a:latin typeface="Kings Caslon Display" panose="02000503000000020003"/>
              </a:rPr>
              <a:t> et al. (2012)</a:t>
            </a:r>
            <a:endParaRPr lang="en-GB" sz="1400" dirty="0">
              <a:latin typeface="Kings Caslon Display" panose="02000503000000020003"/>
            </a:endParaRPr>
          </a:p>
        </p:txBody>
      </p:sp>
      <p:sp>
        <p:nvSpPr>
          <p:cNvPr id="3" name="Rectangle 2">
            <a:extLst>
              <a:ext uri="{FF2B5EF4-FFF2-40B4-BE49-F238E27FC236}">
                <a16:creationId xmlns:a16="http://schemas.microsoft.com/office/drawing/2014/main" id="{BC62D37C-0318-47F8-9668-B1DD3DB9BF85}"/>
              </a:ext>
            </a:extLst>
          </p:cNvPr>
          <p:cNvSpPr/>
          <p:nvPr/>
        </p:nvSpPr>
        <p:spPr>
          <a:xfrm>
            <a:off x="5847958" y="5425202"/>
            <a:ext cx="6096000" cy="830997"/>
          </a:xfrm>
          <a:prstGeom prst="rect">
            <a:avLst/>
          </a:prstGeom>
        </p:spPr>
        <p:txBody>
          <a:bodyPr>
            <a:spAutoFit/>
          </a:bodyPr>
          <a:lstStyle/>
          <a:p>
            <a:pPr marL="171450" indent="-171450">
              <a:spcBef>
                <a:spcPts val="600"/>
              </a:spcBef>
              <a:buFont typeface="Arial" charset="0"/>
              <a:buChar char="•"/>
              <a:defRPr/>
            </a:pPr>
            <a:r>
              <a:rPr lang="en-US" altLang="en-US" sz="2400" dirty="0">
                <a:latin typeface="Kings Caslon Display" panose="02000503000000020003"/>
              </a:rPr>
              <a:t>Violent versus non-violent self-harm makes you </a:t>
            </a:r>
            <a:r>
              <a:rPr lang="en-US" altLang="en-US" sz="2400" b="1" dirty="0">
                <a:latin typeface="Kings Caslon Display" panose="02000503000000020003"/>
              </a:rPr>
              <a:t>8 times </a:t>
            </a:r>
            <a:r>
              <a:rPr lang="en-US" altLang="en-US" sz="2400" dirty="0">
                <a:latin typeface="Kings Caslon Display" panose="02000503000000020003"/>
              </a:rPr>
              <a:t>more likely to die</a:t>
            </a:r>
            <a:endParaRPr lang="en-US" altLang="en-US" sz="1900" i="1" dirty="0">
              <a:latin typeface="Kings Caslon Display" panose="02000503000000020003"/>
            </a:endParaRPr>
          </a:p>
        </p:txBody>
      </p:sp>
      <p:sp>
        <p:nvSpPr>
          <p:cNvPr id="4" name="Rectangle 3">
            <a:extLst>
              <a:ext uri="{FF2B5EF4-FFF2-40B4-BE49-F238E27FC236}">
                <a16:creationId xmlns:a16="http://schemas.microsoft.com/office/drawing/2014/main" id="{AC03F850-54FB-41CE-86DE-8BB99FA53031}"/>
              </a:ext>
            </a:extLst>
          </p:cNvPr>
          <p:cNvSpPr/>
          <p:nvPr/>
        </p:nvSpPr>
        <p:spPr>
          <a:xfrm>
            <a:off x="9894695" y="6002926"/>
            <a:ext cx="1772280" cy="307777"/>
          </a:xfrm>
          <a:prstGeom prst="rect">
            <a:avLst/>
          </a:prstGeom>
        </p:spPr>
        <p:txBody>
          <a:bodyPr wrap="none">
            <a:spAutoFit/>
          </a:bodyPr>
          <a:lstStyle/>
          <a:p>
            <a:r>
              <a:rPr lang="en-US" altLang="en-US" sz="1400" i="1" dirty="0">
                <a:latin typeface="Kings Caslon Display" panose="02000503000000020003"/>
              </a:rPr>
              <a:t>Beckman et al. (2019)</a:t>
            </a:r>
            <a:endParaRPr lang="en-GB" sz="1400" dirty="0"/>
          </a:p>
        </p:txBody>
      </p:sp>
    </p:spTree>
    <p:extLst>
      <p:ext uri="{BB962C8B-B14F-4D97-AF65-F5344CB8AC3E}">
        <p14:creationId xmlns:p14="http://schemas.microsoft.com/office/powerpoint/2010/main" val="3798720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3CE4B66-C735-4FE9-9967-ADB1C36C099D}"/>
              </a:ext>
            </a:extLst>
          </p:cNvPr>
          <p:cNvSpPr txBox="1"/>
          <p:nvPr/>
        </p:nvSpPr>
        <p:spPr>
          <a:xfrm>
            <a:off x="676436" y="983009"/>
            <a:ext cx="7115176" cy="1658198"/>
          </a:xfrm>
          <a:prstGeom prst="rect">
            <a:avLst/>
          </a:prstGeom>
        </p:spPr>
        <p:txBody>
          <a:bodyPr vert="horz" lIns="91440" tIns="45720" rIns="91440" bIns="45720" rtlCol="0" anchor="ctr">
            <a:normAutofit/>
          </a:bodyPr>
          <a:lstStyle/>
          <a:p>
            <a:pPr defTabSz="914400">
              <a:lnSpc>
                <a:spcPct val="85000"/>
              </a:lnSpc>
              <a:spcBef>
                <a:spcPct val="0"/>
              </a:spcBef>
              <a:spcAft>
                <a:spcPts val="600"/>
              </a:spcAft>
            </a:pPr>
            <a:r>
              <a:rPr lang="en-US" sz="2800" b="1" spc="-120" dirty="0">
                <a:solidFill>
                  <a:schemeClr val="accent1"/>
                </a:solidFill>
                <a:latin typeface="Kings Caslon Display" panose="02000503000000020003"/>
                <a:ea typeface="+mj-ea"/>
                <a:cs typeface="+mj-cs"/>
              </a:rPr>
              <a:t>Peer-adult network structure and suicide attempts in 38 high schools: implications for network-informed suicide prevention</a:t>
            </a:r>
          </a:p>
          <a:p>
            <a:pPr defTabSz="914400">
              <a:lnSpc>
                <a:spcPct val="85000"/>
              </a:lnSpc>
              <a:spcBef>
                <a:spcPct val="0"/>
              </a:spcBef>
              <a:spcAft>
                <a:spcPts val="600"/>
              </a:spcAft>
            </a:pPr>
            <a:endParaRPr lang="en-US" sz="2800" b="1" spc="-120" dirty="0">
              <a:solidFill>
                <a:schemeClr val="accent1"/>
              </a:solidFill>
              <a:latin typeface="Kings Caslon Display" panose="02000503000000020003"/>
              <a:ea typeface="+mj-ea"/>
              <a:cs typeface="+mj-cs"/>
            </a:endParaRPr>
          </a:p>
        </p:txBody>
      </p:sp>
      <p:sp>
        <p:nvSpPr>
          <p:cNvPr id="10" name="Text Placeholder 7">
            <a:extLst>
              <a:ext uri="{FF2B5EF4-FFF2-40B4-BE49-F238E27FC236}">
                <a16:creationId xmlns:a16="http://schemas.microsoft.com/office/drawing/2014/main" id="{FE69E60B-75C6-4404-BBD2-71368C166B98}"/>
              </a:ext>
            </a:extLst>
          </p:cNvPr>
          <p:cNvSpPr txBox="1">
            <a:spLocks/>
          </p:cNvSpPr>
          <p:nvPr/>
        </p:nvSpPr>
        <p:spPr>
          <a:xfrm>
            <a:off x="657225" y="2310097"/>
            <a:ext cx="6554323" cy="4351715"/>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285750" indent="-285750">
              <a:spcAft>
                <a:spcPts val="600"/>
              </a:spcAft>
              <a:buFont typeface="Arial" panose="020B0604020202020204" pitchFamily="34" charset="0"/>
              <a:buChar char="•"/>
            </a:pPr>
            <a:r>
              <a:rPr lang="en-US" sz="2000" dirty="0">
                <a:latin typeface="Kings Caslon Display" panose="02000503000000020003"/>
              </a:rPr>
              <a:t>School networks could provide the relationship network structure that will potentially prevent suicidal behaviour</a:t>
            </a:r>
          </a:p>
          <a:p>
            <a:pPr marL="285750" indent="-285750">
              <a:spcAft>
                <a:spcPts val="600"/>
              </a:spcAft>
              <a:buFont typeface="Arial" panose="020B0604020202020204" pitchFamily="34" charset="0"/>
              <a:buChar char="•"/>
            </a:pPr>
            <a:r>
              <a:rPr lang="en-US" sz="2000" dirty="0">
                <a:latin typeface="Kings Caslon Display" panose="02000503000000020003"/>
              </a:rPr>
              <a:t>Lower peer network integration and cohesion in schools had higher rates of suicidal ideation (SI) and suicide attempts (SA)</a:t>
            </a:r>
          </a:p>
          <a:p>
            <a:pPr marL="285750" indent="-285750">
              <a:spcAft>
                <a:spcPts val="600"/>
              </a:spcAft>
              <a:buFont typeface="Arial" panose="020B0604020202020204" pitchFamily="34" charset="0"/>
              <a:buChar char="•"/>
            </a:pPr>
            <a:r>
              <a:rPr lang="en-US" sz="2000" dirty="0">
                <a:latin typeface="Kings Caslon Display" panose="02000503000000020003"/>
              </a:rPr>
              <a:t>Suicidal attempts increased with two factors:</a:t>
            </a:r>
          </a:p>
          <a:p>
            <a:pPr marL="985838" indent="-342900">
              <a:buAutoNum type="arabicPeriod"/>
              <a:defRPr/>
            </a:pPr>
            <a:r>
              <a:rPr lang="en-US" sz="1800" dirty="0">
                <a:latin typeface="Kings Caslon Display" panose="02000503000000020003"/>
              </a:rPr>
              <a:t>Student isolation</a:t>
            </a:r>
          </a:p>
          <a:p>
            <a:pPr marL="985838" lvl="1">
              <a:buFontTx/>
              <a:buChar char="-"/>
              <a:defRPr/>
            </a:pPr>
            <a:r>
              <a:rPr lang="en-US" sz="1600" dirty="0">
                <a:latin typeface="Kings Caslon Display" panose="02000503000000020003"/>
              </a:rPr>
              <a:t>10% more students isolated from adults led to 20% higher SA rate on average </a:t>
            </a:r>
          </a:p>
          <a:p>
            <a:pPr marL="985838" indent="-342900">
              <a:buAutoNum type="arabicPeriod"/>
              <a:defRPr/>
            </a:pPr>
            <a:r>
              <a:rPr lang="en-US" sz="1800" dirty="0">
                <a:latin typeface="Kings Caslon Display" panose="02000503000000020003"/>
              </a:rPr>
              <a:t>Popularity of student and clustering on network</a:t>
            </a:r>
          </a:p>
          <a:p>
            <a:pPr marL="985838" lvl="1">
              <a:buFontTx/>
              <a:buChar char="-"/>
              <a:defRPr/>
            </a:pPr>
            <a:r>
              <a:rPr lang="en-US" sz="1600" dirty="0">
                <a:latin typeface="Kings Caslon Display" panose="02000503000000020003"/>
              </a:rPr>
              <a:t>Higher relative to non suicidal peers</a:t>
            </a:r>
          </a:p>
        </p:txBody>
      </p:sp>
      <p:sp>
        <p:nvSpPr>
          <p:cNvPr id="8" name="TextBox 7">
            <a:extLst>
              <a:ext uri="{FF2B5EF4-FFF2-40B4-BE49-F238E27FC236}">
                <a16:creationId xmlns:a16="http://schemas.microsoft.com/office/drawing/2014/main" id="{ECCFCD59-A468-4D80-B1CD-A364D734AAC6}"/>
              </a:ext>
            </a:extLst>
          </p:cNvPr>
          <p:cNvSpPr txBox="1"/>
          <p:nvPr/>
        </p:nvSpPr>
        <p:spPr>
          <a:xfrm>
            <a:off x="1859280" y="5242560"/>
            <a:ext cx="184731" cy="369332"/>
          </a:xfrm>
          <a:prstGeom prst="rect">
            <a:avLst/>
          </a:prstGeom>
          <a:noFill/>
        </p:spPr>
        <p:txBody>
          <a:bodyPr wrap="none" rtlCol="0">
            <a:spAutoFit/>
          </a:bodyPr>
          <a:lstStyle/>
          <a:p>
            <a:endParaRPr lang="en-GB" dirty="0"/>
          </a:p>
        </p:txBody>
      </p:sp>
      <p:sp>
        <p:nvSpPr>
          <p:cNvPr id="9" name="TextBox 8">
            <a:extLst>
              <a:ext uri="{FF2B5EF4-FFF2-40B4-BE49-F238E27FC236}">
                <a16:creationId xmlns:a16="http://schemas.microsoft.com/office/drawing/2014/main" id="{A9DA74B0-69B9-487E-916F-9EA422A43B15}"/>
              </a:ext>
            </a:extLst>
          </p:cNvPr>
          <p:cNvSpPr txBox="1"/>
          <p:nvPr/>
        </p:nvSpPr>
        <p:spPr>
          <a:xfrm>
            <a:off x="1472665" y="3181978"/>
            <a:ext cx="184731" cy="369332"/>
          </a:xfrm>
          <a:prstGeom prst="rect">
            <a:avLst/>
          </a:prstGeom>
          <a:noFill/>
        </p:spPr>
        <p:txBody>
          <a:bodyPr wrap="none" rtlCol="0">
            <a:spAutoFit/>
          </a:bodyPr>
          <a:lstStyle/>
          <a:p>
            <a:endParaRPr lang="en-GB" dirty="0"/>
          </a:p>
        </p:txBody>
      </p:sp>
      <p:sp>
        <p:nvSpPr>
          <p:cNvPr id="5" name="Rectangle 4">
            <a:extLst>
              <a:ext uri="{FF2B5EF4-FFF2-40B4-BE49-F238E27FC236}">
                <a16:creationId xmlns:a16="http://schemas.microsoft.com/office/drawing/2014/main" id="{ED7C7D02-C718-478C-B0B8-B298236C988C}"/>
              </a:ext>
            </a:extLst>
          </p:cNvPr>
          <p:cNvSpPr/>
          <p:nvPr/>
        </p:nvSpPr>
        <p:spPr>
          <a:xfrm>
            <a:off x="5925473" y="6204578"/>
            <a:ext cx="1668342" cy="307777"/>
          </a:xfrm>
          <a:prstGeom prst="rect">
            <a:avLst/>
          </a:prstGeom>
        </p:spPr>
        <p:txBody>
          <a:bodyPr wrap="none">
            <a:spAutoFit/>
          </a:bodyPr>
          <a:lstStyle/>
          <a:p>
            <a:r>
              <a:rPr lang="en-GB" sz="1400" i="1" dirty="0">
                <a:latin typeface="Kings Caslon Display" panose="02000503000000020003"/>
              </a:rPr>
              <a:t>Wyman et al. (2019)</a:t>
            </a:r>
          </a:p>
        </p:txBody>
      </p:sp>
      <p:pic>
        <p:nvPicPr>
          <p:cNvPr id="14" name="Picture 11">
            <a:extLst>
              <a:ext uri="{FF2B5EF4-FFF2-40B4-BE49-F238E27FC236}">
                <a16:creationId xmlns:a16="http://schemas.microsoft.com/office/drawing/2014/main" id="{AA72CB26-2C55-47F0-A2B4-73596F08B6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1612" y="0"/>
            <a:ext cx="44003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7177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763133A7-64C5-40B6-80D5-13B7B724C38C}"/>
              </a:ext>
            </a:extLst>
          </p:cNvPr>
          <p:cNvSpPr>
            <a:spLocks noGrp="1"/>
          </p:cNvSpPr>
          <p:nvPr>
            <p:ph type="subTitle" idx="1"/>
          </p:nvPr>
        </p:nvSpPr>
        <p:spPr>
          <a:xfrm>
            <a:off x="3814763" y="1087438"/>
            <a:ext cx="4748212" cy="823912"/>
          </a:xfrm>
        </p:spPr>
        <p:txBody>
          <a:bodyPr>
            <a:normAutofit fontScale="92500"/>
          </a:bodyPr>
          <a:lstStyle/>
          <a:p>
            <a:pPr>
              <a:defRPr/>
            </a:pPr>
            <a:r>
              <a:rPr lang="en-GB" altLang="en-US" dirty="0"/>
              <a:t>Risk assessment: future</a:t>
            </a:r>
            <a:endParaRPr lang="en-GB" dirty="0"/>
          </a:p>
        </p:txBody>
      </p:sp>
      <p:sp>
        <p:nvSpPr>
          <p:cNvPr id="45059" name="Content Placeholder 7">
            <a:extLst>
              <a:ext uri="{FF2B5EF4-FFF2-40B4-BE49-F238E27FC236}">
                <a16:creationId xmlns:a16="http://schemas.microsoft.com/office/drawing/2014/main" id="{EFE40E96-4B38-48B2-9275-7420EAACC130}"/>
              </a:ext>
            </a:extLst>
          </p:cNvPr>
          <p:cNvSpPr>
            <a:spLocks noGrp="1" noChangeArrowheads="1"/>
          </p:cNvSpPr>
          <p:nvPr>
            <p:ph idx="15"/>
          </p:nvPr>
        </p:nvSpPr>
        <p:spPr>
          <a:xfrm>
            <a:off x="2371725" y="2346325"/>
            <a:ext cx="7607300" cy="2478088"/>
          </a:xfrm>
        </p:spPr>
        <p:txBody>
          <a:bodyPr/>
          <a:lstStyle/>
          <a:p>
            <a:r>
              <a:rPr lang="en-GB" altLang="en-US" dirty="0">
                <a:latin typeface="Open Sans"/>
                <a:ea typeface="Open Sans"/>
                <a:cs typeface="Open Sans"/>
              </a:rPr>
              <a:t>Implicit associations </a:t>
            </a:r>
            <a:r>
              <a:rPr lang="en-GB" altLang="en-US" dirty="0">
                <a:latin typeface="Open Sans"/>
                <a:ea typeface="Open Sans"/>
                <a:cs typeface="Open Sans"/>
                <a:hlinkClick r:id="rId2"/>
              </a:rPr>
              <a:t>https://implicit.harvard.edu/implicit/user/pimh/index.jsp</a:t>
            </a:r>
            <a:endParaRPr lang="en-GB" altLang="en-US" dirty="0">
              <a:latin typeface="Open Sans"/>
              <a:ea typeface="Open Sans"/>
              <a:cs typeface="Open Sans"/>
            </a:endParaRPr>
          </a:p>
          <a:p>
            <a:r>
              <a:rPr lang="en-GB" altLang="en-US" dirty="0">
                <a:latin typeface="Open Sans"/>
                <a:ea typeface="Open Sans"/>
                <a:cs typeface="Open Sans"/>
              </a:rPr>
              <a:t>Machine learning </a:t>
            </a:r>
            <a:r>
              <a:rPr lang="en-GB" sz="1800" u="sng" dirty="0">
                <a:solidFill>
                  <a:srgbClr val="0000FF"/>
                </a:solidFill>
                <a:effectLst/>
                <a:latin typeface="Calibri" panose="020F0502020204030204" pitchFamily="34" charset="0"/>
                <a:ea typeface="Times New Roman" panose="02020603050405020304" pitchFamily="18" charset="0"/>
                <a:hlinkClick r:id="rId2"/>
              </a:rPr>
              <a:t>https://www.nature.com/articles/s41398-020-01100-0</a:t>
            </a:r>
            <a:endParaRPr lang="en-GB" sz="1800" dirty="0">
              <a:effectLst/>
              <a:latin typeface="Calibri" panose="020F0502020204030204" pitchFamily="34" charset="0"/>
              <a:ea typeface="Calibri" panose="020F0502020204030204" pitchFamily="34" charset="0"/>
            </a:endParaRPr>
          </a:p>
          <a:p>
            <a:endParaRPr lang="en-GB" altLang="en-US" dirty="0">
              <a:latin typeface="Open Sans"/>
              <a:ea typeface="Open Sans"/>
              <a:cs typeface="Open Sans"/>
            </a:endParaRPr>
          </a:p>
          <a:p>
            <a:endParaRPr lang="en-GB" altLang="en-US" dirty="0">
              <a:latin typeface="Open Sans"/>
              <a:ea typeface="Open Sans"/>
              <a:cs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060E1D-CE5F-46B4-A832-2F10A4838925}"/>
              </a:ext>
            </a:extLst>
          </p:cNvPr>
          <p:cNvSpPr txBox="1"/>
          <p:nvPr/>
        </p:nvSpPr>
        <p:spPr>
          <a:xfrm>
            <a:off x="961458" y="2876974"/>
            <a:ext cx="10479289" cy="707886"/>
          </a:xfrm>
          <a:prstGeom prst="rect">
            <a:avLst/>
          </a:prstGeom>
          <a:noFill/>
        </p:spPr>
        <p:txBody>
          <a:bodyPr wrap="square" rtlCol="0">
            <a:spAutoFit/>
          </a:bodyPr>
          <a:lstStyle/>
          <a:p>
            <a:pPr algn="ctr"/>
            <a:r>
              <a:rPr lang="en-US" sz="4000" b="1" dirty="0">
                <a:solidFill>
                  <a:srgbClr val="125082"/>
                </a:solidFill>
                <a:ea typeface="+mj-ea"/>
                <a:cs typeface="+mj-cs"/>
              </a:rPr>
              <a:t>Self-harm and Suicide in Young People </a:t>
            </a:r>
            <a:endParaRPr lang="en-GB" sz="4000" b="1" dirty="0">
              <a:solidFill>
                <a:srgbClr val="125082"/>
              </a:solidFill>
              <a:ea typeface="+mj-ea"/>
              <a:cs typeface="+mj-cs"/>
            </a:endParaRPr>
          </a:p>
        </p:txBody>
      </p:sp>
      <p:sp>
        <p:nvSpPr>
          <p:cNvPr id="5" name="TextBox 4">
            <a:extLst>
              <a:ext uri="{FF2B5EF4-FFF2-40B4-BE49-F238E27FC236}">
                <a16:creationId xmlns:a16="http://schemas.microsoft.com/office/drawing/2014/main" id="{CCA26125-1BC3-49A8-9FCB-14E530F51EEE}"/>
              </a:ext>
            </a:extLst>
          </p:cNvPr>
          <p:cNvSpPr txBox="1"/>
          <p:nvPr/>
        </p:nvSpPr>
        <p:spPr>
          <a:xfrm>
            <a:off x="4167396" y="4761020"/>
            <a:ext cx="3857210" cy="461665"/>
          </a:xfrm>
          <a:prstGeom prst="rect">
            <a:avLst/>
          </a:prstGeom>
          <a:noFill/>
        </p:spPr>
        <p:txBody>
          <a:bodyPr wrap="none" rtlCol="0">
            <a:spAutoFit/>
          </a:bodyPr>
          <a:lstStyle/>
          <a:p>
            <a:pPr algn="ctr"/>
            <a:r>
              <a:rPr lang="en-GB" sz="2400" i="1" dirty="0">
                <a:latin typeface="Kings Caslon Display" panose="02000503000000020003" pitchFamily="2" charset="0"/>
              </a:rPr>
              <a:t>Professor Dennis Ougrin, QMUL</a:t>
            </a:r>
          </a:p>
        </p:txBody>
      </p:sp>
      <p:pic>
        <p:nvPicPr>
          <p:cNvPr id="2" name="Picture 1">
            <a:extLst>
              <a:ext uri="{FF2B5EF4-FFF2-40B4-BE49-F238E27FC236}">
                <a16:creationId xmlns:a16="http://schemas.microsoft.com/office/drawing/2014/main" id="{E6290082-2446-48CE-B624-9AD46C093D57}"/>
              </a:ext>
            </a:extLst>
          </p:cNvPr>
          <p:cNvPicPr>
            <a:picLocks noChangeAspect="1"/>
          </p:cNvPicPr>
          <p:nvPr/>
        </p:nvPicPr>
        <p:blipFill>
          <a:blip r:embed="rId2"/>
          <a:stretch>
            <a:fillRect/>
          </a:stretch>
        </p:blipFill>
        <p:spPr>
          <a:xfrm>
            <a:off x="10500869" y="4991852"/>
            <a:ext cx="1390008" cy="1079086"/>
          </a:xfrm>
          <a:prstGeom prst="rect">
            <a:avLst/>
          </a:prstGeom>
        </p:spPr>
      </p:pic>
      <p:sp>
        <p:nvSpPr>
          <p:cNvPr id="6" name="Subtitle 2">
            <a:extLst>
              <a:ext uri="{FF2B5EF4-FFF2-40B4-BE49-F238E27FC236}">
                <a16:creationId xmlns:a16="http://schemas.microsoft.com/office/drawing/2014/main" id="{C5C0B957-EBA1-4C50-A089-5EACA6C3B445}"/>
              </a:ext>
            </a:extLst>
          </p:cNvPr>
          <p:cNvSpPr txBox="1">
            <a:spLocks/>
          </p:cNvSpPr>
          <p:nvPr/>
        </p:nvSpPr>
        <p:spPr>
          <a:xfrm>
            <a:off x="2953030" y="3350501"/>
            <a:ext cx="6285940" cy="1752600"/>
          </a:xfrm>
          <a:prstGeom prst="rect">
            <a:avLst/>
          </a:prstGeom>
        </p:spPr>
        <p:txBody>
          <a:bodyPr>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gn="ctr">
              <a:lnSpc>
                <a:spcPct val="100000"/>
              </a:lnSpc>
              <a:spcAft>
                <a:spcPts val="600"/>
              </a:spcAft>
            </a:pPr>
            <a:endParaRPr lang="en-US" sz="2800" dirty="0">
              <a:latin typeface="Kings Caslon Display" panose="02000503000000020003"/>
            </a:endParaRPr>
          </a:p>
        </p:txBody>
      </p:sp>
    </p:spTree>
    <p:extLst>
      <p:ext uri="{BB962C8B-B14F-4D97-AF65-F5344CB8AC3E}">
        <p14:creationId xmlns:p14="http://schemas.microsoft.com/office/powerpoint/2010/main" val="1108794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3264621-26C9-18AE-A7FE-D825C2AAD620}"/>
              </a:ext>
            </a:extLst>
          </p:cNvPr>
          <p:cNvSpPr>
            <a:spLocks noGrp="1"/>
          </p:cNvSpPr>
          <p:nvPr>
            <p:ph type="subTitle" idx="1"/>
          </p:nvPr>
        </p:nvSpPr>
        <p:spPr/>
        <p:txBody>
          <a:bodyPr/>
          <a:lstStyle/>
          <a:p>
            <a:r>
              <a:rPr lang="en-GB" dirty="0"/>
              <a:t>Is emotion regulation the key?</a:t>
            </a:r>
          </a:p>
        </p:txBody>
      </p:sp>
      <p:sp>
        <p:nvSpPr>
          <p:cNvPr id="3" name="Text Placeholder 2">
            <a:extLst>
              <a:ext uri="{FF2B5EF4-FFF2-40B4-BE49-F238E27FC236}">
                <a16:creationId xmlns:a16="http://schemas.microsoft.com/office/drawing/2014/main" id="{D0C24339-A2ED-CECB-70A6-425F64AECF88}"/>
              </a:ext>
            </a:extLst>
          </p:cNvPr>
          <p:cNvSpPr>
            <a:spLocks noGrp="1"/>
          </p:cNvSpPr>
          <p:nvPr>
            <p:ph type="body" sz="quarter" idx="13"/>
          </p:nvPr>
        </p:nvSpPr>
        <p:spPr/>
        <p:txBody>
          <a:bodyPr/>
          <a:lstStyle/>
          <a:p>
            <a:r>
              <a:rPr lang="en-GB" dirty="0"/>
              <a:t>IDENTIFYING EMOTIONS</a:t>
            </a:r>
          </a:p>
        </p:txBody>
      </p:sp>
      <p:sp>
        <p:nvSpPr>
          <p:cNvPr id="4" name="Text Placeholder 3">
            <a:extLst>
              <a:ext uri="{FF2B5EF4-FFF2-40B4-BE49-F238E27FC236}">
                <a16:creationId xmlns:a16="http://schemas.microsoft.com/office/drawing/2014/main" id="{6541EBF1-A0B3-E68D-E8E2-6B20B2B44274}"/>
              </a:ext>
            </a:extLst>
          </p:cNvPr>
          <p:cNvSpPr>
            <a:spLocks noGrp="1"/>
          </p:cNvSpPr>
          <p:nvPr>
            <p:ph type="body" sz="quarter" idx="14"/>
          </p:nvPr>
        </p:nvSpPr>
        <p:spPr/>
        <p:txBody>
          <a:bodyPr/>
          <a:lstStyle/>
          <a:p>
            <a:r>
              <a:rPr lang="en-GB" dirty="0"/>
              <a:t>Part of DBT</a:t>
            </a:r>
          </a:p>
          <a:p>
            <a:endParaRPr lang="en-GB" dirty="0"/>
          </a:p>
        </p:txBody>
      </p:sp>
      <p:sp>
        <p:nvSpPr>
          <p:cNvPr id="5" name="Content Placeholder 4">
            <a:extLst>
              <a:ext uri="{FF2B5EF4-FFF2-40B4-BE49-F238E27FC236}">
                <a16:creationId xmlns:a16="http://schemas.microsoft.com/office/drawing/2014/main" id="{629DE70E-2181-16B9-7C06-AF7020D6947D}"/>
              </a:ext>
            </a:extLst>
          </p:cNvPr>
          <p:cNvSpPr>
            <a:spLocks noGrp="1"/>
          </p:cNvSpPr>
          <p:nvPr>
            <p:ph idx="15"/>
          </p:nvPr>
        </p:nvSpPr>
        <p:spPr>
          <a:xfrm>
            <a:off x="5791200" y="626146"/>
            <a:ext cx="6096000" cy="5183688"/>
          </a:xfrm>
        </p:spPr>
        <p:txBody>
          <a:bodyPr/>
          <a:lstStyle/>
          <a:p>
            <a:pPr marL="0" indent="0">
              <a:buNone/>
            </a:pPr>
            <a:r>
              <a:rPr lang="en-GB" dirty="0"/>
              <a:t>1.Describe the situation</a:t>
            </a:r>
          </a:p>
          <a:p>
            <a:pPr marL="0" indent="0">
              <a:buNone/>
            </a:pPr>
            <a:r>
              <a:rPr lang="en-GB" dirty="0"/>
              <a:t>2.What caused the situation</a:t>
            </a:r>
          </a:p>
          <a:p>
            <a:pPr marL="0" indent="0">
              <a:buNone/>
            </a:pPr>
            <a:r>
              <a:rPr lang="en-GB" dirty="0"/>
              <a:t>3.Primary and secondary emotions</a:t>
            </a:r>
          </a:p>
          <a:p>
            <a:pPr marL="0" indent="0">
              <a:buNone/>
            </a:pPr>
            <a:r>
              <a:rPr lang="en-GB" dirty="0"/>
              <a:t>4.Identify your urges</a:t>
            </a:r>
          </a:p>
          <a:p>
            <a:pPr marL="0" indent="0">
              <a:buNone/>
            </a:pPr>
            <a:r>
              <a:rPr lang="en-GB" dirty="0"/>
              <a:t>5.What did you do</a:t>
            </a:r>
          </a:p>
          <a:p>
            <a:pPr marL="0" indent="0">
              <a:buNone/>
            </a:pPr>
            <a:r>
              <a:rPr lang="en-GB" dirty="0"/>
              <a:t>6.Outcome</a:t>
            </a:r>
          </a:p>
        </p:txBody>
      </p:sp>
    </p:spTree>
    <p:extLst>
      <p:ext uri="{BB962C8B-B14F-4D97-AF65-F5344CB8AC3E}">
        <p14:creationId xmlns:p14="http://schemas.microsoft.com/office/powerpoint/2010/main" val="1466300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3264621-26C9-18AE-A7FE-D825C2AAD620}"/>
              </a:ext>
            </a:extLst>
          </p:cNvPr>
          <p:cNvSpPr>
            <a:spLocks noGrp="1"/>
          </p:cNvSpPr>
          <p:nvPr>
            <p:ph type="subTitle" idx="1"/>
          </p:nvPr>
        </p:nvSpPr>
        <p:spPr/>
        <p:txBody>
          <a:bodyPr/>
          <a:lstStyle/>
          <a:p>
            <a:r>
              <a:rPr lang="en-GB" dirty="0"/>
              <a:t>Is emotion regulation the key?</a:t>
            </a:r>
          </a:p>
        </p:txBody>
      </p:sp>
      <p:sp>
        <p:nvSpPr>
          <p:cNvPr id="3" name="Text Placeholder 2">
            <a:extLst>
              <a:ext uri="{FF2B5EF4-FFF2-40B4-BE49-F238E27FC236}">
                <a16:creationId xmlns:a16="http://schemas.microsoft.com/office/drawing/2014/main" id="{D0C24339-A2ED-CECB-70A6-425F64AECF88}"/>
              </a:ext>
            </a:extLst>
          </p:cNvPr>
          <p:cNvSpPr>
            <a:spLocks noGrp="1"/>
          </p:cNvSpPr>
          <p:nvPr>
            <p:ph type="body" sz="quarter" idx="13"/>
          </p:nvPr>
        </p:nvSpPr>
        <p:spPr/>
        <p:txBody>
          <a:bodyPr/>
          <a:lstStyle/>
          <a:p>
            <a:r>
              <a:rPr lang="en-GB" dirty="0"/>
              <a:t>OPPOSITE ACTION</a:t>
            </a:r>
          </a:p>
        </p:txBody>
      </p:sp>
      <p:sp>
        <p:nvSpPr>
          <p:cNvPr id="4" name="Text Placeholder 3">
            <a:extLst>
              <a:ext uri="{FF2B5EF4-FFF2-40B4-BE49-F238E27FC236}">
                <a16:creationId xmlns:a16="http://schemas.microsoft.com/office/drawing/2014/main" id="{6541EBF1-A0B3-E68D-E8E2-6B20B2B44274}"/>
              </a:ext>
            </a:extLst>
          </p:cNvPr>
          <p:cNvSpPr>
            <a:spLocks noGrp="1"/>
          </p:cNvSpPr>
          <p:nvPr>
            <p:ph type="body" sz="quarter" idx="14"/>
          </p:nvPr>
        </p:nvSpPr>
        <p:spPr/>
        <p:txBody>
          <a:bodyPr/>
          <a:lstStyle/>
          <a:p>
            <a:r>
              <a:rPr lang="en-GB" dirty="0"/>
              <a:t>Part of DBT</a:t>
            </a:r>
          </a:p>
          <a:p>
            <a:endParaRPr lang="en-GB" dirty="0"/>
          </a:p>
        </p:txBody>
      </p:sp>
      <p:sp>
        <p:nvSpPr>
          <p:cNvPr id="5" name="Content Placeholder 4">
            <a:extLst>
              <a:ext uri="{FF2B5EF4-FFF2-40B4-BE49-F238E27FC236}">
                <a16:creationId xmlns:a16="http://schemas.microsoft.com/office/drawing/2014/main" id="{629DE70E-2181-16B9-7C06-AF7020D6947D}"/>
              </a:ext>
            </a:extLst>
          </p:cNvPr>
          <p:cNvSpPr>
            <a:spLocks noGrp="1"/>
          </p:cNvSpPr>
          <p:nvPr>
            <p:ph idx="15"/>
          </p:nvPr>
        </p:nvSpPr>
        <p:spPr>
          <a:xfrm>
            <a:off x="5990896" y="1131882"/>
            <a:ext cx="5740400" cy="5183688"/>
          </a:xfrm>
        </p:spPr>
        <p:txBody>
          <a:bodyPr/>
          <a:lstStyle/>
          <a:p>
            <a:pPr marL="0" indent="0">
              <a:buNone/>
            </a:pPr>
            <a:r>
              <a:rPr lang="en-GB" dirty="0"/>
              <a:t>Sad – Withdraw (A) – Communicate and go out with friends (OA) </a:t>
            </a:r>
          </a:p>
        </p:txBody>
      </p:sp>
    </p:spTree>
    <p:extLst>
      <p:ext uri="{BB962C8B-B14F-4D97-AF65-F5344CB8AC3E}">
        <p14:creationId xmlns:p14="http://schemas.microsoft.com/office/powerpoint/2010/main" val="4082643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3264621-26C9-18AE-A7FE-D825C2AAD620}"/>
              </a:ext>
            </a:extLst>
          </p:cNvPr>
          <p:cNvSpPr>
            <a:spLocks noGrp="1"/>
          </p:cNvSpPr>
          <p:nvPr>
            <p:ph type="subTitle" idx="1"/>
          </p:nvPr>
        </p:nvSpPr>
        <p:spPr/>
        <p:txBody>
          <a:bodyPr/>
          <a:lstStyle/>
          <a:p>
            <a:r>
              <a:rPr lang="en-GB" dirty="0"/>
              <a:t>Is emotion regulation the key?</a:t>
            </a:r>
          </a:p>
        </p:txBody>
      </p:sp>
      <p:sp>
        <p:nvSpPr>
          <p:cNvPr id="3" name="Text Placeholder 2">
            <a:extLst>
              <a:ext uri="{FF2B5EF4-FFF2-40B4-BE49-F238E27FC236}">
                <a16:creationId xmlns:a16="http://schemas.microsoft.com/office/drawing/2014/main" id="{D0C24339-A2ED-CECB-70A6-425F64AECF88}"/>
              </a:ext>
            </a:extLst>
          </p:cNvPr>
          <p:cNvSpPr>
            <a:spLocks noGrp="1"/>
          </p:cNvSpPr>
          <p:nvPr>
            <p:ph type="body" sz="quarter" idx="13"/>
          </p:nvPr>
        </p:nvSpPr>
        <p:spPr/>
        <p:txBody>
          <a:bodyPr/>
          <a:lstStyle/>
          <a:p>
            <a:r>
              <a:rPr lang="en-GB" dirty="0"/>
              <a:t>PLEASE</a:t>
            </a:r>
          </a:p>
        </p:txBody>
      </p:sp>
      <p:sp>
        <p:nvSpPr>
          <p:cNvPr id="4" name="Text Placeholder 3">
            <a:extLst>
              <a:ext uri="{FF2B5EF4-FFF2-40B4-BE49-F238E27FC236}">
                <a16:creationId xmlns:a16="http://schemas.microsoft.com/office/drawing/2014/main" id="{6541EBF1-A0B3-E68D-E8E2-6B20B2B44274}"/>
              </a:ext>
            </a:extLst>
          </p:cNvPr>
          <p:cNvSpPr>
            <a:spLocks noGrp="1"/>
          </p:cNvSpPr>
          <p:nvPr>
            <p:ph type="body" sz="quarter" idx="14"/>
          </p:nvPr>
        </p:nvSpPr>
        <p:spPr/>
        <p:txBody>
          <a:bodyPr/>
          <a:lstStyle/>
          <a:p>
            <a:r>
              <a:rPr lang="en-GB" dirty="0"/>
              <a:t>Part of DBT</a:t>
            </a:r>
          </a:p>
          <a:p>
            <a:endParaRPr lang="en-GB" dirty="0"/>
          </a:p>
        </p:txBody>
      </p:sp>
      <p:sp>
        <p:nvSpPr>
          <p:cNvPr id="5" name="Content Placeholder 4">
            <a:extLst>
              <a:ext uri="{FF2B5EF4-FFF2-40B4-BE49-F238E27FC236}">
                <a16:creationId xmlns:a16="http://schemas.microsoft.com/office/drawing/2014/main" id="{629DE70E-2181-16B9-7C06-AF7020D6947D}"/>
              </a:ext>
            </a:extLst>
          </p:cNvPr>
          <p:cNvSpPr>
            <a:spLocks noGrp="1"/>
          </p:cNvSpPr>
          <p:nvPr>
            <p:ph idx="15"/>
          </p:nvPr>
        </p:nvSpPr>
        <p:spPr>
          <a:xfrm>
            <a:off x="6096000" y="1194944"/>
            <a:ext cx="5740400" cy="5183688"/>
          </a:xfrm>
        </p:spPr>
        <p:txBody>
          <a:bodyPr/>
          <a:lstStyle/>
          <a:p>
            <a:r>
              <a:rPr lang="en-GB" dirty="0"/>
              <a:t>PL	Treat Physical Illness</a:t>
            </a:r>
          </a:p>
          <a:p>
            <a:r>
              <a:rPr lang="en-GB" dirty="0"/>
              <a:t>E 	Eat Healthy</a:t>
            </a:r>
          </a:p>
          <a:p>
            <a:r>
              <a:rPr lang="en-GB" dirty="0"/>
              <a:t>A 	Avoid Mood-Altering Drugs</a:t>
            </a:r>
          </a:p>
          <a:p>
            <a:r>
              <a:rPr lang="en-GB" dirty="0"/>
              <a:t>S 	Sleep Well</a:t>
            </a:r>
          </a:p>
          <a:p>
            <a:r>
              <a:rPr lang="en-GB" dirty="0"/>
              <a:t>E 	Exercise</a:t>
            </a:r>
          </a:p>
        </p:txBody>
      </p:sp>
    </p:spTree>
    <p:extLst>
      <p:ext uri="{BB962C8B-B14F-4D97-AF65-F5344CB8AC3E}">
        <p14:creationId xmlns:p14="http://schemas.microsoft.com/office/powerpoint/2010/main" val="2925000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47D49BD-B20D-D2DE-5311-6A758DFC11EC}"/>
              </a:ext>
            </a:extLst>
          </p:cNvPr>
          <p:cNvSpPr>
            <a:spLocks noGrp="1"/>
          </p:cNvSpPr>
          <p:nvPr>
            <p:ph type="subTitle" idx="1"/>
          </p:nvPr>
        </p:nvSpPr>
        <p:spPr/>
        <p:txBody>
          <a:bodyPr>
            <a:normAutofit fontScale="85000" lnSpcReduction="20000"/>
          </a:bodyPr>
          <a:lstStyle/>
          <a:p>
            <a:endParaRPr lang="en-GB" dirty="0"/>
          </a:p>
          <a:p>
            <a:r>
              <a:rPr lang="en-GB" dirty="0"/>
              <a:t>Is emotion regulation the key?</a:t>
            </a:r>
          </a:p>
          <a:p>
            <a:endParaRPr lang="en-GB" dirty="0"/>
          </a:p>
        </p:txBody>
      </p:sp>
      <p:sp>
        <p:nvSpPr>
          <p:cNvPr id="3" name="Text Placeholder 2">
            <a:extLst>
              <a:ext uri="{FF2B5EF4-FFF2-40B4-BE49-F238E27FC236}">
                <a16:creationId xmlns:a16="http://schemas.microsoft.com/office/drawing/2014/main" id="{6D9438C0-8595-0668-FC4C-7ED7BECD7583}"/>
              </a:ext>
            </a:extLst>
          </p:cNvPr>
          <p:cNvSpPr>
            <a:spLocks noGrp="1"/>
          </p:cNvSpPr>
          <p:nvPr>
            <p:ph type="body" sz="quarter" idx="13"/>
          </p:nvPr>
        </p:nvSpPr>
        <p:spPr/>
        <p:txBody>
          <a:bodyPr/>
          <a:lstStyle/>
          <a:p>
            <a:r>
              <a:rPr lang="en-GB" dirty="0"/>
              <a:t>Paying Attention to Positive Events</a:t>
            </a:r>
          </a:p>
        </p:txBody>
      </p:sp>
      <p:sp>
        <p:nvSpPr>
          <p:cNvPr id="4" name="Text Placeholder 3">
            <a:extLst>
              <a:ext uri="{FF2B5EF4-FFF2-40B4-BE49-F238E27FC236}">
                <a16:creationId xmlns:a16="http://schemas.microsoft.com/office/drawing/2014/main" id="{1FAC3350-D751-6132-2161-AF7CFC26D902}"/>
              </a:ext>
            </a:extLst>
          </p:cNvPr>
          <p:cNvSpPr>
            <a:spLocks noGrp="1"/>
          </p:cNvSpPr>
          <p:nvPr>
            <p:ph type="body" sz="quarter" idx="14"/>
          </p:nvPr>
        </p:nvSpPr>
        <p:spPr/>
        <p:txBody>
          <a:bodyPr/>
          <a:lstStyle/>
          <a:p>
            <a:r>
              <a:rPr lang="en-GB" dirty="0"/>
              <a:t>Part of DBT</a:t>
            </a:r>
          </a:p>
          <a:p>
            <a:endParaRPr lang="en-GB" dirty="0"/>
          </a:p>
        </p:txBody>
      </p:sp>
      <p:sp>
        <p:nvSpPr>
          <p:cNvPr id="5" name="Content Placeholder 4">
            <a:extLst>
              <a:ext uri="{FF2B5EF4-FFF2-40B4-BE49-F238E27FC236}">
                <a16:creationId xmlns:a16="http://schemas.microsoft.com/office/drawing/2014/main" id="{3FF7199E-0807-5766-93A8-A86576E4167F}"/>
              </a:ext>
            </a:extLst>
          </p:cNvPr>
          <p:cNvSpPr>
            <a:spLocks noGrp="1"/>
          </p:cNvSpPr>
          <p:nvPr>
            <p:ph idx="15"/>
          </p:nvPr>
        </p:nvSpPr>
        <p:spPr>
          <a:xfrm>
            <a:off x="5980386" y="460218"/>
            <a:ext cx="5740400" cy="5183688"/>
          </a:xfrm>
        </p:spPr>
        <p:txBody>
          <a:bodyPr/>
          <a:lstStyle/>
          <a:p>
            <a:r>
              <a:rPr lang="en-GB" dirty="0"/>
              <a:t>Have a good, unrushed meal</a:t>
            </a:r>
          </a:p>
          <a:p>
            <a:r>
              <a:rPr lang="en-GB" dirty="0"/>
              <a:t> Watch a movie</a:t>
            </a:r>
          </a:p>
          <a:p>
            <a:r>
              <a:rPr lang="en-GB" dirty="0"/>
              <a:t>Visit with friends or family. </a:t>
            </a:r>
          </a:p>
          <a:p>
            <a:r>
              <a:rPr lang="en-GB" dirty="0"/>
              <a:t>Visit a local attraction. </a:t>
            </a:r>
          </a:p>
          <a:p>
            <a:r>
              <a:rPr lang="en-GB" dirty="0"/>
              <a:t>Go for a walk. </a:t>
            </a:r>
          </a:p>
          <a:p>
            <a:r>
              <a:rPr lang="en-GB" dirty="0"/>
              <a:t>Put on headphones and do nothing but listen to music.</a:t>
            </a:r>
          </a:p>
          <a:p>
            <a:r>
              <a:rPr lang="en-GB" dirty="0"/>
              <a:t>Have a picnic. </a:t>
            </a:r>
          </a:p>
          <a:p>
            <a:r>
              <a:rPr lang="en-GB" dirty="0"/>
              <a:t>Give yourself a relaxing night in.</a:t>
            </a:r>
          </a:p>
          <a:p>
            <a:r>
              <a:rPr lang="en-GB" dirty="0"/>
              <a:t>Try a new hobby.</a:t>
            </a:r>
          </a:p>
        </p:txBody>
      </p:sp>
    </p:spTree>
    <p:extLst>
      <p:ext uri="{BB962C8B-B14F-4D97-AF65-F5344CB8AC3E}">
        <p14:creationId xmlns:p14="http://schemas.microsoft.com/office/powerpoint/2010/main" val="610555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98E1DCC6-D381-F04D-9A88-FBF415F2FA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342" y="984280"/>
            <a:ext cx="9601201" cy="5187745"/>
          </a:xfrm>
          <a:prstGeom prst="rect">
            <a:avLst/>
          </a:prstGeom>
        </p:spPr>
      </p:pic>
    </p:spTree>
    <p:extLst>
      <p:ext uri="{BB962C8B-B14F-4D97-AF65-F5344CB8AC3E}">
        <p14:creationId xmlns:p14="http://schemas.microsoft.com/office/powerpoint/2010/main" val="2760307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CCFCD59-A468-4D80-B1CD-A364D734AAC6}"/>
              </a:ext>
            </a:extLst>
          </p:cNvPr>
          <p:cNvSpPr txBox="1"/>
          <p:nvPr/>
        </p:nvSpPr>
        <p:spPr>
          <a:xfrm>
            <a:off x="1859280" y="5242560"/>
            <a:ext cx="184731" cy="369332"/>
          </a:xfrm>
          <a:prstGeom prst="rect">
            <a:avLst/>
          </a:prstGeom>
          <a:noFill/>
        </p:spPr>
        <p:txBody>
          <a:bodyPr wrap="none" rtlCol="0">
            <a:spAutoFit/>
          </a:bodyPr>
          <a:lstStyle/>
          <a:p>
            <a:endParaRPr lang="en-GB" dirty="0"/>
          </a:p>
        </p:txBody>
      </p:sp>
      <p:sp>
        <p:nvSpPr>
          <p:cNvPr id="9" name="TextBox 8">
            <a:extLst>
              <a:ext uri="{FF2B5EF4-FFF2-40B4-BE49-F238E27FC236}">
                <a16:creationId xmlns:a16="http://schemas.microsoft.com/office/drawing/2014/main" id="{A9DA74B0-69B9-487E-916F-9EA422A43B15}"/>
              </a:ext>
            </a:extLst>
          </p:cNvPr>
          <p:cNvSpPr txBox="1"/>
          <p:nvPr/>
        </p:nvSpPr>
        <p:spPr>
          <a:xfrm>
            <a:off x="1472665" y="3181978"/>
            <a:ext cx="184731" cy="369332"/>
          </a:xfrm>
          <a:prstGeom prst="rect">
            <a:avLst/>
          </a:prstGeom>
          <a:noFill/>
        </p:spPr>
        <p:txBody>
          <a:bodyPr wrap="none" rtlCol="0">
            <a:spAutoFit/>
          </a:bodyPr>
          <a:lstStyle/>
          <a:p>
            <a:endParaRPr lang="en-GB" dirty="0"/>
          </a:p>
        </p:txBody>
      </p:sp>
      <p:sp>
        <p:nvSpPr>
          <p:cNvPr id="11" name="TextBox 10">
            <a:extLst>
              <a:ext uri="{FF2B5EF4-FFF2-40B4-BE49-F238E27FC236}">
                <a16:creationId xmlns:a16="http://schemas.microsoft.com/office/drawing/2014/main" id="{D3CE4B66-C735-4FE9-9967-ADB1C36C099D}"/>
              </a:ext>
            </a:extLst>
          </p:cNvPr>
          <p:cNvSpPr txBox="1"/>
          <p:nvPr/>
        </p:nvSpPr>
        <p:spPr>
          <a:xfrm>
            <a:off x="3523840" y="331122"/>
            <a:ext cx="4648235" cy="646331"/>
          </a:xfrm>
          <a:prstGeom prst="rect">
            <a:avLst/>
          </a:prstGeom>
          <a:solidFill>
            <a:schemeClr val="accent1"/>
          </a:solidFill>
        </p:spPr>
        <p:txBody>
          <a:bodyPr wrap="square" rtlCol="0">
            <a:spAutoFit/>
          </a:bodyPr>
          <a:lstStyle/>
          <a:p>
            <a:r>
              <a:rPr lang="en-GB" sz="3600" b="1" dirty="0">
                <a:solidFill>
                  <a:schemeClr val="bg1"/>
                </a:solidFill>
                <a:latin typeface="KingsBureauGrot FiveOne" panose="02000506040000020004" pitchFamily="2" charset="0"/>
              </a:rPr>
              <a:t>Suicide worldwide</a:t>
            </a:r>
          </a:p>
        </p:txBody>
      </p:sp>
      <p:pic>
        <p:nvPicPr>
          <p:cNvPr id="14" name="Picture 3">
            <a:extLst>
              <a:ext uri="{FF2B5EF4-FFF2-40B4-BE49-F238E27FC236}">
                <a16:creationId xmlns:a16="http://schemas.microsoft.com/office/drawing/2014/main" id="{4179DE1C-D81E-44CB-AE8B-632842A73B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8" r="849"/>
          <a:stretch/>
        </p:blipFill>
        <p:spPr bwMode="auto">
          <a:xfrm>
            <a:off x="627958" y="1361660"/>
            <a:ext cx="10440000" cy="4705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566FBFC-B6FC-4BF5-B7C7-98AED474FD7D}"/>
              </a:ext>
            </a:extLst>
          </p:cNvPr>
          <p:cNvSpPr/>
          <p:nvPr/>
        </p:nvSpPr>
        <p:spPr>
          <a:xfrm>
            <a:off x="8537065" y="6133615"/>
            <a:ext cx="2120581" cy="307777"/>
          </a:xfrm>
          <a:prstGeom prst="rect">
            <a:avLst/>
          </a:prstGeom>
        </p:spPr>
        <p:txBody>
          <a:bodyPr wrap="none">
            <a:spAutoFit/>
          </a:bodyPr>
          <a:lstStyle/>
          <a:p>
            <a:r>
              <a:rPr lang="fr-FR" sz="1400" i="1" dirty="0" err="1">
                <a:latin typeface="Kings Caslon Display"/>
              </a:rPr>
              <a:t>Desai</a:t>
            </a:r>
            <a:r>
              <a:rPr lang="fr-FR" sz="1400" i="1" dirty="0">
                <a:latin typeface="Kings Caslon Display"/>
              </a:rPr>
              <a:t> et al., Science (2019)</a:t>
            </a:r>
            <a:endParaRPr lang="en-GB" sz="1400" i="1" dirty="0">
              <a:latin typeface="Kings Caslon Display"/>
            </a:endParaRPr>
          </a:p>
        </p:txBody>
      </p:sp>
    </p:spTree>
    <p:extLst>
      <p:ext uri="{BB962C8B-B14F-4D97-AF65-F5344CB8AC3E}">
        <p14:creationId xmlns:p14="http://schemas.microsoft.com/office/powerpoint/2010/main" val="1049472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400AA96C-186B-4FB8-8CB2-73D6F8A861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4211" y="868182"/>
            <a:ext cx="7222311" cy="54244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CCFCD59-A468-4D80-B1CD-A364D734AAC6}"/>
              </a:ext>
            </a:extLst>
          </p:cNvPr>
          <p:cNvSpPr txBox="1"/>
          <p:nvPr/>
        </p:nvSpPr>
        <p:spPr>
          <a:xfrm>
            <a:off x="1859280" y="5242560"/>
            <a:ext cx="184731" cy="369332"/>
          </a:xfrm>
          <a:prstGeom prst="rect">
            <a:avLst/>
          </a:prstGeom>
          <a:noFill/>
        </p:spPr>
        <p:txBody>
          <a:bodyPr wrap="none" rtlCol="0">
            <a:spAutoFit/>
          </a:bodyPr>
          <a:lstStyle/>
          <a:p>
            <a:endParaRPr lang="en-GB" dirty="0"/>
          </a:p>
        </p:txBody>
      </p:sp>
      <p:sp>
        <p:nvSpPr>
          <p:cNvPr id="9" name="TextBox 8">
            <a:extLst>
              <a:ext uri="{FF2B5EF4-FFF2-40B4-BE49-F238E27FC236}">
                <a16:creationId xmlns:a16="http://schemas.microsoft.com/office/drawing/2014/main" id="{A9DA74B0-69B9-487E-916F-9EA422A43B15}"/>
              </a:ext>
            </a:extLst>
          </p:cNvPr>
          <p:cNvSpPr txBox="1"/>
          <p:nvPr/>
        </p:nvSpPr>
        <p:spPr>
          <a:xfrm>
            <a:off x="1472665" y="3181978"/>
            <a:ext cx="184731" cy="369332"/>
          </a:xfrm>
          <a:prstGeom prst="rect">
            <a:avLst/>
          </a:prstGeom>
          <a:noFill/>
        </p:spPr>
        <p:txBody>
          <a:bodyPr wrap="none" rtlCol="0">
            <a:spAutoFit/>
          </a:bodyPr>
          <a:lstStyle/>
          <a:p>
            <a:endParaRPr lang="en-GB" dirty="0"/>
          </a:p>
        </p:txBody>
      </p:sp>
      <p:sp>
        <p:nvSpPr>
          <p:cNvPr id="11" name="TextBox 10">
            <a:extLst>
              <a:ext uri="{FF2B5EF4-FFF2-40B4-BE49-F238E27FC236}">
                <a16:creationId xmlns:a16="http://schemas.microsoft.com/office/drawing/2014/main" id="{D3CE4B66-C735-4FE9-9967-ADB1C36C099D}"/>
              </a:ext>
            </a:extLst>
          </p:cNvPr>
          <p:cNvSpPr txBox="1"/>
          <p:nvPr/>
        </p:nvSpPr>
        <p:spPr>
          <a:xfrm>
            <a:off x="3034211" y="179243"/>
            <a:ext cx="5374065" cy="892552"/>
          </a:xfrm>
          <a:prstGeom prst="rect">
            <a:avLst/>
          </a:prstGeom>
          <a:solidFill>
            <a:schemeClr val="accent1"/>
          </a:solidFill>
        </p:spPr>
        <p:txBody>
          <a:bodyPr wrap="square" rtlCol="0">
            <a:spAutoFit/>
          </a:bodyPr>
          <a:lstStyle/>
          <a:p>
            <a:r>
              <a:rPr lang="en-GB" sz="2800" b="1" dirty="0">
                <a:solidFill>
                  <a:schemeClr val="bg1"/>
                </a:solidFill>
                <a:latin typeface="KingsBureauGrot FiveOne" panose="02000506040000020004" pitchFamily="2" charset="0"/>
              </a:rPr>
              <a:t>Suicide worldwide: </a:t>
            </a:r>
          </a:p>
          <a:p>
            <a:r>
              <a:rPr lang="en-GB" sz="2400" b="1" dirty="0">
                <a:solidFill>
                  <a:schemeClr val="bg1"/>
                </a:solidFill>
                <a:latin typeface="KingsBureauGrot FiveOne" panose="02000506040000020004" pitchFamily="2" charset="0"/>
              </a:rPr>
              <a:t>Gender and age distribution</a:t>
            </a:r>
          </a:p>
        </p:txBody>
      </p:sp>
      <p:sp>
        <p:nvSpPr>
          <p:cNvPr id="6" name="Rectangle 5">
            <a:extLst>
              <a:ext uri="{FF2B5EF4-FFF2-40B4-BE49-F238E27FC236}">
                <a16:creationId xmlns:a16="http://schemas.microsoft.com/office/drawing/2014/main" id="{3566FBFC-B6FC-4BF5-B7C7-98AED474FD7D}"/>
              </a:ext>
            </a:extLst>
          </p:cNvPr>
          <p:cNvSpPr/>
          <p:nvPr/>
        </p:nvSpPr>
        <p:spPr>
          <a:xfrm>
            <a:off x="9203635" y="6227550"/>
            <a:ext cx="1353256" cy="307777"/>
          </a:xfrm>
          <a:prstGeom prst="rect">
            <a:avLst/>
          </a:prstGeom>
        </p:spPr>
        <p:txBody>
          <a:bodyPr wrap="none">
            <a:spAutoFit/>
          </a:bodyPr>
          <a:lstStyle/>
          <a:p>
            <a:r>
              <a:rPr lang="fr-FR" sz="1400" i="1" dirty="0" err="1">
                <a:latin typeface="Kings Caslon Display"/>
              </a:rPr>
              <a:t>Naghavi</a:t>
            </a:r>
            <a:r>
              <a:rPr lang="fr-FR" sz="1400" i="1" dirty="0">
                <a:latin typeface="Kings Caslon Display"/>
              </a:rPr>
              <a:t> (2019)</a:t>
            </a:r>
            <a:endParaRPr lang="en-GB" sz="1400" i="1" dirty="0">
              <a:latin typeface="Kings Caslon Display"/>
            </a:endParaRPr>
          </a:p>
        </p:txBody>
      </p:sp>
    </p:spTree>
    <p:extLst>
      <p:ext uri="{BB962C8B-B14F-4D97-AF65-F5344CB8AC3E}">
        <p14:creationId xmlns:p14="http://schemas.microsoft.com/office/powerpoint/2010/main" val="1323464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CCFCD59-A468-4D80-B1CD-A364D734AAC6}"/>
              </a:ext>
            </a:extLst>
          </p:cNvPr>
          <p:cNvSpPr txBox="1"/>
          <p:nvPr/>
        </p:nvSpPr>
        <p:spPr>
          <a:xfrm>
            <a:off x="1859280" y="5242560"/>
            <a:ext cx="184731" cy="369332"/>
          </a:xfrm>
          <a:prstGeom prst="rect">
            <a:avLst/>
          </a:prstGeom>
          <a:noFill/>
        </p:spPr>
        <p:txBody>
          <a:bodyPr wrap="none" rtlCol="0">
            <a:spAutoFit/>
          </a:bodyPr>
          <a:lstStyle/>
          <a:p>
            <a:endParaRPr lang="en-GB" dirty="0"/>
          </a:p>
        </p:txBody>
      </p:sp>
      <p:sp>
        <p:nvSpPr>
          <p:cNvPr id="9" name="TextBox 8">
            <a:extLst>
              <a:ext uri="{FF2B5EF4-FFF2-40B4-BE49-F238E27FC236}">
                <a16:creationId xmlns:a16="http://schemas.microsoft.com/office/drawing/2014/main" id="{A9DA74B0-69B9-487E-916F-9EA422A43B15}"/>
              </a:ext>
            </a:extLst>
          </p:cNvPr>
          <p:cNvSpPr txBox="1"/>
          <p:nvPr/>
        </p:nvSpPr>
        <p:spPr>
          <a:xfrm>
            <a:off x="1472665" y="3181978"/>
            <a:ext cx="184731" cy="369332"/>
          </a:xfrm>
          <a:prstGeom prst="rect">
            <a:avLst/>
          </a:prstGeom>
          <a:noFill/>
        </p:spPr>
        <p:txBody>
          <a:bodyPr wrap="none" rtlCol="0">
            <a:spAutoFit/>
          </a:bodyPr>
          <a:lstStyle/>
          <a:p>
            <a:endParaRPr lang="en-GB" dirty="0"/>
          </a:p>
        </p:txBody>
      </p:sp>
      <p:sp>
        <p:nvSpPr>
          <p:cNvPr id="11" name="TextBox 10">
            <a:extLst>
              <a:ext uri="{FF2B5EF4-FFF2-40B4-BE49-F238E27FC236}">
                <a16:creationId xmlns:a16="http://schemas.microsoft.com/office/drawing/2014/main" id="{D3CE4B66-C735-4FE9-9967-ADB1C36C099D}"/>
              </a:ext>
            </a:extLst>
          </p:cNvPr>
          <p:cNvSpPr txBox="1"/>
          <p:nvPr/>
        </p:nvSpPr>
        <p:spPr>
          <a:xfrm>
            <a:off x="3534194" y="322673"/>
            <a:ext cx="4768182" cy="646331"/>
          </a:xfrm>
          <a:prstGeom prst="rect">
            <a:avLst/>
          </a:prstGeom>
          <a:solidFill>
            <a:schemeClr val="accent1"/>
          </a:solidFill>
        </p:spPr>
        <p:txBody>
          <a:bodyPr wrap="square" rtlCol="0">
            <a:spAutoFit/>
          </a:bodyPr>
          <a:lstStyle/>
          <a:p>
            <a:r>
              <a:rPr lang="en-GB" sz="3600" b="1" dirty="0">
                <a:solidFill>
                  <a:schemeClr val="bg1"/>
                </a:solidFill>
                <a:latin typeface="KingsBureauGrot FiveOne" panose="02000506040000020004" pitchFamily="2" charset="0"/>
              </a:rPr>
              <a:t>Suicide in Europe</a:t>
            </a:r>
          </a:p>
        </p:txBody>
      </p:sp>
      <p:sp>
        <p:nvSpPr>
          <p:cNvPr id="2" name="Rectangle 1">
            <a:extLst>
              <a:ext uri="{FF2B5EF4-FFF2-40B4-BE49-F238E27FC236}">
                <a16:creationId xmlns:a16="http://schemas.microsoft.com/office/drawing/2014/main" id="{C71E022D-E386-4860-9D55-99663DA9BE09}"/>
              </a:ext>
            </a:extLst>
          </p:cNvPr>
          <p:cNvSpPr/>
          <p:nvPr/>
        </p:nvSpPr>
        <p:spPr>
          <a:xfrm>
            <a:off x="7900264" y="1950872"/>
            <a:ext cx="3297346" cy="461665"/>
          </a:xfrm>
          <a:prstGeom prst="rect">
            <a:avLst/>
          </a:prstGeom>
        </p:spPr>
        <p:txBody>
          <a:bodyPr wrap="square">
            <a:spAutoFit/>
          </a:bodyPr>
          <a:lstStyle/>
          <a:p>
            <a:pPr marL="342900" indent="-342900">
              <a:spcAft>
                <a:spcPts val="600"/>
              </a:spcAft>
              <a:buFont typeface="Arial" panose="020B0604020202020204" pitchFamily="34" charset="0"/>
              <a:buChar char="•"/>
            </a:pPr>
            <a:r>
              <a:rPr lang="en-US" sz="2400" dirty="0">
                <a:latin typeface="Kings Caslon Display" panose="02000503000000020003"/>
              </a:rPr>
              <a:t>M</a:t>
            </a:r>
            <a:endParaRPr lang="en-GB" dirty="0"/>
          </a:p>
        </p:txBody>
      </p:sp>
      <p:pic>
        <p:nvPicPr>
          <p:cNvPr id="7" name="Content Placeholder 3" descr="A screenshot of a cell phone&#10;&#10;Description automatically generated">
            <a:extLst>
              <a:ext uri="{FF2B5EF4-FFF2-40B4-BE49-F238E27FC236}">
                <a16:creationId xmlns:a16="http://schemas.microsoft.com/office/drawing/2014/main" id="{EBB66543-D003-476C-B0A1-96DB92C1A4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3493" b="45505"/>
          <a:stretch/>
        </p:blipFill>
        <p:spPr>
          <a:xfrm>
            <a:off x="638961" y="1139435"/>
            <a:ext cx="10558649" cy="5289219"/>
          </a:xfrm>
          <a:prstGeom prst="rect">
            <a:avLst/>
          </a:prstGeom>
        </p:spPr>
      </p:pic>
      <p:sp>
        <p:nvSpPr>
          <p:cNvPr id="3" name="Rectangle 2">
            <a:extLst>
              <a:ext uri="{FF2B5EF4-FFF2-40B4-BE49-F238E27FC236}">
                <a16:creationId xmlns:a16="http://schemas.microsoft.com/office/drawing/2014/main" id="{4FBBC9F2-6EC7-461C-BD89-CFE82441C247}"/>
              </a:ext>
            </a:extLst>
          </p:cNvPr>
          <p:cNvSpPr/>
          <p:nvPr/>
        </p:nvSpPr>
        <p:spPr>
          <a:xfrm>
            <a:off x="8898823" y="6120877"/>
            <a:ext cx="1300228" cy="307777"/>
          </a:xfrm>
          <a:prstGeom prst="rect">
            <a:avLst/>
          </a:prstGeom>
        </p:spPr>
        <p:txBody>
          <a:bodyPr wrap="none">
            <a:spAutoFit/>
          </a:bodyPr>
          <a:lstStyle/>
          <a:p>
            <a:r>
              <a:rPr lang="en-GB" altLang="en-US" sz="1400" i="1" dirty="0">
                <a:latin typeface="Kings Caslon Display" panose="02000503000000020003"/>
                <a:ea typeface="ＭＳ Ｐゴシック" panose="020B0600070205080204" pitchFamily="34" charset="-128"/>
              </a:rPr>
              <a:t>Eurostat (2020)</a:t>
            </a:r>
            <a:endParaRPr lang="en-GB" sz="1400" i="1" dirty="0">
              <a:latin typeface="Kings Caslon Display" panose="02000503000000020003"/>
            </a:endParaRPr>
          </a:p>
        </p:txBody>
      </p:sp>
    </p:spTree>
    <p:extLst>
      <p:ext uri="{BB962C8B-B14F-4D97-AF65-F5344CB8AC3E}">
        <p14:creationId xmlns:p14="http://schemas.microsoft.com/office/powerpoint/2010/main" val="655413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5316D4-77A2-4141-9B44-0758AEAD86AE}"/>
              </a:ext>
            </a:extLst>
          </p:cNvPr>
          <p:cNvPicPr>
            <a:picLocks noChangeAspect="1"/>
          </p:cNvPicPr>
          <p:nvPr/>
        </p:nvPicPr>
        <p:blipFill rotWithShape="1">
          <a:blip r:embed="rId3"/>
          <a:srcRect t="13586"/>
          <a:stretch/>
        </p:blipFill>
        <p:spPr>
          <a:xfrm>
            <a:off x="3898634" y="1378451"/>
            <a:ext cx="7173452" cy="4778752"/>
          </a:xfrm>
          <a:prstGeom prst="rect">
            <a:avLst/>
          </a:prstGeom>
        </p:spPr>
      </p:pic>
      <p:sp>
        <p:nvSpPr>
          <p:cNvPr id="8" name="TextBox 7">
            <a:extLst>
              <a:ext uri="{FF2B5EF4-FFF2-40B4-BE49-F238E27FC236}">
                <a16:creationId xmlns:a16="http://schemas.microsoft.com/office/drawing/2014/main" id="{ECCFCD59-A468-4D80-B1CD-A364D734AAC6}"/>
              </a:ext>
            </a:extLst>
          </p:cNvPr>
          <p:cNvSpPr txBox="1"/>
          <p:nvPr/>
        </p:nvSpPr>
        <p:spPr>
          <a:xfrm>
            <a:off x="1859280" y="5242560"/>
            <a:ext cx="184731" cy="369332"/>
          </a:xfrm>
          <a:prstGeom prst="rect">
            <a:avLst/>
          </a:prstGeom>
          <a:noFill/>
        </p:spPr>
        <p:txBody>
          <a:bodyPr wrap="none" rtlCol="0">
            <a:spAutoFit/>
          </a:bodyPr>
          <a:lstStyle/>
          <a:p>
            <a:endParaRPr lang="en-GB" dirty="0"/>
          </a:p>
        </p:txBody>
      </p:sp>
      <p:sp>
        <p:nvSpPr>
          <p:cNvPr id="9" name="TextBox 8">
            <a:extLst>
              <a:ext uri="{FF2B5EF4-FFF2-40B4-BE49-F238E27FC236}">
                <a16:creationId xmlns:a16="http://schemas.microsoft.com/office/drawing/2014/main" id="{A9DA74B0-69B9-487E-916F-9EA422A43B15}"/>
              </a:ext>
            </a:extLst>
          </p:cNvPr>
          <p:cNvSpPr txBox="1"/>
          <p:nvPr/>
        </p:nvSpPr>
        <p:spPr>
          <a:xfrm>
            <a:off x="1472665" y="3181978"/>
            <a:ext cx="184731" cy="369332"/>
          </a:xfrm>
          <a:prstGeom prst="rect">
            <a:avLst/>
          </a:prstGeom>
          <a:noFill/>
        </p:spPr>
        <p:txBody>
          <a:bodyPr wrap="none" rtlCol="0">
            <a:spAutoFit/>
          </a:bodyPr>
          <a:lstStyle/>
          <a:p>
            <a:endParaRPr lang="en-GB" dirty="0"/>
          </a:p>
        </p:txBody>
      </p:sp>
      <p:sp>
        <p:nvSpPr>
          <p:cNvPr id="11" name="TextBox 10">
            <a:extLst>
              <a:ext uri="{FF2B5EF4-FFF2-40B4-BE49-F238E27FC236}">
                <a16:creationId xmlns:a16="http://schemas.microsoft.com/office/drawing/2014/main" id="{D3CE4B66-C735-4FE9-9967-ADB1C36C099D}"/>
              </a:ext>
            </a:extLst>
          </p:cNvPr>
          <p:cNvSpPr txBox="1"/>
          <p:nvPr/>
        </p:nvSpPr>
        <p:spPr>
          <a:xfrm>
            <a:off x="3980758" y="392710"/>
            <a:ext cx="3660262" cy="646331"/>
          </a:xfrm>
          <a:prstGeom prst="rect">
            <a:avLst/>
          </a:prstGeom>
          <a:solidFill>
            <a:schemeClr val="accent1"/>
          </a:solidFill>
        </p:spPr>
        <p:txBody>
          <a:bodyPr wrap="square" rtlCol="0">
            <a:spAutoFit/>
          </a:bodyPr>
          <a:lstStyle/>
          <a:p>
            <a:r>
              <a:rPr lang="en-GB" sz="3600" b="1" dirty="0">
                <a:solidFill>
                  <a:schemeClr val="bg1"/>
                </a:solidFill>
                <a:latin typeface="KingsBureauGrot FiveOne" panose="02000506040000020004" pitchFamily="2" charset="0"/>
              </a:rPr>
              <a:t>Suicide in the UK</a:t>
            </a:r>
          </a:p>
        </p:txBody>
      </p:sp>
      <p:sp>
        <p:nvSpPr>
          <p:cNvPr id="2" name="Rectangle 1">
            <a:extLst>
              <a:ext uri="{FF2B5EF4-FFF2-40B4-BE49-F238E27FC236}">
                <a16:creationId xmlns:a16="http://schemas.microsoft.com/office/drawing/2014/main" id="{C71E022D-E386-4860-9D55-99663DA9BE09}"/>
              </a:ext>
            </a:extLst>
          </p:cNvPr>
          <p:cNvSpPr/>
          <p:nvPr/>
        </p:nvSpPr>
        <p:spPr>
          <a:xfrm>
            <a:off x="601288" y="1378451"/>
            <a:ext cx="3297346" cy="4832092"/>
          </a:xfrm>
          <a:prstGeom prst="rect">
            <a:avLst/>
          </a:prstGeom>
        </p:spPr>
        <p:txBody>
          <a:bodyPr wrap="square">
            <a:spAutoFit/>
          </a:bodyPr>
          <a:lstStyle/>
          <a:p>
            <a:pPr marL="342900" indent="-342900">
              <a:spcAft>
                <a:spcPts val="600"/>
              </a:spcAft>
              <a:buFont typeface="Arial" panose="020B0604020202020204" pitchFamily="34" charset="0"/>
              <a:buChar char="•"/>
            </a:pPr>
            <a:r>
              <a:rPr lang="en-US" sz="2400" dirty="0">
                <a:latin typeface="Kings Caslon Display" panose="02000503000000020003"/>
              </a:rPr>
              <a:t>Suicide rates in all persons, males and females increased in the past year</a:t>
            </a:r>
          </a:p>
          <a:p>
            <a:pPr marL="342900" indent="-342900">
              <a:spcAft>
                <a:spcPts val="600"/>
              </a:spcAft>
              <a:buFont typeface="Arial" panose="020B0604020202020204" pitchFamily="34" charset="0"/>
              <a:buChar char="•"/>
            </a:pPr>
            <a:endParaRPr lang="en-US" sz="2400" dirty="0">
              <a:latin typeface="Kings Caslon Display" panose="02000503000000020003"/>
            </a:endParaRPr>
          </a:p>
          <a:p>
            <a:pPr marL="342900" indent="-342900">
              <a:spcAft>
                <a:spcPts val="600"/>
              </a:spcAft>
              <a:buFont typeface="Arial" panose="020B0604020202020204" pitchFamily="34" charset="0"/>
              <a:buChar char="•"/>
            </a:pPr>
            <a:r>
              <a:rPr lang="en-US" sz="2400" dirty="0">
                <a:latin typeface="Kings Caslon Display" panose="02000503000000020003"/>
              </a:rPr>
              <a:t>Male suicide rate in 2019 is the highest since 2000</a:t>
            </a:r>
          </a:p>
          <a:p>
            <a:pPr marL="342900" indent="-342900">
              <a:spcAft>
                <a:spcPts val="600"/>
              </a:spcAft>
              <a:buFont typeface="Arial" panose="020B0604020202020204" pitchFamily="34" charset="0"/>
              <a:buChar char="•"/>
            </a:pPr>
            <a:endParaRPr lang="en-US" sz="2400" dirty="0">
              <a:latin typeface="Kings Caslon Display" panose="02000503000000020003"/>
            </a:endParaRPr>
          </a:p>
          <a:p>
            <a:pPr marL="342900" indent="-342900">
              <a:spcAft>
                <a:spcPts val="600"/>
              </a:spcAft>
              <a:buFont typeface="Arial" panose="020B0604020202020204" pitchFamily="34" charset="0"/>
              <a:buChar char="•"/>
            </a:pPr>
            <a:r>
              <a:rPr lang="en-US" sz="2400" dirty="0">
                <a:latin typeface="Kings Caslon Display" panose="02000503000000020003"/>
              </a:rPr>
              <a:t>Females suicide rate is the highest since 2004</a:t>
            </a:r>
            <a:r>
              <a:rPr lang="en-US" dirty="0"/>
              <a:t>.</a:t>
            </a:r>
            <a:endParaRPr lang="en-GB" dirty="0"/>
          </a:p>
        </p:txBody>
      </p:sp>
      <p:sp>
        <p:nvSpPr>
          <p:cNvPr id="3" name="Rectangle 2">
            <a:extLst>
              <a:ext uri="{FF2B5EF4-FFF2-40B4-BE49-F238E27FC236}">
                <a16:creationId xmlns:a16="http://schemas.microsoft.com/office/drawing/2014/main" id="{DEC870DE-B4F6-4BDF-8588-783E22E41481}"/>
              </a:ext>
            </a:extLst>
          </p:cNvPr>
          <p:cNvSpPr/>
          <p:nvPr/>
        </p:nvSpPr>
        <p:spPr>
          <a:xfrm>
            <a:off x="4667878" y="6189693"/>
            <a:ext cx="6632714" cy="307777"/>
          </a:xfrm>
          <a:prstGeom prst="rect">
            <a:avLst/>
          </a:prstGeom>
        </p:spPr>
        <p:txBody>
          <a:bodyPr wrap="square">
            <a:spAutoFit/>
          </a:bodyPr>
          <a:lstStyle/>
          <a:p>
            <a:r>
              <a:rPr lang="en-GB" sz="1400" dirty="0">
                <a:latin typeface="Kings Caslon Display" panose="02000503000000020003"/>
              </a:rPr>
              <a:t>Source: </a:t>
            </a:r>
            <a:r>
              <a:rPr lang="en-GB" sz="1400" i="1" dirty="0">
                <a:latin typeface="Kings Caslon Display" panose="02000503000000020003"/>
              </a:rPr>
              <a:t>Office for National Statistics – Suicides in England and Wales: 2019 registrations</a:t>
            </a:r>
          </a:p>
        </p:txBody>
      </p:sp>
    </p:spTree>
    <p:extLst>
      <p:ext uri="{BB962C8B-B14F-4D97-AF65-F5344CB8AC3E}">
        <p14:creationId xmlns:p14="http://schemas.microsoft.com/office/powerpoint/2010/main" val="11792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FD2EC78B-9A4A-5D4B-A0F2-560ED23CEB6D}"/>
              </a:ext>
            </a:extLst>
          </p:cNvPr>
          <p:cNvPicPr>
            <a:picLocks noChangeAspect="1"/>
          </p:cNvPicPr>
          <p:nvPr/>
        </p:nvPicPr>
        <p:blipFill rotWithShape="1">
          <a:blip r:embed="rId2">
            <a:extLst>
              <a:ext uri="{28A0092B-C50C-407E-A947-70E740481C1C}">
                <a14:useLocalDpi xmlns:a14="http://schemas.microsoft.com/office/drawing/2010/main" val="0"/>
              </a:ext>
            </a:extLst>
          </a:blip>
          <a:srcRect b="6024"/>
          <a:stretch/>
        </p:blipFill>
        <p:spPr>
          <a:xfrm>
            <a:off x="1031964" y="957526"/>
            <a:ext cx="10422709" cy="5312646"/>
          </a:xfrm>
          <a:prstGeom prst="rect">
            <a:avLst/>
          </a:prstGeom>
        </p:spPr>
      </p:pic>
    </p:spTree>
    <p:extLst>
      <p:ext uri="{BB962C8B-B14F-4D97-AF65-F5344CB8AC3E}">
        <p14:creationId xmlns:p14="http://schemas.microsoft.com/office/powerpoint/2010/main" val="484342389"/>
      </p:ext>
    </p:extLst>
  </p:cSld>
  <p:clrMapOvr>
    <a:masterClrMapping/>
  </p:clrMapOvr>
</p:sld>
</file>

<file path=ppt/theme/theme1.xml><?xml version="1.0" encoding="utf-8"?>
<a:theme xmlns:a="http://schemas.openxmlformats.org/drawingml/2006/main" name="5770_02 - PPT_Template_v2">
  <a:themeElements>
    <a:clrScheme name="ACAMH">
      <a:dk1>
        <a:srgbClr val="000000"/>
      </a:dk1>
      <a:lt1>
        <a:sysClr val="window" lastClr="FFFFFF"/>
      </a:lt1>
      <a:dk2>
        <a:srgbClr val="44546A"/>
      </a:dk2>
      <a:lt2>
        <a:srgbClr val="E7E6E6"/>
      </a:lt2>
      <a:accent1>
        <a:srgbClr val="1D7BAF"/>
      </a:accent1>
      <a:accent2>
        <a:srgbClr val="57AA5C"/>
      </a:accent2>
      <a:accent3>
        <a:srgbClr val="40ADE4"/>
      </a:accent3>
      <a:accent4>
        <a:srgbClr val="339AC7"/>
      </a:accent4>
      <a:accent5>
        <a:srgbClr val="97BF37"/>
      </a:accent5>
      <a:accent6>
        <a:srgbClr val="EEEEEE"/>
      </a:accent6>
      <a:hlink>
        <a:srgbClr val="0F3D6F"/>
      </a:hlink>
      <a:folHlink>
        <a:srgbClr val="339AC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ACAMH2017">
      <a:dk1>
        <a:sysClr val="windowText" lastClr="000000"/>
      </a:dk1>
      <a:lt1>
        <a:sysClr val="window" lastClr="FFFFFF"/>
      </a:lt1>
      <a:dk2>
        <a:srgbClr val="67B56F"/>
      </a:dk2>
      <a:lt2>
        <a:srgbClr val="F1F1F1"/>
      </a:lt2>
      <a:accent1>
        <a:srgbClr val="208EBD"/>
      </a:accent1>
      <a:accent2>
        <a:srgbClr val="67B56F"/>
      </a:accent2>
      <a:accent3>
        <a:srgbClr val="4DBBE9"/>
      </a:accent3>
      <a:accent4>
        <a:srgbClr val="3DAAD1"/>
      </a:accent4>
      <a:accent5>
        <a:srgbClr val="A6C747"/>
      </a:accent5>
      <a:accent6>
        <a:srgbClr val="105082"/>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C84C61BB5C144297D7BFE9C802CBE5" ma:contentTypeVersion="12" ma:contentTypeDescription="Create a new document." ma:contentTypeScope="" ma:versionID="1d6d438e77aa50346b1aa5f1c2b8460d">
  <xsd:schema xmlns:xsd="http://www.w3.org/2001/XMLSchema" xmlns:xs="http://www.w3.org/2001/XMLSchema" xmlns:p="http://schemas.microsoft.com/office/2006/metadata/properties" xmlns:ns2="e7913fdb-3923-4b0c-a7cb-7e2b7c762f0e" xmlns:ns3="dabb8612-cb72-45eb-9d68-f0a16ee99344" targetNamespace="http://schemas.microsoft.com/office/2006/metadata/properties" ma:root="true" ma:fieldsID="62497443e65d848f64a8462488d71227" ns2:_="" ns3:_="">
    <xsd:import namespace="e7913fdb-3923-4b0c-a7cb-7e2b7c762f0e"/>
    <xsd:import namespace="dabb8612-cb72-45eb-9d68-f0a16ee9934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913fdb-3923-4b0c-a7cb-7e2b7c762f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abb8612-cb72-45eb-9d68-f0a16ee9934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699551D-DE44-4397-9700-6919C5D1EE59}">
  <ds:schemaRefs>
    <ds:schemaRef ds:uri="dabb8612-cb72-45eb-9d68-f0a16ee99344"/>
    <ds:schemaRef ds:uri="e7913fdb-3923-4b0c-a7cb-7e2b7c762f0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8D5FF72-4176-4C4F-A739-F299AFDB103D}">
  <ds:schemaRefs>
    <ds:schemaRef ds:uri="http://schemas.microsoft.com/sharepoint/v3/contenttype/forms"/>
  </ds:schemaRefs>
</ds:datastoreItem>
</file>

<file path=customXml/itemProps3.xml><?xml version="1.0" encoding="utf-8"?>
<ds:datastoreItem xmlns:ds="http://schemas.openxmlformats.org/officeDocument/2006/customXml" ds:itemID="{1434A732-1CBC-4E42-83EC-C8C471765D68}">
  <ds:schemaRefs>
    <ds:schemaRef ds:uri="dabb8612-cb72-45eb-9d68-f0a16ee99344"/>
    <ds:schemaRef ds:uri="e7913fdb-3923-4b0c-a7cb-7e2b7c762f0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1644</Words>
  <Application>Microsoft Office PowerPoint</Application>
  <PresentationFormat>Widescreen</PresentationFormat>
  <Paragraphs>247</Paragraphs>
  <Slides>33</Slides>
  <Notes>19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33</vt:i4>
      </vt:variant>
    </vt:vector>
  </HeadingPairs>
  <TitlesOfParts>
    <vt:vector size="45" baseType="lpstr">
      <vt:lpstr>Arial</vt:lpstr>
      <vt:lpstr>Calibri</vt:lpstr>
      <vt:lpstr>Calibri Light</vt:lpstr>
      <vt:lpstr>Courier New</vt:lpstr>
      <vt:lpstr>Kings Caslon Display</vt:lpstr>
      <vt:lpstr>KingsBureauGrot FiveOne</vt:lpstr>
      <vt:lpstr>Open Sans</vt:lpstr>
      <vt:lpstr>Source Serif Pro</vt:lpstr>
      <vt:lpstr>Times New Roman</vt:lpstr>
      <vt:lpstr>Wingdings</vt:lpstr>
      <vt:lpstr>5770_02 - PPT_Template_v2</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POLL:  Which of these are risk factors for self-   harm?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Matthew Kempen</dc:creator>
  <cp:keywords/>
  <dc:description/>
  <cp:lastModifiedBy>Matthew Kempen</cp:lastModifiedBy>
  <cp:revision>19</cp:revision>
  <dcterms:created xsi:type="dcterms:W3CDTF">2017-04-19T15:51:05Z</dcterms:created>
  <dcterms:modified xsi:type="dcterms:W3CDTF">2022-10-13T12:42:18Z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0x010100B4C84C61BB5C144297D7BFE9C802CBE5</vt:lpwstr>
  </property>
</Properties>
</file>