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3" r:id="rId2"/>
    <p:sldId id="266" r:id="rId3"/>
    <p:sldId id="293" r:id="rId4"/>
    <p:sldId id="269" r:id="rId5"/>
    <p:sldId id="298" r:id="rId6"/>
    <p:sldId id="259" r:id="rId7"/>
    <p:sldId id="296" r:id="rId8"/>
    <p:sldId id="297" r:id="rId9"/>
    <p:sldId id="261" r:id="rId10"/>
    <p:sldId id="277" r:id="rId11"/>
    <p:sldId id="281" r:id="rId12"/>
    <p:sldId id="258" r:id="rId13"/>
    <p:sldId id="283" r:id="rId14"/>
    <p:sldId id="284" r:id="rId15"/>
    <p:sldId id="294" r:id="rId16"/>
    <p:sldId id="287" r:id="rId17"/>
    <p:sldId id="292" r:id="rId18"/>
    <p:sldId id="289" r:id="rId19"/>
    <p:sldId id="262" r:id="rId20"/>
    <p:sldId id="290" r:id="rId21"/>
    <p:sldId id="29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00" y="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D2EA6C-D889-44F3-8D19-96EDE38639B7}" type="datetimeFigureOut">
              <a:rPr lang="en-GB" smtClean="0"/>
              <a:t>22/11/2022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600F4-0728-4345-9F0F-C16168DC8CCD}" type="slidenum">
              <a:rPr lang="en-GB" smtClean="0"/>
              <a:t>‹#›</a:t>
            </a:fld>
            <a:endParaRPr lang="en-GB"/>
          </a:p>
        </p:txBody>
      </p:sp>
    </p:spTree>
    <p:extLst>
      <p:ext uri="{BB962C8B-B14F-4D97-AF65-F5344CB8AC3E}">
        <p14:creationId xmlns:p14="http://schemas.microsoft.com/office/powerpoint/2010/main" val="985937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imbalance</a:t>
            </a:r>
            <a:endParaRPr lang="en-GB" dirty="0"/>
          </a:p>
        </p:txBody>
      </p:sp>
      <p:sp>
        <p:nvSpPr>
          <p:cNvPr id="4" name="Slide Number Placeholder 3"/>
          <p:cNvSpPr>
            <a:spLocks noGrp="1"/>
          </p:cNvSpPr>
          <p:nvPr>
            <p:ph type="sldNum" sz="quarter" idx="10"/>
          </p:nvPr>
        </p:nvSpPr>
        <p:spPr/>
        <p:txBody>
          <a:bodyPr/>
          <a:lstStyle/>
          <a:p>
            <a:fld id="{6C4800F7-EF2C-4B24-9D3F-B730AC991F22}" type="slidenum">
              <a:rPr lang="en-GB" smtClean="0"/>
              <a:t>7</a:t>
            </a:fld>
            <a:endParaRPr lang="en-GB"/>
          </a:p>
        </p:txBody>
      </p:sp>
    </p:spTree>
    <p:extLst>
      <p:ext uri="{BB962C8B-B14F-4D97-AF65-F5344CB8AC3E}">
        <p14:creationId xmlns:p14="http://schemas.microsoft.com/office/powerpoint/2010/main" val="1438855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https://www.menti.com/cczeq75xta</a:t>
            </a:r>
          </a:p>
          <a:p>
            <a:endParaRPr lang="en-GB" baseline="0" dirty="0" smtClean="0"/>
          </a:p>
        </p:txBody>
      </p:sp>
      <p:sp>
        <p:nvSpPr>
          <p:cNvPr id="4" name="Slide Number Placeholder 3"/>
          <p:cNvSpPr>
            <a:spLocks noGrp="1"/>
          </p:cNvSpPr>
          <p:nvPr>
            <p:ph type="sldNum" sz="quarter" idx="10"/>
          </p:nvPr>
        </p:nvSpPr>
        <p:spPr/>
        <p:txBody>
          <a:bodyPr/>
          <a:lstStyle/>
          <a:p>
            <a:fld id="{6C4800F7-EF2C-4B24-9D3F-B730AC991F22}" type="slidenum">
              <a:rPr lang="en-GB" smtClean="0"/>
              <a:t>8</a:t>
            </a:fld>
            <a:endParaRPr lang="en-GB"/>
          </a:p>
        </p:txBody>
      </p:sp>
    </p:spTree>
    <p:extLst>
      <p:ext uri="{BB962C8B-B14F-4D97-AF65-F5344CB8AC3E}">
        <p14:creationId xmlns:p14="http://schemas.microsoft.com/office/powerpoint/2010/main" val="796682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DC4ACE6-826C-4D1F-8559-30AB2416DE61}" type="datetimeFigureOut">
              <a:rPr lang="en-GB" smtClean="0"/>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0AD98D-96DB-4EF7-A53C-3DED85C7F691}" type="slidenum">
              <a:rPr lang="en-GB" smtClean="0"/>
              <a:t>‹#›</a:t>
            </a:fld>
            <a:endParaRPr lang="en-GB"/>
          </a:p>
        </p:txBody>
      </p:sp>
    </p:spTree>
    <p:extLst>
      <p:ext uri="{BB962C8B-B14F-4D97-AF65-F5344CB8AC3E}">
        <p14:creationId xmlns:p14="http://schemas.microsoft.com/office/powerpoint/2010/main" val="495227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C4ACE6-826C-4D1F-8559-30AB2416DE61}" type="datetimeFigureOut">
              <a:rPr lang="en-GB" smtClean="0"/>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0AD98D-96DB-4EF7-A53C-3DED85C7F691}" type="slidenum">
              <a:rPr lang="en-GB" smtClean="0"/>
              <a:t>‹#›</a:t>
            </a:fld>
            <a:endParaRPr lang="en-GB"/>
          </a:p>
        </p:txBody>
      </p:sp>
    </p:spTree>
    <p:extLst>
      <p:ext uri="{BB962C8B-B14F-4D97-AF65-F5344CB8AC3E}">
        <p14:creationId xmlns:p14="http://schemas.microsoft.com/office/powerpoint/2010/main" val="431952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C4ACE6-826C-4D1F-8559-30AB2416DE61}" type="datetimeFigureOut">
              <a:rPr lang="en-GB" smtClean="0"/>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0AD98D-96DB-4EF7-A53C-3DED85C7F691}" type="slidenum">
              <a:rPr lang="en-GB" smtClean="0"/>
              <a:t>‹#›</a:t>
            </a:fld>
            <a:endParaRPr lang="en-GB"/>
          </a:p>
        </p:txBody>
      </p:sp>
    </p:spTree>
    <p:extLst>
      <p:ext uri="{BB962C8B-B14F-4D97-AF65-F5344CB8AC3E}">
        <p14:creationId xmlns:p14="http://schemas.microsoft.com/office/powerpoint/2010/main" val="3167609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C4ACE6-826C-4D1F-8559-30AB2416DE61}" type="datetimeFigureOut">
              <a:rPr lang="en-GB" smtClean="0"/>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0AD98D-96DB-4EF7-A53C-3DED85C7F691}" type="slidenum">
              <a:rPr lang="en-GB" smtClean="0"/>
              <a:t>‹#›</a:t>
            </a:fld>
            <a:endParaRPr lang="en-GB"/>
          </a:p>
        </p:txBody>
      </p:sp>
    </p:spTree>
    <p:extLst>
      <p:ext uri="{BB962C8B-B14F-4D97-AF65-F5344CB8AC3E}">
        <p14:creationId xmlns:p14="http://schemas.microsoft.com/office/powerpoint/2010/main" val="1323724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DC4ACE6-826C-4D1F-8559-30AB2416DE61}" type="datetimeFigureOut">
              <a:rPr lang="en-GB" smtClean="0"/>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0AD98D-96DB-4EF7-A53C-3DED85C7F691}" type="slidenum">
              <a:rPr lang="en-GB" smtClean="0"/>
              <a:t>‹#›</a:t>
            </a:fld>
            <a:endParaRPr lang="en-GB"/>
          </a:p>
        </p:txBody>
      </p:sp>
    </p:spTree>
    <p:extLst>
      <p:ext uri="{BB962C8B-B14F-4D97-AF65-F5344CB8AC3E}">
        <p14:creationId xmlns:p14="http://schemas.microsoft.com/office/powerpoint/2010/main" val="3171995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DC4ACE6-826C-4D1F-8559-30AB2416DE61}" type="datetimeFigureOut">
              <a:rPr lang="en-GB" smtClean="0"/>
              <a:t>22/11/2022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0AD98D-96DB-4EF7-A53C-3DED85C7F691}" type="slidenum">
              <a:rPr lang="en-GB" smtClean="0"/>
              <a:t>‹#›</a:t>
            </a:fld>
            <a:endParaRPr lang="en-GB"/>
          </a:p>
        </p:txBody>
      </p:sp>
    </p:spTree>
    <p:extLst>
      <p:ext uri="{BB962C8B-B14F-4D97-AF65-F5344CB8AC3E}">
        <p14:creationId xmlns:p14="http://schemas.microsoft.com/office/powerpoint/2010/main" val="155176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DC4ACE6-826C-4D1F-8559-30AB2416DE61}" type="datetimeFigureOut">
              <a:rPr lang="en-GB" smtClean="0"/>
              <a:t>22/11/2022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0AD98D-96DB-4EF7-A53C-3DED85C7F691}" type="slidenum">
              <a:rPr lang="en-GB" smtClean="0"/>
              <a:t>‹#›</a:t>
            </a:fld>
            <a:endParaRPr lang="en-GB"/>
          </a:p>
        </p:txBody>
      </p:sp>
    </p:spTree>
    <p:extLst>
      <p:ext uri="{BB962C8B-B14F-4D97-AF65-F5344CB8AC3E}">
        <p14:creationId xmlns:p14="http://schemas.microsoft.com/office/powerpoint/2010/main" val="2672677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DC4ACE6-826C-4D1F-8559-30AB2416DE61}" type="datetimeFigureOut">
              <a:rPr lang="en-GB" smtClean="0"/>
              <a:t>22/11/2022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70AD98D-96DB-4EF7-A53C-3DED85C7F691}" type="slidenum">
              <a:rPr lang="en-GB" smtClean="0"/>
              <a:t>‹#›</a:t>
            </a:fld>
            <a:endParaRPr lang="en-GB"/>
          </a:p>
        </p:txBody>
      </p:sp>
    </p:spTree>
    <p:extLst>
      <p:ext uri="{BB962C8B-B14F-4D97-AF65-F5344CB8AC3E}">
        <p14:creationId xmlns:p14="http://schemas.microsoft.com/office/powerpoint/2010/main" val="4095056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4ACE6-826C-4D1F-8559-30AB2416DE61}" type="datetimeFigureOut">
              <a:rPr lang="en-GB" smtClean="0"/>
              <a:t>22/11/2022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70AD98D-96DB-4EF7-A53C-3DED85C7F691}" type="slidenum">
              <a:rPr lang="en-GB" smtClean="0"/>
              <a:t>‹#›</a:t>
            </a:fld>
            <a:endParaRPr lang="en-GB"/>
          </a:p>
        </p:txBody>
      </p:sp>
    </p:spTree>
    <p:extLst>
      <p:ext uri="{BB962C8B-B14F-4D97-AF65-F5344CB8AC3E}">
        <p14:creationId xmlns:p14="http://schemas.microsoft.com/office/powerpoint/2010/main" val="1915934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DC4ACE6-826C-4D1F-8559-30AB2416DE61}" type="datetimeFigureOut">
              <a:rPr lang="en-GB" smtClean="0"/>
              <a:t>22/11/2022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0AD98D-96DB-4EF7-A53C-3DED85C7F691}" type="slidenum">
              <a:rPr lang="en-GB" smtClean="0"/>
              <a:t>‹#›</a:t>
            </a:fld>
            <a:endParaRPr lang="en-GB"/>
          </a:p>
        </p:txBody>
      </p:sp>
    </p:spTree>
    <p:extLst>
      <p:ext uri="{BB962C8B-B14F-4D97-AF65-F5344CB8AC3E}">
        <p14:creationId xmlns:p14="http://schemas.microsoft.com/office/powerpoint/2010/main" val="2092456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DC4ACE6-826C-4D1F-8559-30AB2416DE61}" type="datetimeFigureOut">
              <a:rPr lang="en-GB" smtClean="0"/>
              <a:t>22/11/2022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0AD98D-96DB-4EF7-A53C-3DED85C7F691}" type="slidenum">
              <a:rPr lang="en-GB" smtClean="0"/>
              <a:t>‹#›</a:t>
            </a:fld>
            <a:endParaRPr lang="en-GB"/>
          </a:p>
        </p:txBody>
      </p:sp>
    </p:spTree>
    <p:extLst>
      <p:ext uri="{BB962C8B-B14F-4D97-AF65-F5344CB8AC3E}">
        <p14:creationId xmlns:p14="http://schemas.microsoft.com/office/powerpoint/2010/main" val="4122909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4ACE6-826C-4D1F-8559-30AB2416DE61}" type="datetimeFigureOut">
              <a:rPr lang="en-GB" smtClean="0"/>
              <a:t>22/11/2022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AD98D-96DB-4EF7-A53C-3DED85C7F691}" type="slidenum">
              <a:rPr lang="en-GB" smtClean="0"/>
              <a:t>‹#›</a:t>
            </a:fld>
            <a:endParaRPr lang="en-GB"/>
          </a:p>
        </p:txBody>
      </p:sp>
    </p:spTree>
    <p:extLst>
      <p:ext uri="{BB962C8B-B14F-4D97-AF65-F5344CB8AC3E}">
        <p14:creationId xmlns:p14="http://schemas.microsoft.com/office/powerpoint/2010/main" val="1035489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1.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77825" y="4470400"/>
            <a:ext cx="9144000" cy="2387600"/>
          </a:xfrm>
        </p:spPr>
        <p:txBody>
          <a:bodyPr>
            <a:normAutofit fontScale="90000"/>
          </a:bodyPr>
          <a:lstStyle/>
          <a:p>
            <a:pPr eaLnBrk="1" hangingPunct="1"/>
            <a:r>
              <a:rPr lang="en-GB" altLang="en-US" dirty="0" smtClean="0">
                <a:solidFill>
                  <a:srgbClr val="7C240B"/>
                </a:solidFill>
                <a:latin typeface="Calibri Light" panose="020F0302020204030204" pitchFamily="34" charset="0"/>
              </a:rPr>
              <a:t/>
            </a:r>
            <a:br>
              <a:rPr lang="en-GB" altLang="en-US" dirty="0" smtClean="0">
                <a:solidFill>
                  <a:srgbClr val="7C240B"/>
                </a:solidFill>
                <a:latin typeface="Calibri Light" panose="020F0302020204030204" pitchFamily="34" charset="0"/>
              </a:rPr>
            </a:br>
            <a:r>
              <a:rPr lang="en-GB" altLang="en-US" dirty="0" smtClean="0">
                <a:solidFill>
                  <a:srgbClr val="7C240B"/>
                </a:solidFill>
                <a:latin typeface="Calibri Light" panose="020F0302020204030204" pitchFamily="34" charset="0"/>
              </a:rPr>
              <a:t/>
            </a:r>
            <a:br>
              <a:rPr lang="en-GB" altLang="en-US" dirty="0" smtClean="0">
                <a:solidFill>
                  <a:srgbClr val="7C240B"/>
                </a:solidFill>
                <a:latin typeface="Calibri Light" panose="020F0302020204030204" pitchFamily="34" charset="0"/>
              </a:rPr>
            </a:br>
            <a:endParaRPr lang="en-GB" altLang="en-US" dirty="0" smtClean="0">
              <a:solidFill>
                <a:srgbClr val="7C240B"/>
              </a:solidFill>
              <a:latin typeface="Calibri Light" panose="020F0302020204030204" pitchFamily="34" charset="0"/>
            </a:endParaRPr>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7175" b="15324"/>
          <a:stretch/>
        </p:blipFill>
        <p:spPr bwMode="auto">
          <a:xfrm>
            <a:off x="9211733" y="247832"/>
            <a:ext cx="2884014" cy="137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73D7D163-1B6A-461D-A278-1A8A384F233F}"/>
              </a:ext>
            </a:extLst>
          </p:cNvPr>
          <p:cNvSpPr/>
          <p:nvPr/>
        </p:nvSpPr>
        <p:spPr>
          <a:xfrm>
            <a:off x="333517" y="1886950"/>
            <a:ext cx="11575766" cy="2554545"/>
          </a:xfrm>
          <a:prstGeom prst="rect">
            <a:avLst/>
          </a:prstGeom>
          <a:noFill/>
        </p:spPr>
        <p:txBody>
          <a:bodyPr wrap="square">
            <a:spAutoFit/>
          </a:bodyPr>
          <a:lstStyle/>
          <a:p>
            <a:pPr algn="ctr" eaLnBrk="1" fontAlgn="auto" hangingPunct="1">
              <a:spcBef>
                <a:spcPts val="0"/>
              </a:spcBef>
              <a:spcAft>
                <a:spcPts val="0"/>
              </a:spcAft>
              <a:defRPr/>
            </a:pPr>
            <a:r>
              <a:rPr lang="en-GB" sz="3200" dirty="0" smtClean="0"/>
              <a:t>Re-engaging </a:t>
            </a:r>
            <a:r>
              <a:rPr lang="en-GB" sz="3200" dirty="0"/>
              <a:t>young people back into </a:t>
            </a:r>
            <a:r>
              <a:rPr lang="en-GB" sz="3200" dirty="0" smtClean="0"/>
              <a:t>education </a:t>
            </a:r>
            <a:r>
              <a:rPr lang="en-GB" sz="3200" dirty="0"/>
              <a:t>after a period of </a:t>
            </a:r>
            <a:r>
              <a:rPr lang="en-GB" sz="3200" dirty="0" smtClean="0"/>
              <a:t>absence by </a:t>
            </a:r>
            <a:r>
              <a:rPr lang="en-GB" sz="3200" dirty="0"/>
              <a:t>l</a:t>
            </a:r>
            <a:r>
              <a:rPr lang="en-GB" sz="3200" dirty="0" smtClean="0"/>
              <a:t>ooking </a:t>
            </a:r>
            <a:r>
              <a:rPr lang="en-GB" sz="3200" dirty="0"/>
              <a:t>at new ways to promote and deliver our service to the increasing number of vulnerable young people who have mental health challenges and who are not taking part in education.</a:t>
            </a:r>
            <a:endParaRPr lang="en-US" sz="3200" dirty="0">
              <a:ln w="13462">
                <a:solidFill>
                  <a:schemeClr val="bg1"/>
                </a:solidFill>
                <a:prstDash val="solid"/>
              </a:ln>
              <a:effectLst>
                <a:outerShdw dist="38100" dir="2700000" algn="bl" rotWithShape="0">
                  <a:schemeClr val="accent5"/>
                </a:outerShdw>
              </a:effectLst>
            </a:endParaRPr>
          </a:p>
        </p:txBody>
      </p:sp>
      <p:pic>
        <p:nvPicPr>
          <p:cNvPr id="6" name="Picture 5"/>
          <p:cNvPicPr/>
          <p:nvPr/>
        </p:nvPicPr>
        <p:blipFill rotWithShape="1">
          <a:blip r:embed="rId3">
            <a:extLst>
              <a:ext uri="{28A0092B-C50C-407E-A947-70E740481C1C}">
                <a14:useLocalDpi xmlns:a14="http://schemas.microsoft.com/office/drawing/2010/main" val="0"/>
              </a:ext>
            </a:extLst>
          </a:blip>
          <a:srcRect r="5585"/>
          <a:stretch/>
        </p:blipFill>
        <p:spPr bwMode="auto">
          <a:xfrm>
            <a:off x="377825" y="247833"/>
            <a:ext cx="3076575" cy="1479367"/>
          </a:xfrm>
          <a:prstGeom prst="rect">
            <a:avLst/>
          </a:prstGeom>
          <a:ln>
            <a:noFill/>
          </a:ln>
          <a:extLst>
            <a:ext uri="{53640926-AAD7-44D8-BBD7-CCE9431645EC}">
              <a14:shadowObscured xmlns:a14="http://schemas.microsoft.com/office/drawing/2010/main"/>
            </a:ext>
          </a:extLst>
        </p:spPr>
      </p:pic>
      <p:pic>
        <p:nvPicPr>
          <p:cNvPr id="7" name="Picture 6"/>
          <p:cNvPicPr>
            <a:picLocks noChangeAspect="1"/>
          </p:cNvPicPr>
          <p:nvPr/>
        </p:nvPicPr>
        <p:blipFill>
          <a:blip r:embed="rId4"/>
          <a:stretch>
            <a:fillRect/>
          </a:stretch>
        </p:blipFill>
        <p:spPr>
          <a:xfrm>
            <a:off x="0" y="5531590"/>
            <a:ext cx="12208932" cy="1434690"/>
          </a:xfrm>
          <a:prstGeom prst="rect">
            <a:avLst/>
          </a:prstGeom>
        </p:spPr>
      </p:pic>
      <p:sp>
        <p:nvSpPr>
          <p:cNvPr id="2" name="Rectangle 1"/>
          <p:cNvSpPr/>
          <p:nvPr/>
        </p:nvSpPr>
        <p:spPr>
          <a:xfrm>
            <a:off x="11757031" y="6547589"/>
            <a:ext cx="385818" cy="344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J</a:t>
            </a:r>
            <a:endParaRPr lang="en-GB" dirty="0">
              <a:solidFill>
                <a:schemeClr val="tx1"/>
              </a:solidFill>
            </a:endParaRPr>
          </a:p>
        </p:txBody>
      </p:sp>
      <p:sp>
        <p:nvSpPr>
          <p:cNvPr id="3" name="Rectangle 2"/>
          <p:cNvSpPr/>
          <p:nvPr/>
        </p:nvSpPr>
        <p:spPr>
          <a:xfrm>
            <a:off x="2904158" y="4700980"/>
            <a:ext cx="6756400" cy="830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Dr Cat Halligan and Jemma Michelson</a:t>
            </a:r>
            <a:endParaRPr lang="en-GB" sz="2400" dirty="0">
              <a:solidFill>
                <a:schemeClr val="tx1"/>
              </a:solidFill>
            </a:endParaRPr>
          </a:p>
        </p:txBody>
      </p:sp>
    </p:spTree>
    <p:extLst>
      <p:ext uri="{BB962C8B-B14F-4D97-AF65-F5344CB8AC3E}">
        <p14:creationId xmlns:p14="http://schemas.microsoft.com/office/powerpoint/2010/main" val="3380633217"/>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2280" y="1331480"/>
            <a:ext cx="9446260" cy="4527714"/>
          </a:xfrm>
          <a:prstGeom prst="rect">
            <a:avLst/>
          </a:prstGeom>
        </p:spPr>
        <p:txBody>
          <a:bodyPr wrap="square">
            <a:spAutoFit/>
          </a:bodyPr>
          <a:lstStyle/>
          <a:p>
            <a:pPr>
              <a:lnSpc>
                <a:spcPct val="107000"/>
              </a:lnSpc>
              <a:spcAft>
                <a:spcPts val="800"/>
              </a:spcAft>
            </a:pPr>
            <a:r>
              <a:rPr lang="en-GB" b="1" dirty="0" smtClean="0">
                <a:latin typeface="+mj-lt"/>
                <a:ea typeface="Calibri" panose="020F0502020204030204" pitchFamily="34" charset="0"/>
                <a:cs typeface="Times New Roman" panose="02020603050405020304" pitchFamily="18" charset="0"/>
              </a:rPr>
              <a:t>Themes within Referrals </a:t>
            </a:r>
            <a:endParaRPr lang="en-GB" b="1"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mj-lt"/>
                <a:ea typeface="Calibri" panose="020F0502020204030204" pitchFamily="34" charset="0"/>
                <a:cs typeface="Times New Roman" panose="02020603050405020304" pitchFamily="18" charset="0"/>
              </a:rPr>
              <a:t>39.7% average attendance of all young people referred </a:t>
            </a:r>
          </a:p>
          <a:p>
            <a:pPr marL="342900" lvl="0" indent="-342900">
              <a:lnSpc>
                <a:spcPct val="107000"/>
              </a:lnSpc>
              <a:spcAft>
                <a:spcPts val="0"/>
              </a:spcAft>
              <a:buFont typeface="Symbol" panose="05050102010706020507" pitchFamily="18" charset="2"/>
              <a:buChar char=""/>
            </a:pPr>
            <a:r>
              <a:rPr lang="en-GB" dirty="0">
                <a:latin typeface="+mj-lt"/>
                <a:ea typeface="Calibri" panose="020F0502020204030204" pitchFamily="34" charset="0"/>
                <a:cs typeface="Times New Roman" panose="02020603050405020304" pitchFamily="18" charset="0"/>
              </a:rPr>
              <a:t>Reasons for non-attendance consisted of three main ideas</a:t>
            </a:r>
            <a:r>
              <a:rPr lang="en-GB" dirty="0" smtClean="0">
                <a:latin typeface="+mj-lt"/>
                <a:ea typeface="Calibri" panose="020F0502020204030204" pitchFamily="34" charset="0"/>
                <a:cs typeface="Times New Roman" panose="02020603050405020304" pitchFamily="18" charset="0"/>
              </a:rPr>
              <a:t>:</a:t>
            </a:r>
            <a:endParaRPr lang="en-GB" dirty="0">
              <a:latin typeface="+mj-lt"/>
              <a:ea typeface="Calibri" panose="020F0502020204030204" pitchFamily="34" charset="0"/>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en-GB" dirty="0">
                <a:latin typeface="+mj-lt"/>
                <a:ea typeface="Calibri" panose="020F0502020204030204" pitchFamily="34" charset="0"/>
                <a:cs typeface="Times New Roman" panose="02020603050405020304" pitchFamily="18" charset="0"/>
              </a:rPr>
              <a:t>Struggling with accessing the ‘learning in lessons,’  (academic work)</a:t>
            </a:r>
          </a:p>
          <a:p>
            <a:pPr marL="742950" lvl="1" indent="-285750">
              <a:lnSpc>
                <a:spcPct val="107000"/>
              </a:lnSpc>
              <a:spcAft>
                <a:spcPts val="0"/>
              </a:spcAft>
              <a:buFont typeface="Courier New" panose="02070309020205020404" pitchFamily="49" charset="0"/>
              <a:buChar char="o"/>
            </a:pPr>
            <a:r>
              <a:rPr lang="en-GB" dirty="0">
                <a:latin typeface="+mj-lt"/>
                <a:ea typeface="Calibri" panose="020F0502020204030204" pitchFamily="34" charset="0"/>
                <a:cs typeface="Times New Roman" panose="02020603050405020304" pitchFamily="18" charset="0"/>
              </a:rPr>
              <a:t>Physical environments of school</a:t>
            </a:r>
          </a:p>
          <a:p>
            <a:pPr marL="742950" lvl="1" indent="-285750">
              <a:lnSpc>
                <a:spcPct val="107000"/>
              </a:lnSpc>
              <a:spcAft>
                <a:spcPts val="800"/>
              </a:spcAft>
              <a:buFont typeface="Courier New" panose="02070309020205020404" pitchFamily="49" charset="0"/>
              <a:buChar char="o"/>
            </a:pPr>
            <a:r>
              <a:rPr lang="en-GB" dirty="0">
                <a:latin typeface="+mj-lt"/>
                <a:ea typeface="Calibri" panose="020F0502020204030204" pitchFamily="34" charset="0"/>
                <a:cs typeface="Times New Roman" panose="02020603050405020304" pitchFamily="18" charset="0"/>
              </a:rPr>
              <a:t>Maintaining and managing friends, friendship groups and relationships at school </a:t>
            </a:r>
          </a:p>
          <a:p>
            <a:pPr>
              <a:lnSpc>
                <a:spcPct val="107000"/>
              </a:lnSpc>
              <a:spcAft>
                <a:spcPts val="800"/>
              </a:spcAft>
            </a:pPr>
            <a:r>
              <a:rPr lang="en-GB" i="1" dirty="0">
                <a:latin typeface="+mj-lt"/>
                <a:ea typeface="Calibri" panose="020F0502020204030204" pitchFamily="34" charset="0"/>
                <a:cs typeface="Times New Roman" panose="02020603050405020304" pitchFamily="18" charset="0"/>
              </a:rPr>
              <a:t>More specific areas of commonality: </a:t>
            </a:r>
          </a:p>
          <a:p>
            <a:pPr marL="342900" lvl="0" indent="-342900">
              <a:lnSpc>
                <a:spcPct val="107000"/>
              </a:lnSpc>
              <a:spcAft>
                <a:spcPts val="0"/>
              </a:spcAft>
              <a:buFont typeface="Symbol" panose="05050102010706020507" pitchFamily="18" charset="2"/>
              <a:buChar char=""/>
            </a:pPr>
            <a:r>
              <a:rPr lang="en-GB" dirty="0" smtClean="0">
                <a:latin typeface="+mj-lt"/>
                <a:ea typeface="Calibri" panose="020F0502020204030204" pitchFamily="34" charset="0"/>
                <a:cs typeface="Times New Roman" panose="02020603050405020304" pitchFamily="18" charset="0"/>
              </a:rPr>
              <a:t>Every </a:t>
            </a:r>
            <a:r>
              <a:rPr lang="en-GB" dirty="0">
                <a:latin typeface="+mj-lt"/>
                <a:ea typeface="Calibri" panose="020F0502020204030204" pitchFamily="34" charset="0"/>
                <a:cs typeface="Times New Roman" panose="02020603050405020304" pitchFamily="18" charset="0"/>
              </a:rPr>
              <a:t>young person referred had anxiety noted as a barrier to attendance </a:t>
            </a:r>
          </a:p>
          <a:p>
            <a:pPr marL="342900" lvl="0" indent="-342900">
              <a:lnSpc>
                <a:spcPct val="107000"/>
              </a:lnSpc>
              <a:spcAft>
                <a:spcPts val="0"/>
              </a:spcAft>
              <a:buFont typeface="Symbol" panose="05050102010706020507" pitchFamily="18" charset="2"/>
              <a:buChar char=""/>
            </a:pPr>
            <a:r>
              <a:rPr lang="en-GB" dirty="0">
                <a:latin typeface="+mj-lt"/>
                <a:ea typeface="Calibri" panose="020F0502020204030204" pitchFamily="34" charset="0"/>
                <a:cs typeface="Times New Roman" panose="02020603050405020304" pitchFamily="18" charset="0"/>
              </a:rPr>
              <a:t>10/10 young people had SEMH noted as an area of concern </a:t>
            </a:r>
          </a:p>
          <a:p>
            <a:pPr marL="342900" lvl="0" indent="-342900">
              <a:lnSpc>
                <a:spcPct val="107000"/>
              </a:lnSpc>
              <a:spcAft>
                <a:spcPts val="0"/>
              </a:spcAft>
              <a:buFont typeface="Symbol" panose="05050102010706020507" pitchFamily="18" charset="2"/>
              <a:buChar char=""/>
            </a:pPr>
            <a:r>
              <a:rPr lang="en-GB" dirty="0" smtClean="0">
                <a:latin typeface="+mj-lt"/>
                <a:ea typeface="Calibri" panose="020F0502020204030204" pitchFamily="34" charset="0"/>
                <a:cs typeface="Times New Roman" panose="02020603050405020304" pitchFamily="18" charset="0"/>
              </a:rPr>
              <a:t>3/10 </a:t>
            </a:r>
            <a:r>
              <a:rPr lang="en-GB" dirty="0">
                <a:latin typeface="+mj-lt"/>
                <a:ea typeface="Calibri" panose="020F0502020204030204" pitchFamily="34" charset="0"/>
                <a:cs typeface="Times New Roman" panose="02020603050405020304" pitchFamily="18" charset="0"/>
              </a:rPr>
              <a:t>engaging with support from Early </a:t>
            </a:r>
            <a:r>
              <a:rPr lang="en-GB" dirty="0" smtClean="0">
                <a:latin typeface="+mj-lt"/>
                <a:ea typeface="Calibri" panose="020F0502020204030204" pitchFamily="34" charset="0"/>
                <a:cs typeface="Times New Roman" panose="02020603050405020304" pitchFamily="18" charset="0"/>
              </a:rPr>
              <a:t>Help services</a:t>
            </a:r>
            <a:endParaRPr lang="en-GB" dirty="0">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mj-lt"/>
                <a:ea typeface="Calibri" panose="020F0502020204030204" pitchFamily="34" charset="0"/>
                <a:cs typeface="Times New Roman" panose="02020603050405020304" pitchFamily="18" charset="0"/>
              </a:rPr>
              <a:t>2/10 had already been put on a part time timetable by their home schools</a:t>
            </a:r>
          </a:p>
          <a:p>
            <a:pPr marL="342900" lvl="0" indent="-342900">
              <a:lnSpc>
                <a:spcPct val="107000"/>
              </a:lnSpc>
              <a:spcAft>
                <a:spcPts val="0"/>
              </a:spcAft>
              <a:buFont typeface="Symbol" panose="05050102010706020507" pitchFamily="18" charset="2"/>
              <a:buChar char=""/>
            </a:pPr>
            <a:r>
              <a:rPr lang="en-GB" dirty="0">
                <a:latin typeface="+mj-lt"/>
                <a:ea typeface="Calibri" panose="020F0502020204030204" pitchFamily="34" charset="0"/>
                <a:cs typeface="Times New Roman" panose="02020603050405020304" pitchFamily="18" charset="0"/>
              </a:rPr>
              <a:t>4/10 noted they were experiencing difficult relationships with their parents</a:t>
            </a:r>
          </a:p>
          <a:p>
            <a:pPr marL="342900" lvl="0" indent="-342900">
              <a:lnSpc>
                <a:spcPct val="107000"/>
              </a:lnSpc>
              <a:spcAft>
                <a:spcPts val="0"/>
              </a:spcAft>
              <a:buFont typeface="Symbol" panose="05050102010706020507" pitchFamily="18" charset="2"/>
              <a:buChar char=""/>
            </a:pPr>
            <a:r>
              <a:rPr lang="en-GB" dirty="0">
                <a:latin typeface="+mj-lt"/>
                <a:ea typeface="Calibri" panose="020F0502020204030204" pitchFamily="34" charset="0"/>
                <a:cs typeface="Times New Roman" panose="02020603050405020304" pitchFamily="18" charset="0"/>
              </a:rPr>
              <a:t>2/10 had attempted to take their own lives on more than one occasion</a:t>
            </a:r>
          </a:p>
          <a:p>
            <a:pPr marL="342900" lvl="0" indent="-342900">
              <a:lnSpc>
                <a:spcPct val="107000"/>
              </a:lnSpc>
              <a:spcAft>
                <a:spcPts val="800"/>
              </a:spcAft>
              <a:buFont typeface="Symbol" panose="05050102010706020507" pitchFamily="18" charset="2"/>
              <a:buChar char=""/>
            </a:pPr>
            <a:r>
              <a:rPr lang="en-GB" dirty="0">
                <a:latin typeface="+mj-lt"/>
                <a:ea typeface="Calibri" panose="020F0502020204030204" pitchFamily="34" charset="0"/>
                <a:cs typeface="Times New Roman" panose="02020603050405020304" pitchFamily="18" charset="0"/>
              </a:rPr>
              <a:t>7/10 note that friendships is an area which they struggle with </a:t>
            </a:r>
            <a:endParaRPr lang="en-GB" dirty="0">
              <a:effectLst/>
              <a:latin typeface="+mj-lt"/>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0" y="5531590"/>
            <a:ext cx="12208932" cy="1434690"/>
          </a:xfrm>
          <a:prstGeom prst="rect">
            <a:avLst/>
          </a:prstGeom>
        </p:spPr>
      </p:pic>
      <p:sp>
        <p:nvSpPr>
          <p:cNvPr id="5" name="Title 1"/>
          <p:cNvSpPr>
            <a:spLocks noGrp="1"/>
          </p:cNvSpPr>
          <p:nvPr>
            <p:ph type="title"/>
          </p:nvPr>
        </p:nvSpPr>
        <p:spPr>
          <a:xfrm>
            <a:off x="0" y="172085"/>
            <a:ext cx="12208932" cy="1008167"/>
          </a:xfrm>
          <a:solidFill>
            <a:schemeClr val="accent4">
              <a:lumMod val="40000"/>
              <a:lumOff val="60000"/>
            </a:schemeClr>
          </a:solidFill>
        </p:spPr>
        <p:txBody>
          <a:bodyPr/>
          <a:lstStyle/>
          <a:p>
            <a:pPr algn="ctr"/>
            <a:r>
              <a:rPr lang="en-GB" dirty="0" err="1" smtClean="0"/>
              <a:t>LinkEdUp</a:t>
            </a:r>
            <a:r>
              <a:rPr lang="en-GB" dirty="0" smtClean="0"/>
              <a:t> Programme</a:t>
            </a:r>
            <a:endParaRPr lang="en-GB" dirty="0"/>
          </a:p>
        </p:txBody>
      </p:sp>
      <p:pic>
        <p:nvPicPr>
          <p:cNvPr id="6" name="Picture 5"/>
          <p:cNvPicPr/>
          <p:nvPr/>
        </p:nvPicPr>
        <p:blipFill rotWithShape="1">
          <a:blip r:embed="rId3">
            <a:extLst>
              <a:ext uri="{28A0092B-C50C-407E-A947-70E740481C1C}">
                <a14:useLocalDpi xmlns:a14="http://schemas.microsoft.com/office/drawing/2010/main" val="0"/>
              </a:ext>
            </a:extLst>
          </a:blip>
          <a:srcRect r="5585"/>
          <a:stretch/>
        </p:blipFill>
        <p:spPr bwMode="auto">
          <a:xfrm>
            <a:off x="3456733" y="5998653"/>
            <a:ext cx="1958547" cy="859347"/>
          </a:xfrm>
          <a:prstGeom prst="rect">
            <a:avLst/>
          </a:prstGeom>
          <a:ln>
            <a:noFill/>
          </a:ln>
          <a:extLst>
            <a:ext uri="{53640926-AAD7-44D8-BBD7-CCE9431645EC}">
              <a14:shadowObscured xmlns:a14="http://schemas.microsoft.com/office/drawing/2010/main"/>
            </a:ext>
          </a:extLst>
        </p:spPr>
      </p:pic>
      <p:pic>
        <p:nvPicPr>
          <p:cNvPr id="7" name="Picture 6" descr="C:\Users\CAMCH077\AppData\Local\Microsoft\Windows\Temporary Internet Files\Content.Outlook\YWR3RVEO\logo_big.jpg"/>
          <p:cNvPicPr/>
          <p:nvPr/>
        </p:nvPicPr>
        <p:blipFill rotWithShape="1">
          <a:blip r:embed="rId4" cstate="print">
            <a:extLst>
              <a:ext uri="{28A0092B-C50C-407E-A947-70E740481C1C}">
                <a14:useLocalDpi xmlns:a14="http://schemas.microsoft.com/office/drawing/2010/main" val="0"/>
              </a:ext>
            </a:extLst>
          </a:blip>
          <a:srcRect b="18233"/>
          <a:stretch/>
        </p:blipFill>
        <p:spPr bwMode="auto">
          <a:xfrm>
            <a:off x="6502400" y="5859194"/>
            <a:ext cx="1668573" cy="962362"/>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11757031" y="6547589"/>
            <a:ext cx="385818" cy="344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J</a:t>
            </a:r>
            <a:endParaRPr lang="en-GB" dirty="0">
              <a:solidFill>
                <a:schemeClr val="tx1"/>
              </a:solidFill>
            </a:endParaRPr>
          </a:p>
        </p:txBody>
      </p:sp>
    </p:spTree>
    <p:extLst>
      <p:ext uri="{BB962C8B-B14F-4D97-AF65-F5344CB8AC3E}">
        <p14:creationId xmlns:p14="http://schemas.microsoft.com/office/powerpoint/2010/main" val="451235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LU resourc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1402" y="2784859"/>
            <a:ext cx="2787843" cy="2804262"/>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47" descr="LU resources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8007" y="1270625"/>
            <a:ext cx="2923077" cy="291636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44130" y="1376606"/>
            <a:ext cx="533314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Stationary for young people</a:t>
            </a:r>
            <a:endParaRPr kumimoji="0" lang="en-GB" altLang="en-US" sz="2400" i="0" u="none" strike="noStrike" cap="none" normalizeH="0" baseline="0" dirty="0" smtClean="0">
              <a:ln>
                <a:noFill/>
              </a:ln>
              <a:solidFill>
                <a:schemeClr val="tx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Art sketch book</a:t>
            </a:r>
            <a:endParaRPr kumimoji="0" lang="en-GB" altLang="en-US" sz="2400" i="0" u="none" strike="noStrike" cap="none" normalizeH="0" baseline="0" dirty="0" smtClean="0">
              <a:ln>
                <a:noFill/>
              </a:ln>
              <a:solidFill>
                <a:schemeClr val="tx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Water </a:t>
            </a:r>
            <a:r>
              <a:rPr kumimoji="0" lang="en-US" altLang="en-US" sz="2400" i="0" u="none" strike="noStrike" cap="none" normalizeH="0" baseline="0" dirty="0" err="1" smtClean="0">
                <a:ln>
                  <a:noFill/>
                </a:ln>
                <a:solidFill>
                  <a:schemeClr val="tx1"/>
                </a:solidFill>
                <a:effectLst/>
                <a:latin typeface="+mn-lt"/>
                <a:ea typeface="Calibri" panose="020F0502020204030204" pitchFamily="34" charset="0"/>
                <a:cs typeface="Times New Roman" panose="02020603050405020304" pitchFamily="18" charset="0"/>
              </a:rPr>
              <a:t>colours</a:t>
            </a:r>
            <a:r>
              <a:rPr kumimoji="0" lang="en-US" altLang="en-US" sz="240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/water </a:t>
            </a:r>
            <a:r>
              <a:rPr kumimoji="0" lang="en-US" altLang="en-US" sz="2400" i="0" u="none" strike="noStrike" cap="none" normalizeH="0" baseline="0" dirty="0" err="1" smtClean="0">
                <a:ln>
                  <a:noFill/>
                </a:ln>
                <a:solidFill>
                  <a:schemeClr val="tx1"/>
                </a:solidFill>
                <a:effectLst/>
                <a:latin typeface="+mn-lt"/>
                <a:ea typeface="Calibri" panose="020F0502020204030204" pitchFamily="34" charset="0"/>
                <a:cs typeface="Times New Roman" panose="02020603050405020304" pitchFamily="18" charset="0"/>
              </a:rPr>
              <a:t>colour</a:t>
            </a:r>
            <a:r>
              <a:rPr kumimoji="0" lang="en-US" altLang="en-US" sz="240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 pencils</a:t>
            </a:r>
            <a:endParaRPr kumimoji="0" lang="en-GB" altLang="en-US" sz="2400" i="0" u="none" strike="noStrike" cap="none" normalizeH="0" baseline="0" dirty="0" smtClean="0">
              <a:ln>
                <a:noFill/>
              </a:ln>
              <a:solidFill>
                <a:schemeClr val="tx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Paint brush</a:t>
            </a:r>
            <a:endParaRPr kumimoji="0" lang="en-GB" altLang="en-US" sz="2400" i="0" u="none" strike="noStrike" cap="none" normalizeH="0" baseline="0" dirty="0" smtClean="0">
              <a:ln>
                <a:noFill/>
              </a:ln>
              <a:solidFill>
                <a:schemeClr val="tx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Note book</a:t>
            </a:r>
            <a:endParaRPr kumimoji="0" lang="en-GB" altLang="en-US" sz="2400" i="0" u="none" strike="noStrike" cap="none" normalizeH="0" baseline="0" dirty="0" smtClean="0">
              <a:ln>
                <a:noFill/>
              </a:ln>
              <a:solidFill>
                <a:schemeClr val="tx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Mini White board and pen</a:t>
            </a:r>
            <a:endParaRPr kumimoji="0" lang="en-GB" altLang="en-US" sz="2400" i="0" u="none" strike="noStrike" cap="none" normalizeH="0" baseline="0" dirty="0" smtClean="0">
              <a:ln>
                <a:noFill/>
              </a:ln>
              <a:solidFill>
                <a:schemeClr val="tx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English, Drama and Well-being printed resources</a:t>
            </a:r>
            <a:endParaRPr kumimoji="0" lang="en-GB" altLang="en-US" sz="2400" i="0" u="none" strike="noStrike" cap="none" normalizeH="0" baseline="0" dirty="0" smtClean="0">
              <a:ln>
                <a:noFill/>
              </a:ln>
              <a:solidFill>
                <a:schemeClr val="tx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A3 ‘Helpful’ and ‘Unhelpful’ thinking posters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400" dirty="0" smtClean="0">
                <a:latin typeface="+mn-lt"/>
                <a:cs typeface="Times New Roman" panose="02020603050405020304" pitchFamily="18" charset="0"/>
              </a:rPr>
              <a:t>Wellbeing Session resources</a:t>
            </a:r>
            <a:endParaRPr kumimoji="0" lang="en-GB" altLang="en-US" sz="2400" i="0" u="none" strike="noStrike" cap="none" normalizeH="0" baseline="0" dirty="0" smtClean="0">
              <a:ln>
                <a:noFill/>
              </a:ln>
              <a:solidFill>
                <a:schemeClr val="tx1"/>
              </a:solidFill>
              <a:effectLst/>
              <a:latin typeface="+mn-lt"/>
            </a:endParaRPr>
          </a:p>
        </p:txBody>
      </p:sp>
      <p:sp>
        <p:nvSpPr>
          <p:cNvPr id="6" name="Rectangle 4"/>
          <p:cNvSpPr>
            <a:spLocks noChangeArrowheads="1"/>
          </p:cNvSpPr>
          <p:nvPr/>
        </p:nvSpPr>
        <p:spPr bwMode="auto">
          <a:xfrm>
            <a:off x="1008530" y="33348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Picture 6"/>
          <p:cNvPicPr>
            <a:picLocks noChangeAspect="1"/>
          </p:cNvPicPr>
          <p:nvPr/>
        </p:nvPicPr>
        <p:blipFill>
          <a:blip r:embed="rId4"/>
          <a:stretch>
            <a:fillRect/>
          </a:stretch>
        </p:blipFill>
        <p:spPr>
          <a:xfrm>
            <a:off x="0" y="5531590"/>
            <a:ext cx="12208932" cy="1434690"/>
          </a:xfrm>
          <a:prstGeom prst="rect">
            <a:avLst/>
          </a:prstGeom>
        </p:spPr>
      </p:pic>
      <p:sp>
        <p:nvSpPr>
          <p:cNvPr id="8" name="Title 1"/>
          <p:cNvSpPr txBox="1">
            <a:spLocks/>
          </p:cNvSpPr>
          <p:nvPr/>
        </p:nvSpPr>
        <p:spPr>
          <a:xfrm>
            <a:off x="0" y="172085"/>
            <a:ext cx="12208932" cy="1008167"/>
          </a:xfrm>
          <a:prstGeom prst="rect">
            <a:avLst/>
          </a:prstGeom>
          <a:solidFill>
            <a:schemeClr val="accent4">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err="1" smtClean="0"/>
              <a:t>LinkEdUp</a:t>
            </a:r>
            <a:r>
              <a:rPr lang="en-GB" dirty="0" smtClean="0"/>
              <a:t> Programme</a:t>
            </a:r>
            <a:endParaRPr lang="en-GB" dirty="0"/>
          </a:p>
        </p:txBody>
      </p:sp>
      <p:pic>
        <p:nvPicPr>
          <p:cNvPr id="10" name="Picture 9"/>
          <p:cNvPicPr/>
          <p:nvPr/>
        </p:nvPicPr>
        <p:blipFill rotWithShape="1">
          <a:blip r:embed="rId5">
            <a:extLst>
              <a:ext uri="{28A0092B-C50C-407E-A947-70E740481C1C}">
                <a14:useLocalDpi xmlns:a14="http://schemas.microsoft.com/office/drawing/2010/main" val="0"/>
              </a:ext>
            </a:extLst>
          </a:blip>
          <a:srcRect r="5585"/>
          <a:stretch/>
        </p:blipFill>
        <p:spPr bwMode="auto">
          <a:xfrm>
            <a:off x="3456733" y="5998653"/>
            <a:ext cx="1958547" cy="859347"/>
          </a:xfrm>
          <a:prstGeom prst="rect">
            <a:avLst/>
          </a:prstGeom>
          <a:ln>
            <a:noFill/>
          </a:ln>
          <a:extLst>
            <a:ext uri="{53640926-AAD7-44D8-BBD7-CCE9431645EC}">
              <a14:shadowObscured xmlns:a14="http://schemas.microsoft.com/office/drawing/2010/main"/>
            </a:ext>
          </a:extLst>
        </p:spPr>
      </p:pic>
      <p:pic>
        <p:nvPicPr>
          <p:cNvPr id="11" name="Picture 10" descr="C:\Users\CAMCH077\AppData\Local\Microsoft\Windows\Temporary Internet Files\Content.Outlook\YWR3RVEO\logo_big.jpg"/>
          <p:cNvPicPr/>
          <p:nvPr/>
        </p:nvPicPr>
        <p:blipFill rotWithShape="1">
          <a:blip r:embed="rId6" cstate="print">
            <a:extLst>
              <a:ext uri="{28A0092B-C50C-407E-A947-70E740481C1C}">
                <a14:useLocalDpi xmlns:a14="http://schemas.microsoft.com/office/drawing/2010/main" val="0"/>
              </a:ext>
            </a:extLst>
          </a:blip>
          <a:srcRect b="18233"/>
          <a:stretch/>
        </p:blipFill>
        <p:spPr bwMode="auto">
          <a:xfrm>
            <a:off x="6502400" y="5859194"/>
            <a:ext cx="1668573" cy="962362"/>
          </a:xfrm>
          <a:prstGeom prst="rect">
            <a:avLst/>
          </a:prstGeom>
          <a:noFill/>
          <a:ln>
            <a:noFill/>
          </a:ln>
          <a:extLst>
            <a:ext uri="{53640926-AAD7-44D8-BBD7-CCE9431645EC}">
              <a14:shadowObscured xmlns:a14="http://schemas.microsoft.com/office/drawing/2010/main"/>
            </a:ext>
          </a:extLst>
        </p:spPr>
      </p:pic>
      <p:sp>
        <p:nvSpPr>
          <p:cNvPr id="12" name="Rectangle 11"/>
          <p:cNvSpPr/>
          <p:nvPr/>
        </p:nvSpPr>
        <p:spPr>
          <a:xfrm>
            <a:off x="11757031" y="6547589"/>
            <a:ext cx="385818" cy="344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J</a:t>
            </a:r>
            <a:endParaRPr lang="en-GB" dirty="0">
              <a:solidFill>
                <a:schemeClr val="tx1"/>
              </a:solidFill>
            </a:endParaRPr>
          </a:p>
        </p:txBody>
      </p:sp>
    </p:spTree>
    <p:extLst>
      <p:ext uri="{BB962C8B-B14F-4D97-AF65-F5344CB8AC3E}">
        <p14:creationId xmlns:p14="http://schemas.microsoft.com/office/powerpoint/2010/main" val="1437352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50992" y="2906012"/>
            <a:ext cx="4709982" cy="2652183"/>
          </a:xfrm>
          <a:prstGeom prst="rect">
            <a:avLst/>
          </a:prstGeom>
        </p:spPr>
      </p:pic>
      <p:pic>
        <p:nvPicPr>
          <p:cNvPr id="5" name="Picture 4"/>
          <p:cNvPicPr>
            <a:picLocks noChangeAspect="1"/>
          </p:cNvPicPr>
          <p:nvPr/>
        </p:nvPicPr>
        <p:blipFill>
          <a:blip r:embed="rId3"/>
          <a:stretch>
            <a:fillRect/>
          </a:stretch>
        </p:blipFill>
        <p:spPr>
          <a:xfrm>
            <a:off x="6494290" y="153867"/>
            <a:ext cx="4791638" cy="2709956"/>
          </a:xfrm>
          <a:prstGeom prst="rect">
            <a:avLst/>
          </a:prstGeom>
        </p:spPr>
      </p:pic>
      <p:pic>
        <p:nvPicPr>
          <p:cNvPr id="6" name="Picture 5"/>
          <p:cNvPicPr>
            <a:picLocks noChangeAspect="1"/>
          </p:cNvPicPr>
          <p:nvPr/>
        </p:nvPicPr>
        <p:blipFill>
          <a:blip r:embed="rId4"/>
          <a:stretch>
            <a:fillRect/>
          </a:stretch>
        </p:blipFill>
        <p:spPr>
          <a:xfrm>
            <a:off x="6494290" y="3109439"/>
            <a:ext cx="4903118" cy="2764660"/>
          </a:xfrm>
          <a:prstGeom prst="rect">
            <a:avLst/>
          </a:prstGeom>
        </p:spPr>
      </p:pic>
      <p:pic>
        <p:nvPicPr>
          <p:cNvPr id="7" name="Picture 6"/>
          <p:cNvPicPr>
            <a:picLocks noChangeAspect="1"/>
          </p:cNvPicPr>
          <p:nvPr/>
        </p:nvPicPr>
        <p:blipFill>
          <a:blip r:embed="rId5"/>
          <a:stretch>
            <a:fillRect/>
          </a:stretch>
        </p:blipFill>
        <p:spPr>
          <a:xfrm>
            <a:off x="750992" y="159648"/>
            <a:ext cx="4709982" cy="2647574"/>
          </a:xfrm>
          <a:prstGeom prst="rect">
            <a:avLst/>
          </a:prstGeom>
        </p:spPr>
      </p:pic>
      <p:pic>
        <p:nvPicPr>
          <p:cNvPr id="8" name="Picture 7" descr="C:\Users\CAMCH077\AppData\Local\Microsoft\Windows\Temporary Internet Files\Content.Outlook\YWR3RVEO\logo_big.jpg"/>
          <p:cNvPicPr/>
          <p:nvPr/>
        </p:nvPicPr>
        <p:blipFill rotWithShape="1">
          <a:blip r:embed="rId6" cstate="print">
            <a:extLst>
              <a:ext uri="{28A0092B-C50C-407E-A947-70E740481C1C}">
                <a14:useLocalDpi xmlns:a14="http://schemas.microsoft.com/office/drawing/2010/main" val="0"/>
              </a:ext>
            </a:extLst>
          </a:blip>
          <a:srcRect b="18233"/>
          <a:stretch/>
        </p:blipFill>
        <p:spPr bwMode="auto">
          <a:xfrm>
            <a:off x="5375921" y="5954994"/>
            <a:ext cx="1619245" cy="930391"/>
          </a:xfrm>
          <a:prstGeom prst="rect">
            <a:avLst/>
          </a:prstGeom>
          <a:noFill/>
          <a:ln>
            <a:noFill/>
          </a:ln>
          <a:extLst>
            <a:ext uri="{53640926-AAD7-44D8-BBD7-CCE9431645EC}">
              <a14:shadowObscured xmlns:a14="http://schemas.microsoft.com/office/drawing/2010/main"/>
            </a:ext>
          </a:extLst>
        </p:spPr>
      </p:pic>
      <p:pic>
        <p:nvPicPr>
          <p:cNvPr id="9" name="Picture 8"/>
          <p:cNvPicPr>
            <a:picLocks noChangeAspect="1"/>
          </p:cNvPicPr>
          <p:nvPr/>
        </p:nvPicPr>
        <p:blipFill>
          <a:blip r:embed="rId7"/>
          <a:stretch>
            <a:fillRect/>
          </a:stretch>
        </p:blipFill>
        <p:spPr>
          <a:xfrm>
            <a:off x="0" y="5531590"/>
            <a:ext cx="12208932" cy="1434690"/>
          </a:xfrm>
          <a:prstGeom prst="rect">
            <a:avLst/>
          </a:prstGeom>
        </p:spPr>
      </p:pic>
      <p:pic>
        <p:nvPicPr>
          <p:cNvPr id="10" name="Picture 9"/>
          <p:cNvPicPr/>
          <p:nvPr/>
        </p:nvPicPr>
        <p:blipFill rotWithShape="1">
          <a:blip r:embed="rId8">
            <a:extLst>
              <a:ext uri="{28A0092B-C50C-407E-A947-70E740481C1C}">
                <a14:useLocalDpi xmlns:a14="http://schemas.microsoft.com/office/drawing/2010/main" val="0"/>
              </a:ext>
            </a:extLst>
          </a:blip>
          <a:srcRect r="5585"/>
          <a:stretch/>
        </p:blipFill>
        <p:spPr bwMode="auto">
          <a:xfrm>
            <a:off x="3456733" y="5998653"/>
            <a:ext cx="1958547" cy="859347"/>
          </a:xfrm>
          <a:prstGeom prst="rect">
            <a:avLst/>
          </a:prstGeom>
          <a:ln>
            <a:noFill/>
          </a:ln>
          <a:extLst>
            <a:ext uri="{53640926-AAD7-44D8-BBD7-CCE9431645EC}">
              <a14:shadowObscured xmlns:a14="http://schemas.microsoft.com/office/drawing/2010/main"/>
            </a:ext>
          </a:extLst>
        </p:spPr>
      </p:pic>
      <p:pic>
        <p:nvPicPr>
          <p:cNvPr id="11" name="Picture 10" descr="C:\Users\CAMCH077\AppData\Local\Microsoft\Windows\Temporary Internet Files\Content.Outlook\YWR3RVEO\logo_big.jpg"/>
          <p:cNvPicPr/>
          <p:nvPr/>
        </p:nvPicPr>
        <p:blipFill rotWithShape="1">
          <a:blip r:embed="rId6" cstate="print">
            <a:extLst>
              <a:ext uri="{28A0092B-C50C-407E-A947-70E740481C1C}">
                <a14:useLocalDpi xmlns:a14="http://schemas.microsoft.com/office/drawing/2010/main" val="0"/>
              </a:ext>
            </a:extLst>
          </a:blip>
          <a:srcRect b="18233"/>
          <a:stretch/>
        </p:blipFill>
        <p:spPr bwMode="auto">
          <a:xfrm>
            <a:off x="6502400" y="5859194"/>
            <a:ext cx="1668573" cy="962362"/>
          </a:xfrm>
          <a:prstGeom prst="rect">
            <a:avLst/>
          </a:prstGeom>
          <a:noFill/>
          <a:ln>
            <a:noFill/>
          </a:ln>
          <a:extLst>
            <a:ext uri="{53640926-AAD7-44D8-BBD7-CCE9431645EC}">
              <a14:shadowObscured xmlns:a14="http://schemas.microsoft.com/office/drawing/2010/main"/>
            </a:ext>
          </a:extLst>
        </p:spPr>
      </p:pic>
      <p:sp>
        <p:nvSpPr>
          <p:cNvPr id="12" name="Rectangle 11"/>
          <p:cNvSpPr/>
          <p:nvPr/>
        </p:nvSpPr>
        <p:spPr>
          <a:xfrm>
            <a:off x="11757031" y="6547589"/>
            <a:ext cx="385818" cy="344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t>
            </a:r>
          </a:p>
        </p:txBody>
      </p:sp>
    </p:spTree>
    <p:extLst>
      <p:ext uri="{BB962C8B-B14F-4D97-AF65-F5344CB8AC3E}">
        <p14:creationId xmlns:p14="http://schemas.microsoft.com/office/powerpoint/2010/main" val="1763674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035" y="1375085"/>
            <a:ext cx="7499571" cy="5010602"/>
          </a:xfrm>
          <a:prstGeom prst="rect">
            <a:avLst/>
          </a:prstGeom>
        </p:spPr>
        <p:txBody>
          <a:bodyPr wrap="square">
            <a:spAutoFit/>
          </a:bodyPr>
          <a:lstStyle/>
          <a:p>
            <a:pPr>
              <a:lnSpc>
                <a:spcPct val="107000"/>
              </a:lnSpc>
              <a:spcAft>
                <a:spcPts val="800"/>
              </a:spcAft>
            </a:pPr>
            <a:r>
              <a:rPr lang="en-GB" sz="2000" b="1" dirty="0">
                <a:latin typeface="+mj-lt"/>
                <a:ea typeface="Calibri" panose="020F0502020204030204" pitchFamily="34" charset="0"/>
                <a:cs typeface="Times New Roman" panose="02020603050405020304" pitchFamily="18" charset="0"/>
              </a:rPr>
              <a:t>Engagement during the </a:t>
            </a:r>
            <a:r>
              <a:rPr lang="en-GB" sz="2000" b="1" dirty="0" smtClean="0">
                <a:latin typeface="+mj-lt"/>
                <a:ea typeface="Calibri" panose="020F0502020204030204" pitchFamily="34" charset="0"/>
                <a:cs typeface="Times New Roman" panose="02020603050405020304" pitchFamily="18" charset="0"/>
              </a:rPr>
              <a:t>online programme</a:t>
            </a:r>
            <a:endParaRPr lang="en-GB" b="1" dirty="0">
              <a:latin typeface="+mj-lt"/>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2000" dirty="0" smtClean="0">
                <a:latin typeface="+mj-lt"/>
                <a:ea typeface="Calibri" panose="020F0502020204030204" pitchFamily="34" charset="0"/>
                <a:cs typeface="Times New Roman" panose="02020603050405020304" pitchFamily="18" charset="0"/>
              </a:rPr>
              <a:t>6/10 students attended very regularly. Engagement with parents about attendance was good. Some students joined from school, others from home. </a:t>
            </a:r>
          </a:p>
          <a:p>
            <a:pPr marL="285750" indent="-285750">
              <a:lnSpc>
                <a:spcPct val="107000"/>
              </a:lnSpc>
              <a:spcAft>
                <a:spcPts val="800"/>
              </a:spcAft>
              <a:buFont typeface="Arial" panose="020B0604020202020204" pitchFamily="34" charset="0"/>
              <a:buChar char="•"/>
            </a:pPr>
            <a:r>
              <a:rPr lang="en-GB" sz="2000" dirty="0" smtClean="0">
                <a:latin typeface="+mj-lt"/>
                <a:ea typeface="Calibri" panose="020F0502020204030204" pitchFamily="34" charset="0"/>
                <a:cs typeface="Times New Roman" panose="02020603050405020304" pitchFamily="18" charset="0"/>
              </a:rPr>
              <a:t>Young </a:t>
            </a:r>
            <a:r>
              <a:rPr lang="en-GB" sz="2000" dirty="0">
                <a:latin typeface="+mj-lt"/>
                <a:ea typeface="Calibri" panose="020F0502020204030204" pitchFamily="34" charset="0"/>
                <a:cs typeface="Times New Roman" panose="02020603050405020304" pitchFamily="18" charset="0"/>
              </a:rPr>
              <a:t>people preferred not to out their cameras on and show themselves. We did not force this during the two weeks, instead the young people </a:t>
            </a:r>
            <a:r>
              <a:rPr lang="en-GB" sz="2000" dirty="0" smtClean="0">
                <a:latin typeface="+mj-lt"/>
                <a:ea typeface="Calibri" panose="020F0502020204030204" pitchFamily="34" charset="0"/>
                <a:cs typeface="Times New Roman" panose="02020603050405020304" pitchFamily="18" charset="0"/>
              </a:rPr>
              <a:t>used ZOOM </a:t>
            </a:r>
            <a:r>
              <a:rPr lang="en-GB" sz="2000" dirty="0" err="1">
                <a:latin typeface="+mj-lt"/>
                <a:ea typeface="Calibri" panose="020F0502020204030204" pitchFamily="34" charset="0"/>
                <a:cs typeface="Times New Roman" panose="02020603050405020304" pitchFamily="18" charset="0"/>
              </a:rPr>
              <a:t>emojis</a:t>
            </a:r>
            <a:r>
              <a:rPr lang="en-GB" sz="2000" dirty="0">
                <a:latin typeface="+mj-lt"/>
                <a:ea typeface="Calibri" panose="020F0502020204030204" pitchFamily="34" charset="0"/>
                <a:cs typeface="Times New Roman" panose="02020603050405020304" pitchFamily="18" charset="0"/>
              </a:rPr>
              <a:t> to communicate with teachers as well as the chat function. This was to both share ideas, Art work, make comment or direct message session leaders. </a:t>
            </a:r>
            <a:endParaRPr lang="en-GB" dirty="0">
              <a:latin typeface="+mj-lt"/>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2000" dirty="0">
                <a:latin typeface="+mj-lt"/>
                <a:ea typeface="Calibri" panose="020F0502020204030204" pitchFamily="34" charset="0"/>
                <a:cs typeface="Times New Roman" panose="02020603050405020304" pitchFamily="18" charset="0"/>
              </a:rPr>
              <a:t>Only 1 young person put their camera on in one session but in more than half of the sessions the young people spoke on the screen with encouragement, especially </a:t>
            </a:r>
            <a:r>
              <a:rPr lang="en-GB" sz="2000" dirty="0" smtClean="0">
                <a:latin typeface="+mj-lt"/>
                <a:ea typeface="Calibri" panose="020F0502020204030204" pitchFamily="34" charset="0"/>
                <a:cs typeface="Times New Roman" panose="02020603050405020304" pitchFamily="18" charset="0"/>
              </a:rPr>
              <a:t>in </a:t>
            </a:r>
            <a:r>
              <a:rPr lang="en-GB" sz="2000" dirty="0">
                <a:latin typeface="+mj-lt"/>
                <a:ea typeface="Calibri" panose="020F0502020204030204" pitchFamily="34" charset="0"/>
                <a:cs typeface="Times New Roman" panose="02020603050405020304" pitchFamily="18" charset="0"/>
              </a:rPr>
              <a:t>Music </a:t>
            </a:r>
            <a:r>
              <a:rPr lang="en-GB" sz="2000" dirty="0" smtClean="0">
                <a:latin typeface="+mj-lt"/>
                <a:ea typeface="Calibri" panose="020F0502020204030204" pitchFamily="34" charset="0"/>
                <a:cs typeface="Times New Roman" panose="02020603050405020304" pitchFamily="18" charset="0"/>
              </a:rPr>
              <a:t>and </a:t>
            </a:r>
            <a:r>
              <a:rPr lang="en-GB" sz="2000" dirty="0">
                <a:latin typeface="+mj-lt"/>
                <a:ea typeface="Calibri" panose="020F0502020204030204" pitchFamily="34" charset="0"/>
                <a:cs typeface="Times New Roman" panose="02020603050405020304" pitchFamily="18" charset="0"/>
              </a:rPr>
              <a:t>Art sessions. </a:t>
            </a:r>
            <a:endParaRPr lang="en-GB" dirty="0">
              <a:effectLst/>
              <a:latin typeface="+mj-lt"/>
              <a:ea typeface="Calibri" panose="020F0502020204030204" pitchFamily="34" charset="0"/>
              <a:cs typeface="Times New Roman" panose="02020603050405020304" pitchFamily="18" charset="0"/>
            </a:endParaRPr>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8144" t="15074" r="48315" b="8932"/>
          <a:stretch/>
        </p:blipFill>
        <p:spPr bwMode="auto">
          <a:xfrm>
            <a:off x="8412479" y="4688493"/>
            <a:ext cx="2046921" cy="1809551"/>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3" cstate="print">
            <a:extLst>
              <a:ext uri="{28A0092B-C50C-407E-A947-70E740481C1C}">
                <a14:useLocalDpi xmlns:a14="http://schemas.microsoft.com/office/drawing/2010/main" val="0"/>
              </a:ext>
            </a:extLst>
          </a:blip>
          <a:srcRect l="5374" t="17037" r="23055" b="11013"/>
          <a:stretch/>
        </p:blipFill>
        <p:spPr bwMode="auto">
          <a:xfrm>
            <a:off x="9589337" y="2035183"/>
            <a:ext cx="2515984" cy="1443789"/>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4" cstate="print">
            <a:extLst>
              <a:ext uri="{28A0092B-C50C-407E-A947-70E740481C1C}">
                <a14:useLocalDpi xmlns:a14="http://schemas.microsoft.com/office/drawing/2010/main" val="0"/>
              </a:ext>
            </a:extLst>
          </a:blip>
          <a:srcRect l="12224" t="15478" r="32658" b="5296"/>
          <a:stretch/>
        </p:blipFill>
        <p:spPr bwMode="auto">
          <a:xfrm>
            <a:off x="5327197" y="7416574"/>
            <a:ext cx="1864360" cy="1506220"/>
          </a:xfrm>
          <a:prstGeom prst="rect">
            <a:avLst/>
          </a:prstGeom>
          <a:ln>
            <a:noFill/>
          </a:ln>
          <a:extLst>
            <a:ext uri="{53640926-AAD7-44D8-BBD7-CCE9431645EC}">
              <a14:shadowObscured xmlns:a14="http://schemas.microsoft.com/office/drawing/2010/main"/>
            </a:ext>
          </a:extLst>
        </p:spPr>
      </p:pic>
      <p:pic>
        <p:nvPicPr>
          <p:cNvPr id="11" name="Picture 10"/>
          <p:cNvPicPr/>
          <p:nvPr/>
        </p:nvPicPr>
        <p:blipFill rotWithShape="1">
          <a:blip r:embed="rId5">
            <a:extLst>
              <a:ext uri="{28A0092B-C50C-407E-A947-70E740481C1C}">
                <a14:useLocalDpi xmlns:a14="http://schemas.microsoft.com/office/drawing/2010/main" val="0"/>
              </a:ext>
            </a:extLst>
          </a:blip>
          <a:srcRect l="51489" t="38848" r="37247" b="26734"/>
          <a:stretch/>
        </p:blipFill>
        <p:spPr bwMode="auto">
          <a:xfrm>
            <a:off x="10643533" y="4427621"/>
            <a:ext cx="1461788" cy="2331297"/>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6">
            <a:extLst>
              <a:ext uri="{28A0092B-C50C-407E-A947-70E740481C1C}">
                <a14:useLocalDpi xmlns:a14="http://schemas.microsoft.com/office/drawing/2010/main" val="0"/>
              </a:ext>
            </a:extLst>
          </a:blip>
          <a:srcRect l="51050" t="36946" r="36890" b="26553"/>
          <a:stretch/>
        </p:blipFill>
        <p:spPr bwMode="auto">
          <a:xfrm>
            <a:off x="7835740" y="1575533"/>
            <a:ext cx="1600200" cy="2722880"/>
          </a:xfrm>
          <a:prstGeom prst="rect">
            <a:avLst/>
          </a:prstGeom>
          <a:ln>
            <a:noFill/>
          </a:ln>
          <a:extLst>
            <a:ext uri="{53640926-AAD7-44D8-BBD7-CCE9431645EC}">
              <a14:shadowObscured xmlns:a14="http://schemas.microsoft.com/office/drawing/2010/main"/>
            </a:ext>
          </a:extLst>
        </p:spPr>
      </p:pic>
      <p:sp>
        <p:nvSpPr>
          <p:cNvPr id="13" name="Title 1"/>
          <p:cNvSpPr txBox="1">
            <a:spLocks/>
          </p:cNvSpPr>
          <p:nvPr/>
        </p:nvSpPr>
        <p:spPr>
          <a:xfrm>
            <a:off x="0" y="172085"/>
            <a:ext cx="12208932" cy="1008167"/>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t>Outcomes and Impact</a:t>
            </a:r>
            <a:endParaRPr lang="en-GB" dirty="0"/>
          </a:p>
        </p:txBody>
      </p:sp>
      <p:sp>
        <p:nvSpPr>
          <p:cNvPr id="9" name="Rectangle 8"/>
          <p:cNvSpPr/>
          <p:nvPr/>
        </p:nvSpPr>
        <p:spPr>
          <a:xfrm>
            <a:off x="113535" y="6445678"/>
            <a:ext cx="385818" cy="344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J</a:t>
            </a:r>
            <a:endParaRPr lang="en-GB" dirty="0">
              <a:solidFill>
                <a:schemeClr val="tx1"/>
              </a:solidFill>
            </a:endParaRPr>
          </a:p>
        </p:txBody>
      </p:sp>
    </p:spTree>
    <p:extLst>
      <p:ext uri="{BB962C8B-B14F-4D97-AF65-F5344CB8AC3E}">
        <p14:creationId xmlns:p14="http://schemas.microsoft.com/office/powerpoint/2010/main" val="2646346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0851" y="1274312"/>
            <a:ext cx="5594304" cy="4226798"/>
          </a:xfrm>
          <a:prstGeom prst="rect">
            <a:avLst/>
          </a:prstGeom>
          <a:ln>
            <a:solidFill>
              <a:schemeClr val="tx1"/>
            </a:solidFill>
          </a:ln>
        </p:spPr>
        <p:txBody>
          <a:bodyPr wrap="square">
            <a:spAutoFit/>
          </a:bodyPr>
          <a:lstStyle/>
          <a:p>
            <a:pPr>
              <a:spcAft>
                <a:spcPts val="800"/>
              </a:spcAft>
            </a:pPr>
            <a:r>
              <a:rPr lang="en-GB" b="1" spc="10" dirty="0" smtClean="0">
                <a:solidFill>
                  <a:srgbClr val="202124"/>
                </a:solidFill>
                <a:latin typeface="+mj-lt"/>
                <a:ea typeface="Times New Roman" panose="02020603050405020304" pitchFamily="18" charset="0"/>
                <a:cs typeface="Calibri" panose="020F0502020204030204" pitchFamily="34" charset="0"/>
              </a:rPr>
              <a:t>Did </a:t>
            </a:r>
            <a:r>
              <a:rPr lang="en-GB" b="1" spc="10" dirty="0">
                <a:solidFill>
                  <a:srgbClr val="202124"/>
                </a:solidFill>
                <a:latin typeface="+mj-lt"/>
                <a:ea typeface="Times New Roman" panose="02020603050405020304" pitchFamily="18" charset="0"/>
                <a:cs typeface="Calibri" panose="020F0502020204030204" pitchFamily="34" charset="0"/>
              </a:rPr>
              <a:t>you feel that </a:t>
            </a:r>
            <a:r>
              <a:rPr lang="en-GB" b="1" spc="10" dirty="0" err="1">
                <a:solidFill>
                  <a:srgbClr val="202124"/>
                </a:solidFill>
                <a:latin typeface="+mj-lt"/>
                <a:ea typeface="Times New Roman" panose="02020603050405020304" pitchFamily="18" charset="0"/>
                <a:cs typeface="Calibri" panose="020F0502020204030204" pitchFamily="34" charset="0"/>
              </a:rPr>
              <a:t>LinkED</a:t>
            </a:r>
            <a:r>
              <a:rPr lang="en-GB" b="1" spc="10" dirty="0">
                <a:solidFill>
                  <a:srgbClr val="202124"/>
                </a:solidFill>
                <a:latin typeface="+mj-lt"/>
                <a:ea typeface="Times New Roman" panose="02020603050405020304" pitchFamily="18" charset="0"/>
                <a:cs typeface="Calibri" panose="020F0502020204030204" pitchFamily="34" charset="0"/>
              </a:rPr>
              <a:t> UP was worthwhile? Can you explain in what </a:t>
            </a:r>
            <a:r>
              <a:rPr lang="en-GB" b="1" spc="10" dirty="0" smtClean="0">
                <a:solidFill>
                  <a:srgbClr val="202124"/>
                </a:solidFill>
                <a:latin typeface="+mj-lt"/>
                <a:ea typeface="Times New Roman" panose="02020603050405020304" pitchFamily="18" charset="0"/>
                <a:cs typeface="Calibri" panose="020F0502020204030204" pitchFamily="34" charset="0"/>
              </a:rPr>
              <a:t>ways?</a:t>
            </a:r>
            <a:endParaRPr lang="en-GB" spc="15" dirty="0" smtClean="0">
              <a:solidFill>
                <a:srgbClr val="0000FF"/>
              </a:solidFill>
              <a:latin typeface="+mj-lt"/>
              <a:ea typeface="Times New Roman" panose="02020603050405020304" pitchFamily="18" charset="0"/>
              <a:cs typeface="Calibri" panose="020F0502020204030204" pitchFamily="34" charset="0"/>
            </a:endParaRPr>
          </a:p>
          <a:p>
            <a:pPr>
              <a:spcAft>
                <a:spcPts val="0"/>
              </a:spcAft>
            </a:pPr>
            <a:r>
              <a:rPr lang="en-GB" i="1" spc="15" dirty="0">
                <a:solidFill>
                  <a:srgbClr val="0000FF"/>
                </a:solidFill>
                <a:latin typeface="+mj-lt"/>
                <a:ea typeface="Times New Roman" panose="02020603050405020304" pitchFamily="18" charset="0"/>
                <a:cs typeface="Calibri" panose="020F0502020204030204" pitchFamily="34" charset="0"/>
              </a:rPr>
              <a:t>Y</a:t>
            </a:r>
            <a:r>
              <a:rPr lang="en-GB" i="1" spc="15" dirty="0" smtClean="0">
                <a:solidFill>
                  <a:srgbClr val="0000FF"/>
                </a:solidFill>
                <a:latin typeface="+mj-lt"/>
                <a:ea typeface="Times New Roman" panose="02020603050405020304" pitchFamily="18" charset="0"/>
                <a:cs typeface="Calibri" panose="020F0502020204030204" pitchFamily="34" charset="0"/>
              </a:rPr>
              <a:t>es </a:t>
            </a:r>
            <a:r>
              <a:rPr lang="en-GB" i="1" spc="15" dirty="0">
                <a:solidFill>
                  <a:srgbClr val="0000FF"/>
                </a:solidFill>
                <a:latin typeface="+mj-lt"/>
                <a:ea typeface="Times New Roman" panose="02020603050405020304" pitchFamily="18" charset="0"/>
                <a:cs typeface="Calibri" panose="020F0502020204030204" pitchFamily="34" charset="0"/>
              </a:rPr>
              <a:t>it helped so much with my </a:t>
            </a:r>
            <a:r>
              <a:rPr lang="en-GB" i="1" spc="15" dirty="0" smtClean="0">
                <a:solidFill>
                  <a:srgbClr val="0000FF"/>
                </a:solidFill>
                <a:latin typeface="+mj-lt"/>
                <a:ea typeface="Times New Roman" panose="02020603050405020304" pitchFamily="18" charset="0"/>
                <a:cs typeface="Calibri" panose="020F0502020204030204" pitchFamily="34" charset="0"/>
              </a:rPr>
              <a:t>anxiety</a:t>
            </a:r>
          </a:p>
          <a:p>
            <a:pPr>
              <a:spcAft>
                <a:spcPts val="0"/>
              </a:spcAft>
            </a:pPr>
            <a:endParaRPr lang="en-GB" sz="1600" i="1" dirty="0">
              <a:latin typeface="+mj-lt"/>
              <a:ea typeface="Calibri" panose="020F0502020204030204" pitchFamily="34" charset="0"/>
              <a:cs typeface="Times New Roman" panose="02020603050405020304" pitchFamily="18" charset="0"/>
            </a:endParaRPr>
          </a:p>
          <a:p>
            <a:pPr>
              <a:spcAft>
                <a:spcPts val="0"/>
              </a:spcAft>
            </a:pPr>
            <a:r>
              <a:rPr lang="en-GB" i="1" spc="15" dirty="0">
                <a:solidFill>
                  <a:srgbClr val="FF0000"/>
                </a:solidFill>
                <a:latin typeface="+mj-lt"/>
                <a:ea typeface="Times New Roman" panose="02020603050405020304" pitchFamily="18" charset="0"/>
                <a:cs typeface="Calibri" panose="020F0502020204030204" pitchFamily="34" charset="0"/>
              </a:rPr>
              <a:t>Yes this helped my confidence a </a:t>
            </a:r>
            <a:r>
              <a:rPr lang="en-GB" i="1" spc="15" dirty="0" smtClean="0">
                <a:solidFill>
                  <a:srgbClr val="FF0000"/>
                </a:solidFill>
                <a:latin typeface="+mj-lt"/>
                <a:ea typeface="Times New Roman" panose="02020603050405020304" pitchFamily="18" charset="0"/>
                <a:cs typeface="Calibri" panose="020F0502020204030204" pitchFamily="34" charset="0"/>
              </a:rPr>
              <a:t>lot</a:t>
            </a:r>
          </a:p>
          <a:p>
            <a:pPr>
              <a:spcAft>
                <a:spcPts val="0"/>
              </a:spcAft>
            </a:pPr>
            <a:endParaRPr lang="en-GB" sz="1600" i="1" dirty="0">
              <a:solidFill>
                <a:srgbClr val="7030A0"/>
              </a:solidFill>
              <a:latin typeface="+mj-lt"/>
              <a:ea typeface="Calibri" panose="020F0502020204030204" pitchFamily="34" charset="0"/>
              <a:cs typeface="Times New Roman" panose="02020603050405020304" pitchFamily="18" charset="0"/>
            </a:endParaRPr>
          </a:p>
          <a:p>
            <a:pPr>
              <a:spcAft>
                <a:spcPts val="0"/>
              </a:spcAft>
            </a:pPr>
            <a:r>
              <a:rPr lang="en-GB" i="1" spc="15" dirty="0">
                <a:solidFill>
                  <a:srgbClr val="7030A0"/>
                </a:solidFill>
                <a:latin typeface="+mj-lt"/>
                <a:ea typeface="Times New Roman" panose="02020603050405020304" pitchFamily="18" charset="0"/>
                <a:cs typeface="Calibri" panose="020F0502020204030204" pitchFamily="34" charset="0"/>
              </a:rPr>
              <a:t>K</a:t>
            </a:r>
            <a:r>
              <a:rPr lang="en-GB" i="1" spc="15" dirty="0" smtClean="0">
                <a:solidFill>
                  <a:srgbClr val="7030A0"/>
                </a:solidFill>
                <a:latin typeface="+mj-lt"/>
                <a:ea typeface="Times New Roman" panose="02020603050405020304" pitchFamily="18" charset="0"/>
                <a:cs typeface="Calibri" panose="020F0502020204030204" pitchFamily="34" charset="0"/>
              </a:rPr>
              <a:t>ind </a:t>
            </a:r>
            <a:r>
              <a:rPr lang="en-GB" i="1" spc="15" dirty="0">
                <a:solidFill>
                  <a:srgbClr val="7030A0"/>
                </a:solidFill>
                <a:latin typeface="+mj-lt"/>
                <a:ea typeface="Times New Roman" panose="02020603050405020304" pitchFamily="18" charset="0"/>
                <a:cs typeface="Calibri" panose="020F0502020204030204" pitchFamily="34" charset="0"/>
              </a:rPr>
              <a:t>of but I don't think it really helped me at all, I just think it </a:t>
            </a:r>
            <a:r>
              <a:rPr lang="en-GB" i="1" spc="15" dirty="0" smtClean="0">
                <a:solidFill>
                  <a:srgbClr val="7030A0"/>
                </a:solidFill>
                <a:latin typeface="+mj-lt"/>
                <a:ea typeface="Times New Roman" panose="02020603050405020304" pitchFamily="18" charset="0"/>
                <a:cs typeface="Calibri" panose="020F0502020204030204" pitchFamily="34" charset="0"/>
              </a:rPr>
              <a:t>made </a:t>
            </a:r>
            <a:r>
              <a:rPr lang="en-GB" i="1" spc="15" dirty="0">
                <a:solidFill>
                  <a:srgbClr val="7030A0"/>
                </a:solidFill>
                <a:latin typeface="+mj-lt"/>
                <a:ea typeface="Times New Roman" panose="02020603050405020304" pitchFamily="18" charset="0"/>
                <a:cs typeface="Calibri" panose="020F0502020204030204" pitchFamily="34" charset="0"/>
              </a:rPr>
              <a:t>me like online school much </a:t>
            </a:r>
            <a:r>
              <a:rPr lang="en-GB" i="1" spc="15" dirty="0" smtClean="0">
                <a:solidFill>
                  <a:srgbClr val="7030A0"/>
                </a:solidFill>
                <a:latin typeface="+mj-lt"/>
                <a:ea typeface="Times New Roman" panose="02020603050405020304" pitchFamily="18" charset="0"/>
                <a:cs typeface="Calibri" panose="020F0502020204030204" pitchFamily="34" charset="0"/>
              </a:rPr>
              <a:t>more</a:t>
            </a:r>
          </a:p>
          <a:p>
            <a:pPr>
              <a:spcAft>
                <a:spcPts val="0"/>
              </a:spcAft>
            </a:pPr>
            <a:endParaRPr lang="en-GB" sz="1600" i="1" dirty="0" smtClean="0">
              <a:latin typeface="+mj-lt"/>
              <a:ea typeface="Calibri" panose="020F0502020204030204" pitchFamily="34" charset="0"/>
              <a:cs typeface="Times New Roman" panose="02020603050405020304" pitchFamily="18" charset="0"/>
            </a:endParaRPr>
          </a:p>
          <a:p>
            <a:pPr>
              <a:spcAft>
                <a:spcPts val="0"/>
              </a:spcAft>
            </a:pPr>
            <a:r>
              <a:rPr lang="en-GB" i="1" spc="15" dirty="0" smtClean="0">
                <a:solidFill>
                  <a:schemeClr val="accent6">
                    <a:lumMod val="75000"/>
                  </a:schemeClr>
                </a:solidFill>
                <a:latin typeface="+mj-lt"/>
                <a:ea typeface="Times New Roman" panose="02020603050405020304" pitchFamily="18" charset="0"/>
                <a:cs typeface="Calibri" panose="020F0502020204030204" pitchFamily="34" charset="0"/>
              </a:rPr>
              <a:t>It was worthwhile because I got to learn in surrounding I am comfortable in</a:t>
            </a:r>
          </a:p>
          <a:p>
            <a:pPr>
              <a:spcAft>
                <a:spcPts val="0"/>
              </a:spcAft>
            </a:pPr>
            <a:endParaRPr lang="en-GB" sz="1600" i="1" dirty="0">
              <a:solidFill>
                <a:schemeClr val="accent2"/>
              </a:solidFill>
              <a:latin typeface="+mj-lt"/>
              <a:ea typeface="Calibri" panose="020F0502020204030204" pitchFamily="34" charset="0"/>
              <a:cs typeface="Times New Roman" panose="02020603050405020304" pitchFamily="18" charset="0"/>
            </a:endParaRPr>
          </a:p>
          <a:p>
            <a:pPr>
              <a:spcAft>
                <a:spcPts val="800"/>
              </a:spcAft>
            </a:pPr>
            <a:r>
              <a:rPr lang="en-GB" i="1" spc="15" dirty="0" smtClean="0">
                <a:solidFill>
                  <a:schemeClr val="accent2"/>
                </a:solidFill>
                <a:latin typeface="+mj-lt"/>
                <a:ea typeface="Times New Roman" panose="02020603050405020304" pitchFamily="18" charset="0"/>
                <a:cs typeface="Calibri" panose="020F0502020204030204" pitchFamily="34" charset="0"/>
              </a:rPr>
              <a:t>Yes </a:t>
            </a:r>
            <a:r>
              <a:rPr lang="en-GB" i="1" spc="15" dirty="0">
                <a:solidFill>
                  <a:schemeClr val="accent2"/>
                </a:solidFill>
                <a:latin typeface="+mj-lt"/>
                <a:ea typeface="Times New Roman" panose="02020603050405020304" pitchFamily="18" charset="0"/>
                <a:cs typeface="Calibri" panose="020F0502020204030204" pitchFamily="34" charset="0"/>
              </a:rPr>
              <a:t>because when doing it I wouldn't worry or think of he negatives of school </a:t>
            </a:r>
            <a:r>
              <a:rPr lang="en-GB" i="1" spc="15" dirty="0" smtClean="0">
                <a:solidFill>
                  <a:schemeClr val="accent2"/>
                </a:solidFill>
                <a:latin typeface="+mj-lt"/>
                <a:ea typeface="Times New Roman" panose="02020603050405020304" pitchFamily="18" charset="0"/>
                <a:cs typeface="Calibri" panose="020F0502020204030204" pitchFamily="34" charset="0"/>
              </a:rPr>
              <a:t>and it </a:t>
            </a:r>
            <a:r>
              <a:rPr lang="en-GB" i="1" spc="15" dirty="0">
                <a:solidFill>
                  <a:schemeClr val="accent2"/>
                </a:solidFill>
                <a:latin typeface="+mj-lt"/>
                <a:ea typeface="Times New Roman" panose="02020603050405020304" pitchFamily="18" charset="0"/>
                <a:cs typeface="Calibri" panose="020F0502020204030204" pitchFamily="34" charset="0"/>
              </a:rPr>
              <a:t>gave me a break and a good time.</a:t>
            </a:r>
            <a:endParaRPr lang="en-GB" sz="1600" i="1" dirty="0">
              <a:solidFill>
                <a:schemeClr val="accent2"/>
              </a:solidFill>
              <a:effectLst/>
              <a:latin typeface="+mj-lt"/>
              <a:ea typeface="Calibri" panose="020F0502020204030204" pitchFamily="34" charset="0"/>
              <a:cs typeface="Times New Roman" panose="02020603050405020304" pitchFamily="18" charset="0"/>
            </a:endParaRPr>
          </a:p>
        </p:txBody>
      </p:sp>
      <p:pic>
        <p:nvPicPr>
          <p:cNvPr id="8" name="Picture 7"/>
          <p:cNvPicPr/>
          <p:nvPr/>
        </p:nvPicPr>
        <p:blipFill rotWithShape="1">
          <a:blip r:embed="rId2"/>
          <a:srcRect l="6423" t="30954" r="44557" b="24428"/>
          <a:stretch/>
        </p:blipFill>
        <p:spPr bwMode="auto">
          <a:xfrm>
            <a:off x="6318806" y="2667964"/>
            <a:ext cx="5568394" cy="2863626"/>
          </a:xfrm>
          <a:prstGeom prst="rect">
            <a:avLst/>
          </a:prstGeom>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3"/>
          <a:stretch>
            <a:fillRect/>
          </a:stretch>
        </p:blipFill>
        <p:spPr>
          <a:xfrm>
            <a:off x="0" y="5531590"/>
            <a:ext cx="12208932" cy="1434690"/>
          </a:xfrm>
          <a:prstGeom prst="rect">
            <a:avLst/>
          </a:prstGeom>
        </p:spPr>
      </p:pic>
      <p:sp>
        <p:nvSpPr>
          <p:cNvPr id="9" name="Title 1"/>
          <p:cNvSpPr txBox="1">
            <a:spLocks/>
          </p:cNvSpPr>
          <p:nvPr/>
        </p:nvSpPr>
        <p:spPr>
          <a:xfrm>
            <a:off x="0" y="141605"/>
            <a:ext cx="12208932" cy="1008167"/>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t>Outcomes and Impact: Student Feedback</a:t>
            </a:r>
            <a:endParaRPr lang="en-GB" dirty="0"/>
          </a:p>
        </p:txBody>
      </p:sp>
      <p:pic>
        <p:nvPicPr>
          <p:cNvPr id="10" name="Picture 9"/>
          <p:cNvPicPr/>
          <p:nvPr/>
        </p:nvPicPr>
        <p:blipFill rotWithShape="1">
          <a:blip r:embed="rId4">
            <a:extLst>
              <a:ext uri="{28A0092B-C50C-407E-A947-70E740481C1C}">
                <a14:useLocalDpi xmlns:a14="http://schemas.microsoft.com/office/drawing/2010/main" val="0"/>
              </a:ext>
            </a:extLst>
          </a:blip>
          <a:srcRect r="5585"/>
          <a:stretch/>
        </p:blipFill>
        <p:spPr bwMode="auto">
          <a:xfrm>
            <a:off x="3456733" y="5998653"/>
            <a:ext cx="1958547" cy="859347"/>
          </a:xfrm>
          <a:prstGeom prst="rect">
            <a:avLst/>
          </a:prstGeom>
          <a:ln>
            <a:noFill/>
          </a:ln>
          <a:extLst>
            <a:ext uri="{53640926-AAD7-44D8-BBD7-CCE9431645EC}">
              <a14:shadowObscured xmlns:a14="http://schemas.microsoft.com/office/drawing/2010/main"/>
            </a:ext>
          </a:extLst>
        </p:spPr>
      </p:pic>
      <p:pic>
        <p:nvPicPr>
          <p:cNvPr id="11" name="Picture 10" descr="C:\Users\CAMCH077\AppData\Local\Microsoft\Windows\Temporary Internet Files\Content.Outlook\YWR3RVEO\logo_big.jpg"/>
          <p:cNvPicPr/>
          <p:nvPr/>
        </p:nvPicPr>
        <p:blipFill rotWithShape="1">
          <a:blip r:embed="rId5" cstate="print">
            <a:extLst>
              <a:ext uri="{28A0092B-C50C-407E-A947-70E740481C1C}">
                <a14:useLocalDpi xmlns:a14="http://schemas.microsoft.com/office/drawing/2010/main" val="0"/>
              </a:ext>
            </a:extLst>
          </a:blip>
          <a:srcRect b="18233"/>
          <a:stretch/>
        </p:blipFill>
        <p:spPr bwMode="auto">
          <a:xfrm>
            <a:off x="6502400" y="5859194"/>
            <a:ext cx="1668573" cy="962362"/>
          </a:xfrm>
          <a:prstGeom prst="rect">
            <a:avLst/>
          </a:prstGeom>
          <a:noFill/>
          <a:ln>
            <a:noFill/>
          </a:ln>
          <a:extLst>
            <a:ext uri="{53640926-AAD7-44D8-BBD7-CCE9431645EC}">
              <a14:shadowObscured xmlns:a14="http://schemas.microsoft.com/office/drawing/2010/main"/>
            </a:ext>
          </a:extLst>
        </p:spPr>
      </p:pic>
      <p:sp>
        <p:nvSpPr>
          <p:cNvPr id="12" name="Rectangle 11"/>
          <p:cNvSpPr/>
          <p:nvPr/>
        </p:nvSpPr>
        <p:spPr>
          <a:xfrm>
            <a:off x="11757031" y="6547589"/>
            <a:ext cx="385818" cy="344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J</a:t>
            </a:r>
            <a:endParaRPr lang="en-GB" dirty="0">
              <a:solidFill>
                <a:schemeClr val="tx1"/>
              </a:solidFill>
            </a:endParaRPr>
          </a:p>
        </p:txBody>
      </p:sp>
    </p:spTree>
    <p:extLst>
      <p:ext uri="{BB962C8B-B14F-4D97-AF65-F5344CB8AC3E}">
        <p14:creationId xmlns:p14="http://schemas.microsoft.com/office/powerpoint/2010/main" val="4229642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5531590"/>
            <a:ext cx="12208932" cy="1434690"/>
          </a:xfrm>
          <a:prstGeom prst="rect">
            <a:avLst/>
          </a:prstGeom>
        </p:spPr>
      </p:pic>
      <p:sp>
        <p:nvSpPr>
          <p:cNvPr id="9" name="Title 1"/>
          <p:cNvSpPr txBox="1">
            <a:spLocks/>
          </p:cNvSpPr>
          <p:nvPr/>
        </p:nvSpPr>
        <p:spPr>
          <a:xfrm>
            <a:off x="0" y="172085"/>
            <a:ext cx="12208932" cy="1008167"/>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t>Outcomes and Impact: Student Feedback</a:t>
            </a:r>
            <a:endParaRPr lang="en-GB" dirty="0"/>
          </a:p>
        </p:txBody>
      </p:sp>
      <p:pic>
        <p:nvPicPr>
          <p:cNvPr id="10" name="Picture 9" descr="C:\Users\jmichelson1.202\AppData\Local\Microsoft\Windows\INetCache\Content.MSO\2FEBE2D1.tmp"/>
          <p:cNvPicPr/>
          <p:nvPr/>
        </p:nvPicPr>
        <p:blipFill rotWithShape="1">
          <a:blip r:embed="rId3" cstate="print">
            <a:extLst>
              <a:ext uri="{28A0092B-C50C-407E-A947-70E740481C1C}">
                <a14:useLocalDpi xmlns:a14="http://schemas.microsoft.com/office/drawing/2010/main" val="0"/>
              </a:ext>
            </a:extLst>
          </a:blip>
          <a:srcRect b="10161"/>
          <a:stretch/>
        </p:blipFill>
        <p:spPr bwMode="auto">
          <a:xfrm>
            <a:off x="1963430" y="1260910"/>
            <a:ext cx="7892839" cy="4270680"/>
          </a:xfrm>
          <a:prstGeom prst="rect">
            <a:avLst/>
          </a:prstGeom>
          <a:noFill/>
          <a:ln>
            <a:noFill/>
          </a:ln>
        </p:spPr>
      </p:pic>
      <p:pic>
        <p:nvPicPr>
          <p:cNvPr id="11" name="Picture 10"/>
          <p:cNvPicPr/>
          <p:nvPr/>
        </p:nvPicPr>
        <p:blipFill rotWithShape="1">
          <a:blip r:embed="rId4">
            <a:extLst>
              <a:ext uri="{28A0092B-C50C-407E-A947-70E740481C1C}">
                <a14:useLocalDpi xmlns:a14="http://schemas.microsoft.com/office/drawing/2010/main" val="0"/>
              </a:ext>
            </a:extLst>
          </a:blip>
          <a:srcRect r="5585"/>
          <a:stretch/>
        </p:blipFill>
        <p:spPr bwMode="auto">
          <a:xfrm>
            <a:off x="3456733" y="5998653"/>
            <a:ext cx="1958547" cy="859347"/>
          </a:xfrm>
          <a:prstGeom prst="rect">
            <a:avLst/>
          </a:prstGeom>
          <a:ln>
            <a:noFill/>
          </a:ln>
          <a:extLst>
            <a:ext uri="{53640926-AAD7-44D8-BBD7-CCE9431645EC}">
              <a14:shadowObscured xmlns:a14="http://schemas.microsoft.com/office/drawing/2010/main"/>
            </a:ext>
          </a:extLst>
        </p:spPr>
      </p:pic>
      <p:pic>
        <p:nvPicPr>
          <p:cNvPr id="12" name="Picture 11" descr="C:\Users\CAMCH077\AppData\Local\Microsoft\Windows\Temporary Internet Files\Content.Outlook\YWR3RVEO\logo_big.jpg"/>
          <p:cNvPicPr/>
          <p:nvPr/>
        </p:nvPicPr>
        <p:blipFill rotWithShape="1">
          <a:blip r:embed="rId5" cstate="print">
            <a:extLst>
              <a:ext uri="{28A0092B-C50C-407E-A947-70E740481C1C}">
                <a14:useLocalDpi xmlns:a14="http://schemas.microsoft.com/office/drawing/2010/main" val="0"/>
              </a:ext>
            </a:extLst>
          </a:blip>
          <a:srcRect b="18233"/>
          <a:stretch/>
        </p:blipFill>
        <p:spPr bwMode="auto">
          <a:xfrm>
            <a:off x="6502400" y="5859194"/>
            <a:ext cx="1668573" cy="962362"/>
          </a:xfrm>
          <a:prstGeom prst="rect">
            <a:avLst/>
          </a:prstGeom>
          <a:noFill/>
          <a:ln>
            <a:noFill/>
          </a:ln>
          <a:extLst>
            <a:ext uri="{53640926-AAD7-44D8-BBD7-CCE9431645EC}">
              <a14:shadowObscured xmlns:a14="http://schemas.microsoft.com/office/drawing/2010/main"/>
            </a:ext>
          </a:extLst>
        </p:spPr>
      </p:pic>
      <p:sp>
        <p:nvSpPr>
          <p:cNvPr id="7" name="Rectangle 6"/>
          <p:cNvSpPr/>
          <p:nvPr/>
        </p:nvSpPr>
        <p:spPr>
          <a:xfrm>
            <a:off x="11757031" y="6547589"/>
            <a:ext cx="385818" cy="344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J</a:t>
            </a:r>
            <a:endParaRPr lang="en-GB" dirty="0">
              <a:solidFill>
                <a:schemeClr val="tx1"/>
              </a:solidFill>
            </a:endParaRPr>
          </a:p>
        </p:txBody>
      </p:sp>
    </p:spTree>
    <p:extLst>
      <p:ext uri="{BB962C8B-B14F-4D97-AF65-F5344CB8AC3E}">
        <p14:creationId xmlns:p14="http://schemas.microsoft.com/office/powerpoint/2010/main" val="2107885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8253" y="1302351"/>
            <a:ext cx="11900263" cy="5170646"/>
          </a:xfrm>
          <a:prstGeom prst="rect">
            <a:avLst/>
          </a:prstGeom>
        </p:spPr>
        <p:txBody>
          <a:bodyPr wrap="square">
            <a:spAutoFit/>
          </a:bodyPr>
          <a:lstStyle/>
          <a:p>
            <a:r>
              <a:rPr lang="en-GB" sz="2400" b="1" dirty="0" smtClean="0"/>
              <a:t>Parents were </a:t>
            </a:r>
            <a:r>
              <a:rPr lang="en-GB" sz="2400" b="1" dirty="0"/>
              <a:t>really pleased that their child was engaging with learning </a:t>
            </a:r>
            <a:r>
              <a:rPr lang="en-GB" sz="2400" b="1" dirty="0" smtClean="0"/>
              <a:t>again</a:t>
            </a:r>
          </a:p>
          <a:p>
            <a:pPr marL="742950" lvl="1" indent="-285750">
              <a:buFont typeface="Arial" panose="020B0604020202020204" pitchFamily="34" charset="0"/>
              <a:buChar char="•"/>
            </a:pPr>
            <a:r>
              <a:rPr lang="en-GB" sz="2400" dirty="0"/>
              <a:t>M</a:t>
            </a:r>
            <a:r>
              <a:rPr lang="en-GB" sz="2400" dirty="0" smtClean="0"/>
              <a:t>any reported that they felt excited for their child, seeing them engage in something again</a:t>
            </a:r>
          </a:p>
          <a:p>
            <a:r>
              <a:rPr lang="en-GB" sz="2400" b="1" dirty="0" smtClean="0"/>
              <a:t>No- judgement</a:t>
            </a:r>
          </a:p>
          <a:p>
            <a:pPr marL="742950" lvl="1" indent="-285750">
              <a:buFont typeface="Arial" panose="020B0604020202020204" pitchFamily="34" charset="0"/>
              <a:buChar char="•"/>
            </a:pPr>
            <a:r>
              <a:rPr lang="en-GB" sz="2400" dirty="0" smtClean="0"/>
              <a:t>Parents felt </a:t>
            </a:r>
            <a:r>
              <a:rPr lang="en-GB" sz="2400" dirty="0"/>
              <a:t>understood in their experience </a:t>
            </a:r>
            <a:r>
              <a:rPr lang="en-GB" sz="2400" dirty="0" smtClean="0"/>
              <a:t>at home</a:t>
            </a:r>
          </a:p>
          <a:p>
            <a:r>
              <a:rPr lang="en-GB" sz="2400" b="1" dirty="0" smtClean="0"/>
              <a:t>Trust was built</a:t>
            </a:r>
          </a:p>
          <a:p>
            <a:pPr marL="742950" lvl="1" indent="-285750">
              <a:buFont typeface="Arial" panose="020B0604020202020204" pitchFamily="34" charset="0"/>
              <a:buChar char="•"/>
            </a:pPr>
            <a:r>
              <a:rPr lang="en-GB" sz="2400" dirty="0" smtClean="0"/>
              <a:t>It </a:t>
            </a:r>
            <a:r>
              <a:rPr lang="en-GB" sz="2400" dirty="0"/>
              <a:t>felt like they trusted us and that </a:t>
            </a:r>
            <a:r>
              <a:rPr lang="en-GB" sz="2400" dirty="0" smtClean="0"/>
              <a:t>we understood </a:t>
            </a:r>
            <a:r>
              <a:rPr lang="en-GB" sz="2400" dirty="0"/>
              <a:t>their child and some of what their experience was like at </a:t>
            </a:r>
            <a:r>
              <a:rPr lang="en-GB" sz="2400" dirty="0" smtClean="0"/>
              <a:t>home. </a:t>
            </a:r>
          </a:p>
          <a:p>
            <a:r>
              <a:rPr lang="en-GB" sz="2400" b="1" dirty="0" smtClean="0"/>
              <a:t>Holding their anxieties</a:t>
            </a:r>
          </a:p>
          <a:p>
            <a:pPr marL="742950" lvl="1" indent="-285750">
              <a:buFont typeface="Arial" panose="020B0604020202020204" pitchFamily="34" charset="0"/>
              <a:buChar char="•"/>
            </a:pPr>
            <a:r>
              <a:rPr lang="en-GB" sz="2400" dirty="0" smtClean="0"/>
              <a:t>The </a:t>
            </a:r>
            <a:r>
              <a:rPr lang="en-GB" sz="2400" dirty="0"/>
              <a:t>emotional energy that they had invested in trying every day to break the cycle of school avoidance was both physically </a:t>
            </a:r>
            <a:r>
              <a:rPr lang="en-GB" sz="2400" dirty="0" smtClean="0"/>
              <a:t>and </a:t>
            </a:r>
            <a:r>
              <a:rPr lang="en-GB" sz="2400" dirty="0"/>
              <a:t>emotionally </a:t>
            </a:r>
            <a:r>
              <a:rPr lang="en-GB" sz="2400" dirty="0" smtClean="0"/>
              <a:t>distressing. </a:t>
            </a:r>
            <a:endParaRPr lang="en-GB" sz="2400" dirty="0"/>
          </a:p>
          <a:p>
            <a:endParaRPr lang="en-GB" dirty="0" smtClean="0"/>
          </a:p>
          <a:p>
            <a:endParaRPr lang="en-GB" dirty="0" smtClean="0"/>
          </a:p>
          <a:p>
            <a:pPr lvl="0"/>
            <a:endParaRPr lang="en-GB" i="1" dirty="0" smtClean="0"/>
          </a:p>
          <a:p>
            <a:pPr lvl="0"/>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0" y="5531590"/>
            <a:ext cx="12208932" cy="1434690"/>
          </a:xfrm>
          <a:prstGeom prst="rect">
            <a:avLst/>
          </a:prstGeom>
        </p:spPr>
      </p:pic>
      <p:sp>
        <p:nvSpPr>
          <p:cNvPr id="4" name="Title 1"/>
          <p:cNvSpPr txBox="1">
            <a:spLocks/>
          </p:cNvSpPr>
          <p:nvPr/>
        </p:nvSpPr>
        <p:spPr>
          <a:xfrm>
            <a:off x="0" y="172085"/>
            <a:ext cx="12208932" cy="1008167"/>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t>Outcomes and Impact: Parent Feedback</a:t>
            </a:r>
            <a:endParaRPr lang="en-GB" dirty="0"/>
          </a:p>
        </p:txBody>
      </p:sp>
      <p:pic>
        <p:nvPicPr>
          <p:cNvPr id="6" name="Picture 5"/>
          <p:cNvPicPr/>
          <p:nvPr/>
        </p:nvPicPr>
        <p:blipFill rotWithShape="1">
          <a:blip r:embed="rId3">
            <a:extLst>
              <a:ext uri="{28A0092B-C50C-407E-A947-70E740481C1C}">
                <a14:useLocalDpi xmlns:a14="http://schemas.microsoft.com/office/drawing/2010/main" val="0"/>
              </a:ext>
            </a:extLst>
          </a:blip>
          <a:srcRect r="5585"/>
          <a:stretch/>
        </p:blipFill>
        <p:spPr bwMode="auto">
          <a:xfrm>
            <a:off x="3456733" y="5998653"/>
            <a:ext cx="1958547" cy="859347"/>
          </a:xfrm>
          <a:prstGeom prst="rect">
            <a:avLst/>
          </a:prstGeom>
          <a:ln>
            <a:noFill/>
          </a:ln>
          <a:extLst>
            <a:ext uri="{53640926-AAD7-44D8-BBD7-CCE9431645EC}">
              <a14:shadowObscured xmlns:a14="http://schemas.microsoft.com/office/drawing/2010/main"/>
            </a:ext>
          </a:extLst>
        </p:spPr>
      </p:pic>
      <p:pic>
        <p:nvPicPr>
          <p:cNvPr id="7" name="Picture 6" descr="C:\Users\CAMCH077\AppData\Local\Microsoft\Windows\Temporary Internet Files\Content.Outlook\YWR3RVEO\logo_big.jpg"/>
          <p:cNvPicPr/>
          <p:nvPr/>
        </p:nvPicPr>
        <p:blipFill rotWithShape="1">
          <a:blip r:embed="rId4" cstate="print">
            <a:extLst>
              <a:ext uri="{28A0092B-C50C-407E-A947-70E740481C1C}">
                <a14:useLocalDpi xmlns:a14="http://schemas.microsoft.com/office/drawing/2010/main" val="0"/>
              </a:ext>
            </a:extLst>
          </a:blip>
          <a:srcRect b="18233"/>
          <a:stretch/>
        </p:blipFill>
        <p:spPr bwMode="auto">
          <a:xfrm>
            <a:off x="6502400" y="5859194"/>
            <a:ext cx="1668573" cy="962362"/>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11757031" y="6547589"/>
            <a:ext cx="385818" cy="344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J</a:t>
            </a:r>
            <a:endParaRPr lang="en-GB" dirty="0">
              <a:solidFill>
                <a:schemeClr val="tx1"/>
              </a:solidFill>
            </a:endParaRPr>
          </a:p>
        </p:txBody>
      </p:sp>
    </p:spTree>
    <p:extLst>
      <p:ext uri="{BB962C8B-B14F-4D97-AF65-F5344CB8AC3E}">
        <p14:creationId xmlns:p14="http://schemas.microsoft.com/office/powerpoint/2010/main" val="2559687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p:nvPr/>
        </p:nvSpPr>
        <p:spPr>
          <a:xfrm>
            <a:off x="1376413" y="1290233"/>
            <a:ext cx="10404909" cy="1386038"/>
          </a:xfrm>
          <a:prstGeom prst="wedgeRectCallout">
            <a:avLst>
              <a:gd name="adj1" fmla="val 49126"/>
              <a:gd name="adj2" fmla="val 84028"/>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dirty="0" smtClean="0">
              <a:solidFill>
                <a:srgbClr val="202124"/>
              </a:solidFill>
              <a:latin typeface="+mj-lt"/>
            </a:endParaRPr>
          </a:p>
          <a:p>
            <a:pPr algn="ctr"/>
            <a:r>
              <a:rPr lang="en-GB" i="1" dirty="0" smtClean="0">
                <a:solidFill>
                  <a:srgbClr val="202124"/>
                </a:solidFill>
                <a:latin typeface="+mj-lt"/>
              </a:rPr>
              <a:t>This </a:t>
            </a:r>
            <a:r>
              <a:rPr lang="en-GB" i="1" dirty="0">
                <a:solidFill>
                  <a:srgbClr val="202124"/>
                </a:solidFill>
                <a:latin typeface="+mj-lt"/>
              </a:rPr>
              <a:t>is the opportunity that could change a child’s life if they are struggling, it helped change my daughter and our plans for the better. Without the programme, I think my daughter would be in a much worse place. You have to engage with it, parents and child but the more you put in, I think the more you will get out. It might not be for everyone so be guided by the </a:t>
            </a:r>
            <a:r>
              <a:rPr lang="en-GB" i="1" dirty="0" smtClean="0">
                <a:solidFill>
                  <a:srgbClr val="202124"/>
                </a:solidFill>
                <a:latin typeface="+mj-lt"/>
              </a:rPr>
              <a:t>school.</a:t>
            </a:r>
            <a:endParaRPr lang="en-GB" i="1" dirty="0">
              <a:latin typeface="+mj-lt"/>
            </a:endParaRPr>
          </a:p>
          <a:p>
            <a:pPr algn="ctr"/>
            <a:endParaRPr lang="en-GB" i="1" dirty="0">
              <a:latin typeface="+mj-lt"/>
            </a:endParaRPr>
          </a:p>
        </p:txBody>
      </p:sp>
      <p:sp>
        <p:nvSpPr>
          <p:cNvPr id="3" name="Rectangular Callout 2"/>
          <p:cNvSpPr/>
          <p:nvPr/>
        </p:nvSpPr>
        <p:spPr>
          <a:xfrm>
            <a:off x="288758" y="2994353"/>
            <a:ext cx="8437917" cy="1568918"/>
          </a:xfrm>
          <a:prstGeom prst="wedgeRectCallout">
            <a:avLst>
              <a:gd name="adj1" fmla="val -50173"/>
              <a:gd name="adj2" fmla="val 78451"/>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solidFill>
                  <a:srgbClr val="202124"/>
                </a:solidFill>
                <a:latin typeface="+mj-lt"/>
              </a:rPr>
              <a:t>The regular chats helped us plan and give us all support. When we are struggling, that time changes how you see things for the better, ideas to feel more positive. I don’t know how I coped at times but these 2 ladies made a massive positive difference to </a:t>
            </a:r>
            <a:r>
              <a:rPr lang="en-GB" i="1" dirty="0" smtClean="0">
                <a:solidFill>
                  <a:srgbClr val="202124"/>
                </a:solidFill>
                <a:latin typeface="+mj-lt"/>
              </a:rPr>
              <a:t>me</a:t>
            </a:r>
            <a:endParaRPr lang="en-GB" i="1" dirty="0">
              <a:latin typeface="+mj-lt"/>
            </a:endParaRPr>
          </a:p>
        </p:txBody>
      </p:sp>
      <p:sp>
        <p:nvSpPr>
          <p:cNvPr id="8" name="Rectangular Callout 7"/>
          <p:cNvSpPr/>
          <p:nvPr/>
        </p:nvSpPr>
        <p:spPr>
          <a:xfrm>
            <a:off x="3041583" y="4881353"/>
            <a:ext cx="8989996" cy="1482290"/>
          </a:xfrm>
          <a:prstGeom prst="wedgeRectCallout">
            <a:avLst>
              <a:gd name="adj1" fmla="val 48653"/>
              <a:gd name="adj2" fmla="val 66396"/>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dirty="0" smtClean="0">
              <a:solidFill>
                <a:srgbClr val="202124"/>
              </a:solidFill>
              <a:latin typeface="+mj-lt"/>
            </a:endParaRPr>
          </a:p>
          <a:p>
            <a:pPr algn="ctr"/>
            <a:r>
              <a:rPr lang="en-GB" i="1" dirty="0" smtClean="0">
                <a:solidFill>
                  <a:srgbClr val="202124"/>
                </a:solidFill>
                <a:latin typeface="+mj-lt"/>
              </a:rPr>
              <a:t>They </a:t>
            </a:r>
            <a:r>
              <a:rPr lang="en-GB" i="1" dirty="0">
                <a:solidFill>
                  <a:srgbClr val="202124"/>
                </a:solidFill>
                <a:latin typeface="+mj-lt"/>
              </a:rPr>
              <a:t>are, empathic, listen, </a:t>
            </a:r>
            <a:r>
              <a:rPr lang="en-GB" i="1" dirty="0" smtClean="0">
                <a:solidFill>
                  <a:srgbClr val="202124"/>
                </a:solidFill>
                <a:latin typeface="+mj-lt"/>
              </a:rPr>
              <a:t>offer </a:t>
            </a:r>
            <a:r>
              <a:rPr lang="en-GB" i="1" dirty="0">
                <a:solidFill>
                  <a:srgbClr val="202124"/>
                </a:solidFill>
                <a:latin typeface="+mj-lt"/>
              </a:rPr>
              <a:t>advice and support, no judgement. We as parents are new to this so I cannot state strongly enough how invaluable this whole resource was to child and parents. The follow up was v crucial. I feel without the help of Jemma and </a:t>
            </a:r>
            <a:r>
              <a:rPr lang="en-GB" i="1" dirty="0" smtClean="0">
                <a:solidFill>
                  <a:srgbClr val="202124"/>
                </a:solidFill>
                <a:latin typeface="+mj-lt"/>
              </a:rPr>
              <a:t>Cat</a:t>
            </a:r>
            <a:r>
              <a:rPr lang="en-GB" i="1" dirty="0">
                <a:solidFill>
                  <a:srgbClr val="202124"/>
                </a:solidFill>
                <a:latin typeface="+mj-lt"/>
              </a:rPr>
              <a:t>, we would not have achieved this. They may well have helped change our </a:t>
            </a:r>
            <a:r>
              <a:rPr lang="en-GB" i="1" dirty="0" smtClean="0">
                <a:solidFill>
                  <a:srgbClr val="202124"/>
                </a:solidFill>
                <a:latin typeface="+mj-lt"/>
              </a:rPr>
              <a:t>daughter’s </a:t>
            </a:r>
            <a:r>
              <a:rPr lang="en-GB" i="1" dirty="0">
                <a:solidFill>
                  <a:srgbClr val="202124"/>
                </a:solidFill>
                <a:latin typeface="+mj-lt"/>
              </a:rPr>
              <a:t>future for the better</a:t>
            </a:r>
            <a:endParaRPr lang="en-GB" i="1" dirty="0">
              <a:latin typeface="+mj-lt"/>
            </a:endParaRPr>
          </a:p>
          <a:p>
            <a:pPr algn="ctr"/>
            <a:endParaRPr lang="en-GB" i="1" dirty="0">
              <a:latin typeface="+mj-lt"/>
            </a:endParaRPr>
          </a:p>
        </p:txBody>
      </p:sp>
      <p:sp>
        <p:nvSpPr>
          <p:cNvPr id="10" name="Title 1"/>
          <p:cNvSpPr txBox="1">
            <a:spLocks/>
          </p:cNvSpPr>
          <p:nvPr/>
        </p:nvSpPr>
        <p:spPr>
          <a:xfrm>
            <a:off x="0" y="172085"/>
            <a:ext cx="12208932" cy="1008167"/>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t>Outcomes and Impact: Parent Feedback</a:t>
            </a:r>
            <a:endParaRPr lang="en-GB" dirty="0"/>
          </a:p>
        </p:txBody>
      </p:sp>
      <p:sp>
        <p:nvSpPr>
          <p:cNvPr id="6" name="Rectangle 5"/>
          <p:cNvSpPr/>
          <p:nvPr/>
        </p:nvSpPr>
        <p:spPr>
          <a:xfrm>
            <a:off x="11757031" y="6547589"/>
            <a:ext cx="385818" cy="344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J</a:t>
            </a:r>
            <a:endParaRPr lang="en-GB" dirty="0">
              <a:solidFill>
                <a:schemeClr val="tx1"/>
              </a:solidFill>
            </a:endParaRPr>
          </a:p>
        </p:txBody>
      </p:sp>
    </p:spTree>
    <p:extLst>
      <p:ext uri="{BB962C8B-B14F-4D97-AF65-F5344CB8AC3E}">
        <p14:creationId xmlns:p14="http://schemas.microsoft.com/office/powerpoint/2010/main" val="900841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6823" y="1377687"/>
            <a:ext cx="11357121" cy="3693319"/>
          </a:xfrm>
          <a:prstGeom prst="rect">
            <a:avLst/>
          </a:prstGeom>
        </p:spPr>
        <p:txBody>
          <a:bodyPr wrap="square">
            <a:spAutoFit/>
          </a:bodyPr>
          <a:lstStyle/>
          <a:p>
            <a:pPr>
              <a:lnSpc>
                <a:spcPct val="107000"/>
              </a:lnSpc>
              <a:spcAft>
                <a:spcPts val="800"/>
              </a:spcAft>
            </a:pPr>
            <a:r>
              <a:rPr lang="en-GB" sz="2000" i="1" dirty="0" smtClean="0">
                <a:latin typeface="+mj-lt"/>
                <a:ea typeface="Calibri" panose="020F0502020204030204" pitchFamily="34" charset="0"/>
                <a:cs typeface="Times New Roman" panose="02020603050405020304" pitchFamily="18" charset="0"/>
              </a:rPr>
              <a:t>Since the start of the </a:t>
            </a:r>
            <a:r>
              <a:rPr lang="en-GB" sz="2000" i="1" dirty="0" err="1" smtClean="0">
                <a:latin typeface="+mj-lt"/>
                <a:ea typeface="Calibri" panose="020F0502020204030204" pitchFamily="34" charset="0"/>
                <a:cs typeface="Times New Roman" panose="02020603050405020304" pitchFamily="18" charset="0"/>
              </a:rPr>
              <a:t>LinkEdUp</a:t>
            </a:r>
            <a:r>
              <a:rPr lang="en-GB" sz="2000" i="1" dirty="0" smtClean="0">
                <a:latin typeface="+mj-lt"/>
                <a:ea typeface="Calibri" panose="020F0502020204030204" pitchFamily="34" charset="0"/>
                <a:cs typeface="Times New Roman" panose="02020603050405020304" pitchFamily="18" charset="0"/>
              </a:rPr>
              <a:t> programme… </a:t>
            </a:r>
          </a:p>
          <a:p>
            <a:pPr marL="285750" indent="-285750">
              <a:lnSpc>
                <a:spcPct val="107000"/>
              </a:lnSpc>
              <a:spcAft>
                <a:spcPts val="800"/>
              </a:spcAft>
              <a:buFont typeface="Arial" panose="020B0604020202020204" pitchFamily="34" charset="0"/>
              <a:buChar char="•"/>
            </a:pPr>
            <a:r>
              <a:rPr lang="en-GB" sz="2000" dirty="0" smtClean="0">
                <a:latin typeface="+mj-lt"/>
                <a:ea typeface="Calibri" panose="020F0502020204030204" pitchFamily="34" charset="0"/>
                <a:cs typeface="Times New Roman" panose="02020603050405020304" pitchFamily="18" charset="0"/>
              </a:rPr>
              <a:t>4/10 young people have physically stepped foot back into their home school building.</a:t>
            </a:r>
          </a:p>
          <a:p>
            <a:pPr marL="285750" indent="-285750">
              <a:lnSpc>
                <a:spcPct val="107000"/>
              </a:lnSpc>
              <a:spcAft>
                <a:spcPts val="800"/>
              </a:spcAft>
              <a:buFont typeface="Arial" panose="020B0604020202020204" pitchFamily="34" charset="0"/>
              <a:buChar char="•"/>
            </a:pPr>
            <a:r>
              <a:rPr lang="en-GB" sz="2000" dirty="0" smtClean="0">
                <a:latin typeface="+mj-lt"/>
                <a:ea typeface="Calibri" panose="020F0502020204030204" pitchFamily="34" charset="0"/>
                <a:cs typeface="Times New Roman" panose="02020603050405020304" pitchFamily="18" charset="0"/>
              </a:rPr>
              <a:t>6/10 young people are all engaging with some form of education again.</a:t>
            </a:r>
          </a:p>
          <a:p>
            <a:pPr marL="285750" lvl="0" indent="-285750">
              <a:lnSpc>
                <a:spcPct val="107000"/>
              </a:lnSpc>
              <a:spcAft>
                <a:spcPts val="0"/>
              </a:spcAft>
              <a:buFont typeface="Arial" panose="020B0604020202020204" pitchFamily="34" charset="0"/>
              <a:buChar char="•"/>
            </a:pPr>
            <a:r>
              <a:rPr lang="en-GB" sz="2000" dirty="0" smtClean="0">
                <a:latin typeface="+mj-lt"/>
                <a:ea typeface="Calibri" panose="020F0502020204030204" pitchFamily="34" charset="0"/>
                <a:cs typeface="Times New Roman" panose="02020603050405020304" pitchFamily="18" charset="0"/>
              </a:rPr>
              <a:t>5 young people have </a:t>
            </a:r>
            <a:r>
              <a:rPr lang="en-GB" sz="2000" dirty="0">
                <a:latin typeface="+mj-lt"/>
                <a:ea typeface="Calibri" panose="020F0502020204030204" pitchFamily="34" charset="0"/>
                <a:cs typeface="Times New Roman" panose="02020603050405020304" pitchFamily="18" charset="0"/>
              </a:rPr>
              <a:t>in some way either re-integrated back into school- </a:t>
            </a:r>
            <a:r>
              <a:rPr lang="en-GB" sz="2000" dirty="0" smtClean="0">
                <a:latin typeface="+mj-lt"/>
                <a:ea typeface="Calibri" panose="020F0502020204030204" pitchFamily="34" charset="0"/>
                <a:cs typeface="Times New Roman" panose="02020603050405020304" pitchFamily="18" charset="0"/>
              </a:rPr>
              <a:t>be it full/part </a:t>
            </a:r>
            <a:r>
              <a:rPr lang="en-GB" sz="2000" dirty="0">
                <a:latin typeface="+mj-lt"/>
                <a:ea typeface="Calibri" panose="020F0502020204030204" pitchFamily="34" charset="0"/>
                <a:cs typeface="Times New Roman" panose="02020603050405020304" pitchFamily="18" charset="0"/>
              </a:rPr>
              <a:t>time in a phased approach or are engaging with academic learning with their home </a:t>
            </a:r>
            <a:r>
              <a:rPr lang="en-GB" sz="2000" dirty="0" smtClean="0">
                <a:latin typeface="+mj-lt"/>
                <a:ea typeface="Calibri" panose="020F0502020204030204" pitchFamily="34" charset="0"/>
                <a:cs typeface="Times New Roman" panose="02020603050405020304" pitchFamily="18" charset="0"/>
              </a:rPr>
              <a:t>school which </a:t>
            </a:r>
            <a:r>
              <a:rPr lang="en-GB" sz="2000" dirty="0">
                <a:latin typeface="+mj-lt"/>
                <a:ea typeface="Calibri" panose="020F0502020204030204" pitchFamily="34" charset="0"/>
                <a:cs typeface="Times New Roman" panose="02020603050405020304" pitchFamily="18" charset="0"/>
              </a:rPr>
              <a:t>they had not been doing for some time before starting </a:t>
            </a:r>
            <a:r>
              <a:rPr lang="en-GB" sz="2000" dirty="0" err="1" smtClean="0">
                <a:latin typeface="+mj-lt"/>
                <a:ea typeface="Calibri" panose="020F0502020204030204" pitchFamily="34" charset="0"/>
                <a:cs typeface="Times New Roman" panose="02020603050405020304" pitchFamily="18" charset="0"/>
              </a:rPr>
              <a:t>LinkEdUp</a:t>
            </a:r>
            <a:r>
              <a:rPr lang="en-GB" sz="2000" dirty="0">
                <a:latin typeface="+mj-lt"/>
                <a:ea typeface="Calibri" panose="020F0502020204030204" pitchFamily="34" charset="0"/>
                <a:cs typeface="Times New Roman" panose="02020603050405020304" pitchFamily="18" charset="0"/>
              </a:rPr>
              <a:t>. </a:t>
            </a:r>
          </a:p>
          <a:p>
            <a:pPr marL="285750" lvl="0" indent="-285750">
              <a:lnSpc>
                <a:spcPct val="107000"/>
              </a:lnSpc>
              <a:spcAft>
                <a:spcPts val="0"/>
              </a:spcAft>
              <a:buFont typeface="Arial" panose="020B0604020202020204" pitchFamily="34" charset="0"/>
              <a:buChar char="•"/>
            </a:pPr>
            <a:r>
              <a:rPr lang="en-GB" sz="2000" dirty="0" smtClean="0">
                <a:latin typeface="+mj-lt"/>
                <a:ea typeface="Calibri" panose="020F0502020204030204" pitchFamily="34" charset="0"/>
                <a:cs typeface="Times New Roman" panose="02020603050405020304" pitchFamily="18" charset="0"/>
              </a:rPr>
              <a:t>2 </a:t>
            </a:r>
            <a:r>
              <a:rPr lang="en-GB" sz="2000" dirty="0">
                <a:latin typeface="+mj-lt"/>
                <a:ea typeface="Calibri" panose="020F0502020204030204" pitchFamily="34" charset="0"/>
                <a:cs typeface="Times New Roman" panose="02020603050405020304" pitchFamily="18" charset="0"/>
              </a:rPr>
              <a:t>young </a:t>
            </a:r>
            <a:r>
              <a:rPr lang="en-GB" sz="2000" dirty="0" smtClean="0">
                <a:latin typeface="+mj-lt"/>
                <a:ea typeface="Calibri" panose="020F0502020204030204" pitchFamily="34" charset="0"/>
                <a:cs typeface="Times New Roman" panose="02020603050405020304" pitchFamily="18" charset="0"/>
              </a:rPr>
              <a:t>people have since been signposted to alternative, </a:t>
            </a:r>
            <a:r>
              <a:rPr lang="en-GB" sz="2000" dirty="0">
                <a:latin typeface="+mj-lt"/>
                <a:ea typeface="Calibri" panose="020F0502020204030204" pitchFamily="34" charset="0"/>
                <a:cs typeface="Times New Roman" panose="02020603050405020304" pitchFamily="18" charset="0"/>
              </a:rPr>
              <a:t>more specialised SEMH </a:t>
            </a:r>
            <a:r>
              <a:rPr lang="en-GB" sz="2000" dirty="0" smtClean="0">
                <a:latin typeface="+mj-lt"/>
                <a:ea typeface="Calibri" panose="020F0502020204030204" pitchFamily="34" charset="0"/>
                <a:cs typeface="Times New Roman" panose="02020603050405020304" pitchFamily="18" charset="0"/>
              </a:rPr>
              <a:t>provisions </a:t>
            </a:r>
            <a:r>
              <a:rPr lang="en-GB" sz="2000" dirty="0">
                <a:latin typeface="+mj-lt"/>
                <a:ea typeface="Calibri" panose="020F0502020204030204" pitchFamily="34" charset="0"/>
                <a:cs typeface="Times New Roman" panose="02020603050405020304" pitchFamily="18" charset="0"/>
              </a:rPr>
              <a:t>within their local </a:t>
            </a:r>
            <a:r>
              <a:rPr lang="en-GB" sz="2000" dirty="0" smtClean="0">
                <a:latin typeface="+mj-lt"/>
                <a:ea typeface="Calibri" panose="020F0502020204030204" pitchFamily="34" charset="0"/>
                <a:cs typeface="Times New Roman" panose="02020603050405020304" pitchFamily="18" charset="0"/>
              </a:rPr>
              <a:t>authority. </a:t>
            </a:r>
          </a:p>
          <a:p>
            <a:pPr marL="285750" lvl="0" indent="-285750">
              <a:lnSpc>
                <a:spcPct val="107000"/>
              </a:lnSpc>
              <a:spcAft>
                <a:spcPts val="0"/>
              </a:spcAft>
              <a:buFont typeface="Arial" panose="020B0604020202020204" pitchFamily="34" charset="0"/>
              <a:buChar char="•"/>
            </a:pPr>
            <a:r>
              <a:rPr lang="en-GB" sz="2000" dirty="0" smtClean="0">
                <a:latin typeface="+mj-lt"/>
                <a:ea typeface="Calibri" panose="020F0502020204030204" pitchFamily="34" charset="0"/>
                <a:cs typeface="Times New Roman" panose="02020603050405020304" pitchFamily="18" charset="0"/>
              </a:rPr>
              <a:t>1 </a:t>
            </a:r>
            <a:r>
              <a:rPr lang="en-GB" sz="2000" dirty="0">
                <a:latin typeface="+mj-lt"/>
                <a:ea typeface="Calibri" panose="020F0502020204030204" pitchFamily="34" charset="0"/>
                <a:cs typeface="Times New Roman" panose="02020603050405020304" pitchFamily="18" charset="0"/>
              </a:rPr>
              <a:t>young person has been granted an EHCP and </a:t>
            </a:r>
            <a:r>
              <a:rPr lang="en-GB" sz="2000" dirty="0" smtClean="0">
                <a:latin typeface="+mj-lt"/>
                <a:ea typeface="Calibri" panose="020F0502020204030204" pitchFamily="34" charset="0"/>
                <a:cs typeface="Times New Roman" panose="02020603050405020304" pitchFamily="18" charset="0"/>
              </a:rPr>
              <a:t>has good attendance at an alternative provision in the borough. </a:t>
            </a:r>
            <a:endParaRPr lang="en-GB" sz="2000" dirty="0">
              <a:effectLst/>
              <a:latin typeface="+mj-lt"/>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0" y="5531590"/>
            <a:ext cx="12208932" cy="1434690"/>
          </a:xfrm>
          <a:prstGeom prst="rect">
            <a:avLst/>
          </a:prstGeom>
        </p:spPr>
      </p:pic>
      <p:sp>
        <p:nvSpPr>
          <p:cNvPr id="5" name="Title 1"/>
          <p:cNvSpPr txBox="1">
            <a:spLocks/>
          </p:cNvSpPr>
          <p:nvPr/>
        </p:nvSpPr>
        <p:spPr>
          <a:xfrm>
            <a:off x="0" y="172085"/>
            <a:ext cx="12208932" cy="1008167"/>
          </a:xfrm>
          <a:prstGeom prst="rect">
            <a:avLst/>
          </a:prstGeom>
          <a:solidFill>
            <a:schemeClr val="accent2">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t>Outcomes and Impact</a:t>
            </a:r>
            <a:endParaRPr lang="en-GB" dirty="0"/>
          </a:p>
        </p:txBody>
      </p:sp>
      <p:pic>
        <p:nvPicPr>
          <p:cNvPr id="6" name="Picture 5"/>
          <p:cNvPicPr/>
          <p:nvPr/>
        </p:nvPicPr>
        <p:blipFill rotWithShape="1">
          <a:blip r:embed="rId3">
            <a:extLst>
              <a:ext uri="{28A0092B-C50C-407E-A947-70E740481C1C}">
                <a14:useLocalDpi xmlns:a14="http://schemas.microsoft.com/office/drawing/2010/main" val="0"/>
              </a:ext>
            </a:extLst>
          </a:blip>
          <a:srcRect r="5585"/>
          <a:stretch/>
        </p:blipFill>
        <p:spPr bwMode="auto">
          <a:xfrm>
            <a:off x="3456733" y="5998653"/>
            <a:ext cx="1958547" cy="859347"/>
          </a:xfrm>
          <a:prstGeom prst="rect">
            <a:avLst/>
          </a:prstGeom>
          <a:ln>
            <a:noFill/>
          </a:ln>
          <a:extLst>
            <a:ext uri="{53640926-AAD7-44D8-BBD7-CCE9431645EC}">
              <a14:shadowObscured xmlns:a14="http://schemas.microsoft.com/office/drawing/2010/main"/>
            </a:ext>
          </a:extLst>
        </p:spPr>
      </p:pic>
      <p:pic>
        <p:nvPicPr>
          <p:cNvPr id="7" name="Picture 6" descr="C:\Users\CAMCH077\AppData\Local\Microsoft\Windows\Temporary Internet Files\Content.Outlook\YWR3RVEO\logo_big.jpg"/>
          <p:cNvPicPr/>
          <p:nvPr/>
        </p:nvPicPr>
        <p:blipFill rotWithShape="1">
          <a:blip r:embed="rId4" cstate="print">
            <a:extLst>
              <a:ext uri="{28A0092B-C50C-407E-A947-70E740481C1C}">
                <a14:useLocalDpi xmlns:a14="http://schemas.microsoft.com/office/drawing/2010/main" val="0"/>
              </a:ext>
            </a:extLst>
          </a:blip>
          <a:srcRect b="18233"/>
          <a:stretch/>
        </p:blipFill>
        <p:spPr bwMode="auto">
          <a:xfrm>
            <a:off x="6502400" y="5859194"/>
            <a:ext cx="1668573" cy="962362"/>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11757031" y="6547589"/>
            <a:ext cx="385818" cy="344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t>
            </a:r>
          </a:p>
        </p:txBody>
      </p:sp>
    </p:spTree>
    <p:extLst>
      <p:ext uri="{BB962C8B-B14F-4D97-AF65-F5344CB8AC3E}">
        <p14:creationId xmlns:p14="http://schemas.microsoft.com/office/powerpoint/2010/main" val="42809579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84717"/>
            <a:ext cx="12192000" cy="787435"/>
          </a:xfrm>
          <a:solidFill>
            <a:schemeClr val="accent2">
              <a:lumMod val="40000"/>
              <a:lumOff val="60000"/>
            </a:schemeClr>
          </a:solidFill>
        </p:spPr>
        <p:txBody>
          <a:bodyPr/>
          <a:lstStyle/>
          <a:p>
            <a:pPr algn="ctr"/>
            <a:r>
              <a:rPr lang="en-GB" dirty="0" smtClean="0"/>
              <a:t>Outcomes and Impact</a:t>
            </a:r>
            <a:endParaRPr lang="en-GB" dirty="0"/>
          </a:p>
        </p:txBody>
      </p:sp>
      <p:sp>
        <p:nvSpPr>
          <p:cNvPr id="5" name="Rectangle 4"/>
          <p:cNvSpPr/>
          <p:nvPr/>
        </p:nvSpPr>
        <p:spPr>
          <a:xfrm>
            <a:off x="240631" y="1212784"/>
            <a:ext cx="11482939" cy="1475476"/>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tx1"/>
              </a:solidFill>
            </a:endParaRPr>
          </a:p>
          <a:p>
            <a:pPr algn="ctr"/>
            <a:r>
              <a:rPr lang="en-GB" dirty="0" smtClean="0">
                <a:solidFill>
                  <a:schemeClr val="tx1"/>
                </a:solidFill>
              </a:rPr>
              <a:t>C </a:t>
            </a:r>
            <a:r>
              <a:rPr lang="en-GB" dirty="0">
                <a:solidFill>
                  <a:schemeClr val="tx1"/>
                </a:solidFill>
              </a:rPr>
              <a:t>had </a:t>
            </a:r>
            <a:r>
              <a:rPr lang="en-GB" dirty="0" smtClean="0">
                <a:solidFill>
                  <a:schemeClr val="tx1"/>
                </a:solidFill>
              </a:rPr>
              <a:t>attended for 13 days since September 2021 and </a:t>
            </a:r>
            <a:r>
              <a:rPr lang="en-GB" dirty="0">
                <a:solidFill>
                  <a:schemeClr val="tx1"/>
                </a:solidFill>
              </a:rPr>
              <a:t>had struggled to leave her home since the start of the pandemic as a result of anxiety. At the first review meeting, CB was attending school on a Monday to collect work that had been put together for her and returning it on Friday. At the final review meeting, she had chosen GCSE options, met the Head of Key Stage 4 on site and attended school to complete some work outside the classroom with support, staying for lunch with her friends. </a:t>
            </a:r>
          </a:p>
          <a:p>
            <a:pPr algn="ctr"/>
            <a:endParaRPr lang="en-GB" dirty="0">
              <a:solidFill>
                <a:schemeClr val="tx1"/>
              </a:solidFill>
            </a:endParaRPr>
          </a:p>
        </p:txBody>
      </p:sp>
      <p:sp>
        <p:nvSpPr>
          <p:cNvPr id="6" name="Rectangle 5"/>
          <p:cNvSpPr/>
          <p:nvPr/>
        </p:nvSpPr>
        <p:spPr>
          <a:xfrm>
            <a:off x="240631" y="2967392"/>
            <a:ext cx="11482939" cy="156089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M </a:t>
            </a:r>
            <a:r>
              <a:rPr lang="en-GB" dirty="0">
                <a:solidFill>
                  <a:schemeClr val="tx1"/>
                </a:solidFill>
              </a:rPr>
              <a:t>had </a:t>
            </a:r>
            <a:r>
              <a:rPr lang="en-GB" dirty="0" smtClean="0">
                <a:solidFill>
                  <a:schemeClr val="tx1"/>
                </a:solidFill>
              </a:rPr>
              <a:t>not attended school for half a term and </a:t>
            </a:r>
            <a:r>
              <a:rPr lang="en-GB" dirty="0">
                <a:solidFill>
                  <a:schemeClr val="tx1"/>
                </a:solidFill>
              </a:rPr>
              <a:t>felt unable to walk through the school gates. By the final review meeting, she had gone on to the school site multiple times, was engaging with more school related social activities (such as trips), had attended school for a small number of whole days and was completing more academic work at home</a:t>
            </a:r>
          </a:p>
        </p:txBody>
      </p:sp>
      <p:sp>
        <p:nvSpPr>
          <p:cNvPr id="7" name="Rectangle 6"/>
          <p:cNvSpPr/>
          <p:nvPr/>
        </p:nvSpPr>
        <p:spPr>
          <a:xfrm>
            <a:off x="240631" y="4820652"/>
            <a:ext cx="11482939" cy="156089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O had not attended school since January 2022. </a:t>
            </a:r>
            <a:r>
              <a:rPr lang="en-GB" dirty="0">
                <a:solidFill>
                  <a:schemeClr val="tx1"/>
                </a:solidFill>
              </a:rPr>
              <a:t>At the first review meeting, OG’s attendance was 75% and she was attending more consistently, developing </a:t>
            </a:r>
            <a:r>
              <a:rPr lang="en-GB" dirty="0" smtClean="0">
                <a:solidFill>
                  <a:schemeClr val="tx1"/>
                </a:solidFill>
              </a:rPr>
              <a:t>friendships at school</a:t>
            </a:r>
            <a:endParaRPr lang="en-GB" dirty="0">
              <a:solidFill>
                <a:schemeClr val="tx1"/>
              </a:solidFill>
            </a:endParaRPr>
          </a:p>
        </p:txBody>
      </p:sp>
      <p:sp>
        <p:nvSpPr>
          <p:cNvPr id="8" name="Rectangle 7"/>
          <p:cNvSpPr/>
          <p:nvPr/>
        </p:nvSpPr>
        <p:spPr>
          <a:xfrm>
            <a:off x="11757031" y="6518714"/>
            <a:ext cx="385818" cy="344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t>
            </a:r>
          </a:p>
        </p:txBody>
      </p:sp>
    </p:spTree>
    <p:extLst>
      <p:ext uri="{BB962C8B-B14F-4D97-AF65-F5344CB8AC3E}">
        <p14:creationId xmlns:p14="http://schemas.microsoft.com/office/powerpoint/2010/main" val="3423350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F24DAB-F2F0-49E3-9865-597698ABBC3F}"/>
              </a:ext>
            </a:extLst>
          </p:cNvPr>
          <p:cNvSpPr>
            <a:spLocks noGrp="1"/>
          </p:cNvSpPr>
          <p:nvPr>
            <p:ph idx="1"/>
          </p:nvPr>
        </p:nvSpPr>
        <p:spPr>
          <a:xfrm>
            <a:off x="357385" y="1074190"/>
            <a:ext cx="11494161" cy="4885986"/>
          </a:xfrm>
        </p:spPr>
        <p:txBody>
          <a:bodyPr rtlCol="0">
            <a:normAutofit fontScale="85000" lnSpcReduction="10000"/>
          </a:bodyPr>
          <a:lstStyle/>
          <a:p>
            <a:pPr marL="0" indent="0" eaLnBrk="1" fontAlgn="auto" hangingPunct="1">
              <a:lnSpc>
                <a:spcPct val="120000"/>
              </a:lnSpc>
              <a:spcAft>
                <a:spcPts val="0"/>
              </a:spcAft>
              <a:buClr>
                <a:schemeClr val="accent1">
                  <a:lumMod val="75000"/>
                </a:schemeClr>
              </a:buClr>
              <a:buNone/>
              <a:defRPr/>
            </a:pPr>
            <a:r>
              <a:rPr lang="en-GB" altLang="en-US" b="1" u="sng" dirty="0" smtClean="0">
                <a:latin typeface="+mj-lt"/>
                <a:cs typeface="Arial" panose="020B0604020202020204" pitchFamily="34" charset="0"/>
              </a:rPr>
              <a:t>Schools</a:t>
            </a:r>
          </a:p>
          <a:p>
            <a:pPr eaLnBrk="1" fontAlgn="auto" hangingPunct="1">
              <a:lnSpc>
                <a:spcPct val="120000"/>
              </a:lnSpc>
              <a:spcAft>
                <a:spcPts val="0"/>
              </a:spcAft>
              <a:buClr>
                <a:schemeClr val="accent1">
                  <a:lumMod val="75000"/>
                </a:schemeClr>
              </a:buClr>
              <a:buFont typeface="Wingdings" panose="05000000000000000000" pitchFamily="2" charset="2"/>
              <a:buChar char="Ø"/>
              <a:defRPr/>
            </a:pPr>
            <a:r>
              <a:rPr lang="en-GB" altLang="en-US" sz="2800" dirty="0" smtClean="0">
                <a:latin typeface="+mj-lt"/>
                <a:cs typeface="Arial" panose="020B0604020202020204" pitchFamily="34" charset="0"/>
              </a:rPr>
              <a:t>Supporting </a:t>
            </a:r>
            <a:r>
              <a:rPr lang="en-GB" altLang="en-US" sz="2800" dirty="0">
                <a:latin typeface="+mj-lt"/>
                <a:cs typeface="Arial" panose="020B0604020202020204" pitchFamily="34" charset="0"/>
              </a:rPr>
              <a:t>educational colleagues in mainstream schools to re-engage young people who have not fully returned to school after national </a:t>
            </a:r>
            <a:r>
              <a:rPr lang="en-GB" altLang="en-US" sz="2800" dirty="0" smtClean="0">
                <a:latin typeface="+mj-lt"/>
                <a:cs typeface="Arial" panose="020B0604020202020204" pitchFamily="34" charset="0"/>
              </a:rPr>
              <a:t>lockdowns</a:t>
            </a:r>
            <a:endParaRPr lang="en-GB" altLang="en-US" sz="2800" dirty="0">
              <a:latin typeface="+mj-lt"/>
              <a:cs typeface="Arial" panose="020B0604020202020204" pitchFamily="34" charset="0"/>
            </a:endParaRPr>
          </a:p>
          <a:p>
            <a:pPr eaLnBrk="1" fontAlgn="auto" hangingPunct="1">
              <a:lnSpc>
                <a:spcPct val="120000"/>
              </a:lnSpc>
              <a:spcAft>
                <a:spcPts val="0"/>
              </a:spcAft>
              <a:buClr>
                <a:schemeClr val="accent1">
                  <a:lumMod val="75000"/>
                </a:schemeClr>
              </a:buClr>
              <a:buFont typeface="Wingdings" panose="05000000000000000000" pitchFamily="2" charset="2"/>
              <a:buChar char="Ø"/>
              <a:defRPr/>
            </a:pPr>
            <a:r>
              <a:rPr lang="en-GB" altLang="en-US" sz="2800" dirty="0" smtClean="0">
                <a:latin typeface="+mj-lt"/>
                <a:cs typeface="Arial" panose="020B0604020202020204" pitchFamily="34" charset="0"/>
              </a:rPr>
              <a:t>To work </a:t>
            </a:r>
            <a:r>
              <a:rPr lang="en-GB" altLang="en-US" sz="2800" dirty="0">
                <a:latin typeface="+mj-lt"/>
                <a:cs typeface="Arial" panose="020B0604020202020204" pitchFamily="34" charset="0"/>
              </a:rPr>
              <a:t>with </a:t>
            </a:r>
            <a:r>
              <a:rPr lang="en-GB" altLang="en-US" dirty="0" smtClean="0">
                <a:latin typeface="+mj-lt"/>
                <a:cs typeface="Arial" panose="020B0604020202020204" pitchFamily="34" charset="0"/>
              </a:rPr>
              <a:t>teachers/school leaders </a:t>
            </a:r>
            <a:r>
              <a:rPr lang="en-GB" altLang="en-US" sz="2800" dirty="0" smtClean="0">
                <a:latin typeface="+mj-lt"/>
                <a:cs typeface="Arial" panose="020B0604020202020204" pitchFamily="34" charset="0"/>
              </a:rPr>
              <a:t>to </a:t>
            </a:r>
            <a:r>
              <a:rPr lang="en-GB" altLang="en-US" dirty="0" smtClean="0">
                <a:latin typeface="+mj-lt"/>
                <a:cs typeface="Arial" panose="020B0604020202020204" pitchFamily="34" charset="0"/>
              </a:rPr>
              <a:t>prevent avoidance </a:t>
            </a:r>
            <a:r>
              <a:rPr lang="en-GB" altLang="en-US" sz="2800" dirty="0" smtClean="0">
                <a:latin typeface="+mj-lt"/>
                <a:cs typeface="Arial" panose="020B0604020202020204" pitchFamily="34" charset="0"/>
              </a:rPr>
              <a:t>becoming </a:t>
            </a:r>
            <a:r>
              <a:rPr lang="en-GB" altLang="en-US" sz="2800" dirty="0">
                <a:latin typeface="+mj-lt"/>
                <a:cs typeface="Arial" panose="020B0604020202020204" pitchFamily="34" charset="0"/>
              </a:rPr>
              <a:t>entrenched</a:t>
            </a:r>
            <a:r>
              <a:rPr lang="en-GB" altLang="en-US" sz="2800" dirty="0" smtClean="0">
                <a:latin typeface="+mj-lt"/>
                <a:cs typeface="Arial" panose="020B0604020202020204" pitchFamily="34" charset="0"/>
              </a:rPr>
              <a:t>.</a:t>
            </a:r>
          </a:p>
          <a:p>
            <a:pPr marL="0" indent="0" eaLnBrk="1" fontAlgn="auto" hangingPunct="1">
              <a:lnSpc>
                <a:spcPct val="120000"/>
              </a:lnSpc>
              <a:spcAft>
                <a:spcPts val="0"/>
              </a:spcAft>
              <a:buClr>
                <a:schemeClr val="accent1">
                  <a:lumMod val="75000"/>
                </a:schemeClr>
              </a:buClr>
              <a:buNone/>
              <a:defRPr/>
            </a:pPr>
            <a:r>
              <a:rPr lang="en-GB" altLang="en-US" sz="2800" b="1" u="sng" dirty="0" smtClean="0">
                <a:latin typeface="+mj-lt"/>
                <a:cs typeface="Arial" panose="020B0604020202020204" pitchFamily="34" charset="0"/>
              </a:rPr>
              <a:t>Young People</a:t>
            </a:r>
          </a:p>
          <a:p>
            <a:pPr lvl="0">
              <a:lnSpc>
                <a:spcPct val="120000"/>
              </a:lnSpc>
              <a:buFont typeface="Wingdings" panose="05000000000000000000" pitchFamily="2" charset="2"/>
              <a:buChar char="Ø"/>
            </a:pPr>
            <a:r>
              <a:rPr lang="en-US" dirty="0">
                <a:latin typeface="+mj-lt"/>
              </a:rPr>
              <a:t>To help students to re-engage with and enjoy learning and education</a:t>
            </a:r>
            <a:endParaRPr lang="en-GB" dirty="0">
              <a:latin typeface="+mj-lt"/>
            </a:endParaRPr>
          </a:p>
          <a:p>
            <a:pPr lvl="0">
              <a:lnSpc>
                <a:spcPct val="120000"/>
              </a:lnSpc>
              <a:buFont typeface="Wingdings" panose="05000000000000000000" pitchFamily="2" charset="2"/>
              <a:buChar char="Ø"/>
            </a:pPr>
            <a:r>
              <a:rPr lang="en-US" dirty="0">
                <a:latin typeface="+mj-lt"/>
              </a:rPr>
              <a:t>To help students make progress in their transition back into education</a:t>
            </a:r>
            <a:endParaRPr lang="en-GB" dirty="0">
              <a:latin typeface="+mj-lt"/>
            </a:endParaRPr>
          </a:p>
          <a:p>
            <a:pPr lvl="0">
              <a:lnSpc>
                <a:spcPct val="120000"/>
              </a:lnSpc>
              <a:buFont typeface="Wingdings" panose="05000000000000000000" pitchFamily="2" charset="2"/>
              <a:buChar char="Ø"/>
            </a:pPr>
            <a:r>
              <a:rPr lang="en-US" dirty="0" smtClean="0">
                <a:latin typeface="+mj-lt"/>
              </a:rPr>
              <a:t>To </a:t>
            </a:r>
            <a:r>
              <a:rPr lang="en-US" dirty="0">
                <a:latin typeface="+mj-lt"/>
              </a:rPr>
              <a:t>help students identify their thoughts and feelings about school and plan some strategies to support them to re-engage</a:t>
            </a:r>
            <a:endParaRPr lang="en-GB" dirty="0">
              <a:latin typeface="+mj-lt"/>
            </a:endParaRPr>
          </a:p>
          <a:p>
            <a:pPr eaLnBrk="1" fontAlgn="auto" hangingPunct="1">
              <a:spcAft>
                <a:spcPts val="0"/>
              </a:spcAft>
              <a:buClr>
                <a:schemeClr val="accent1">
                  <a:lumMod val="75000"/>
                </a:schemeClr>
              </a:buClr>
              <a:buFont typeface="Wingdings 3" charset="2"/>
              <a:buChar char=""/>
              <a:defRPr/>
            </a:pPr>
            <a:endParaRPr lang="en-GB" altLang="en-US" sz="2800" dirty="0" smtClean="0">
              <a:latin typeface="+mj-lt"/>
              <a:cs typeface="Arial" panose="020B0604020202020204" pitchFamily="34" charset="0"/>
            </a:endParaRPr>
          </a:p>
          <a:p>
            <a:pPr eaLnBrk="1" fontAlgn="auto" hangingPunct="1">
              <a:spcAft>
                <a:spcPts val="0"/>
              </a:spcAft>
              <a:buClr>
                <a:schemeClr val="accent1">
                  <a:lumMod val="75000"/>
                </a:schemeClr>
              </a:buClr>
              <a:buFont typeface="Wingdings 3" charset="2"/>
              <a:buChar char=""/>
              <a:defRPr/>
            </a:pPr>
            <a:endParaRPr lang="en-GB" altLang="en-US" sz="2800" dirty="0">
              <a:latin typeface="+mj-lt"/>
              <a:cs typeface="Arial" panose="020B0604020202020204" pitchFamily="34" charset="0"/>
            </a:endParaRPr>
          </a:p>
          <a:p>
            <a:pPr eaLnBrk="1" fontAlgn="auto" hangingPunct="1">
              <a:spcAft>
                <a:spcPts val="0"/>
              </a:spcAft>
              <a:buClr>
                <a:schemeClr val="accent1">
                  <a:lumMod val="75000"/>
                </a:schemeClr>
              </a:buClr>
              <a:buFont typeface="Wingdings 3" charset="2"/>
              <a:buChar char=""/>
              <a:defRPr/>
            </a:pPr>
            <a:endParaRPr lang="en-GB" sz="3200" dirty="0">
              <a:latin typeface="+mj-lt"/>
            </a:endParaRPr>
          </a:p>
        </p:txBody>
      </p:sp>
      <p:pic>
        <p:nvPicPr>
          <p:cNvPr id="6" name="Picture 5"/>
          <p:cNvPicPr>
            <a:picLocks noChangeAspect="1"/>
          </p:cNvPicPr>
          <p:nvPr/>
        </p:nvPicPr>
        <p:blipFill>
          <a:blip r:embed="rId2"/>
          <a:stretch>
            <a:fillRect/>
          </a:stretch>
        </p:blipFill>
        <p:spPr>
          <a:xfrm>
            <a:off x="0" y="5531590"/>
            <a:ext cx="12208932" cy="1434690"/>
          </a:xfrm>
          <a:prstGeom prst="rect">
            <a:avLst/>
          </a:prstGeom>
        </p:spPr>
      </p:pic>
      <p:sp>
        <p:nvSpPr>
          <p:cNvPr id="8" name="Title 1"/>
          <p:cNvSpPr txBox="1">
            <a:spLocks/>
          </p:cNvSpPr>
          <p:nvPr/>
        </p:nvSpPr>
        <p:spPr>
          <a:xfrm>
            <a:off x="0" y="172085"/>
            <a:ext cx="12208932" cy="848193"/>
          </a:xfrm>
          <a:prstGeom prst="rect">
            <a:avLst/>
          </a:prstGeom>
          <a:solidFill>
            <a:schemeClr val="accent6">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t>Overall Aims</a:t>
            </a:r>
            <a:endParaRPr lang="en-GB" dirty="0"/>
          </a:p>
        </p:txBody>
      </p:sp>
      <p:pic>
        <p:nvPicPr>
          <p:cNvPr id="9" name="Picture 8"/>
          <p:cNvPicPr/>
          <p:nvPr/>
        </p:nvPicPr>
        <p:blipFill rotWithShape="1">
          <a:blip r:embed="rId3">
            <a:extLst>
              <a:ext uri="{28A0092B-C50C-407E-A947-70E740481C1C}">
                <a14:useLocalDpi xmlns:a14="http://schemas.microsoft.com/office/drawing/2010/main" val="0"/>
              </a:ext>
            </a:extLst>
          </a:blip>
          <a:srcRect r="5585"/>
          <a:stretch/>
        </p:blipFill>
        <p:spPr bwMode="auto">
          <a:xfrm>
            <a:off x="3456733" y="5998653"/>
            <a:ext cx="1958547" cy="859347"/>
          </a:xfrm>
          <a:prstGeom prst="rect">
            <a:avLst/>
          </a:prstGeom>
          <a:ln>
            <a:noFill/>
          </a:ln>
          <a:extLst>
            <a:ext uri="{53640926-AAD7-44D8-BBD7-CCE9431645EC}">
              <a14:shadowObscured xmlns:a14="http://schemas.microsoft.com/office/drawing/2010/main"/>
            </a:ext>
          </a:extLst>
        </p:spPr>
      </p:pic>
      <p:pic>
        <p:nvPicPr>
          <p:cNvPr id="10" name="Picture 9" descr="C:\Users\CAMCH077\AppData\Local\Microsoft\Windows\Temporary Internet Files\Content.Outlook\YWR3RVEO\logo_big.jpg"/>
          <p:cNvPicPr/>
          <p:nvPr/>
        </p:nvPicPr>
        <p:blipFill rotWithShape="1">
          <a:blip r:embed="rId4" cstate="print">
            <a:extLst>
              <a:ext uri="{28A0092B-C50C-407E-A947-70E740481C1C}">
                <a14:useLocalDpi xmlns:a14="http://schemas.microsoft.com/office/drawing/2010/main" val="0"/>
              </a:ext>
            </a:extLst>
          </a:blip>
          <a:srcRect b="18233"/>
          <a:stretch/>
        </p:blipFill>
        <p:spPr bwMode="auto">
          <a:xfrm>
            <a:off x="6502400" y="5859194"/>
            <a:ext cx="1668573" cy="962362"/>
          </a:xfrm>
          <a:prstGeom prst="rect">
            <a:avLst/>
          </a:prstGeom>
          <a:noFill/>
          <a:ln>
            <a:noFill/>
          </a:ln>
          <a:extLst>
            <a:ext uri="{53640926-AAD7-44D8-BBD7-CCE9431645EC}">
              <a14:shadowObscured xmlns:a14="http://schemas.microsoft.com/office/drawing/2010/main"/>
            </a:ext>
          </a:extLst>
        </p:spPr>
      </p:pic>
      <p:sp>
        <p:nvSpPr>
          <p:cNvPr id="7" name="Rectangle 6"/>
          <p:cNvSpPr/>
          <p:nvPr/>
        </p:nvSpPr>
        <p:spPr>
          <a:xfrm>
            <a:off x="11757031" y="6547589"/>
            <a:ext cx="385818" cy="344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J</a:t>
            </a:r>
            <a:endParaRPr lang="en-GB" dirty="0">
              <a:solidFill>
                <a:schemeClr val="tx1"/>
              </a:solidFill>
            </a:endParaRPr>
          </a:p>
        </p:txBody>
      </p:sp>
    </p:spTree>
    <p:extLst>
      <p:ext uri="{BB962C8B-B14F-4D97-AF65-F5344CB8AC3E}">
        <p14:creationId xmlns:p14="http://schemas.microsoft.com/office/powerpoint/2010/main" val="38201876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3746" y="1180252"/>
            <a:ext cx="11309684" cy="5530809"/>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GB" dirty="0" smtClean="0">
                <a:latin typeface="+mj-lt"/>
                <a:ea typeface="Calibri" panose="020F0502020204030204" pitchFamily="34" charset="0"/>
                <a:cs typeface="Times New Roman" panose="02020603050405020304" pitchFamily="18" charset="0"/>
              </a:rPr>
              <a:t>An online programme, offering a varied programme of subjects can work to engage young people back into </a:t>
            </a:r>
            <a:r>
              <a:rPr lang="en-GB" dirty="0" smtClean="0">
                <a:latin typeface="+mj-lt"/>
                <a:ea typeface="Calibri" panose="020F0502020204030204" pitchFamily="34" charset="0"/>
                <a:cs typeface="Times New Roman" panose="02020603050405020304" pitchFamily="18" charset="0"/>
              </a:rPr>
              <a:t>learning</a:t>
            </a:r>
          </a:p>
          <a:p>
            <a:pPr marL="285750" indent="-285750">
              <a:lnSpc>
                <a:spcPct val="107000"/>
              </a:lnSpc>
              <a:spcAft>
                <a:spcPts val="800"/>
              </a:spcAft>
              <a:buFont typeface="Arial" panose="020B0604020202020204" pitchFamily="34" charset="0"/>
              <a:buChar char="•"/>
            </a:pPr>
            <a:r>
              <a:rPr lang="en-GB" dirty="0" smtClean="0">
                <a:latin typeface="+mj-lt"/>
                <a:ea typeface="Calibri" panose="020F0502020204030204" pitchFamily="34" charset="0"/>
                <a:cs typeface="Times New Roman" panose="02020603050405020304" pitchFamily="18" charset="0"/>
              </a:rPr>
              <a:t>EP </a:t>
            </a:r>
            <a:r>
              <a:rPr lang="en-GB" dirty="0" smtClean="0">
                <a:latin typeface="+mj-lt"/>
                <a:ea typeface="Calibri" panose="020F0502020204030204" pitchFamily="34" charset="0"/>
                <a:cs typeface="Times New Roman" panose="02020603050405020304" pitchFamily="18" charset="0"/>
              </a:rPr>
              <a:t>sessions as part of the online programme </a:t>
            </a:r>
            <a:r>
              <a:rPr lang="en-GB" dirty="0" smtClean="0">
                <a:latin typeface="+mj-lt"/>
                <a:ea typeface="Calibri" panose="020F0502020204030204" pitchFamily="34" charset="0"/>
                <a:cs typeface="Times New Roman" panose="02020603050405020304" pitchFamily="18" charset="0"/>
              </a:rPr>
              <a:t>helped both </a:t>
            </a:r>
            <a:r>
              <a:rPr lang="en-GB" dirty="0" smtClean="0">
                <a:latin typeface="+mj-lt"/>
                <a:ea typeface="Calibri" panose="020F0502020204030204" pitchFamily="34" charset="0"/>
                <a:cs typeface="Times New Roman" panose="02020603050405020304" pitchFamily="18" charset="0"/>
              </a:rPr>
              <a:t>EP and young people to attune to the bigger ideas about school avoidance and the anxieties young people may have been experiencing</a:t>
            </a:r>
          </a:p>
          <a:p>
            <a:pPr marL="285750" indent="-285750">
              <a:lnSpc>
                <a:spcPct val="107000"/>
              </a:lnSpc>
              <a:spcAft>
                <a:spcPts val="800"/>
              </a:spcAft>
              <a:buFont typeface="Arial" panose="020B0604020202020204" pitchFamily="34" charset="0"/>
              <a:buChar char="•"/>
            </a:pPr>
            <a:r>
              <a:rPr lang="en-GB" dirty="0" smtClean="0">
                <a:latin typeface="+mj-lt"/>
                <a:ea typeface="Calibri" panose="020F0502020204030204" pitchFamily="34" charset="0"/>
                <a:cs typeface="Times New Roman" panose="02020603050405020304" pitchFamily="18" charset="0"/>
              </a:rPr>
              <a:t>We realised half way through </a:t>
            </a:r>
            <a:r>
              <a:rPr lang="en-GB" dirty="0" smtClean="0">
                <a:latin typeface="+mj-lt"/>
                <a:ea typeface="Calibri" panose="020F0502020204030204" pitchFamily="34" charset="0"/>
                <a:cs typeface="Times New Roman" panose="02020603050405020304" pitchFamily="18" charset="0"/>
              </a:rPr>
              <a:t>that </a:t>
            </a:r>
            <a:r>
              <a:rPr lang="en-GB" dirty="0" smtClean="0">
                <a:latin typeface="+mj-lt"/>
                <a:ea typeface="Calibri" panose="020F0502020204030204" pitchFamily="34" charset="0"/>
                <a:cs typeface="Times New Roman" panose="02020603050405020304" pitchFamily="18" charset="0"/>
              </a:rPr>
              <a:t>our original cycle of follow up was not long enough, more time was needed to assess re-integration </a:t>
            </a:r>
            <a:r>
              <a:rPr lang="en-GB" dirty="0" smtClean="0">
                <a:latin typeface="+mj-lt"/>
                <a:ea typeface="Calibri" panose="020F0502020204030204" pitchFamily="34" charset="0"/>
                <a:cs typeface="Times New Roman" panose="02020603050405020304" pitchFamily="18" charset="0"/>
              </a:rPr>
              <a:t>plans, </a:t>
            </a:r>
            <a:r>
              <a:rPr lang="en-GB" dirty="0" smtClean="0">
                <a:latin typeface="+mj-lt"/>
                <a:ea typeface="Calibri" panose="020F0502020204030204" pitchFamily="34" charset="0"/>
                <a:cs typeface="Times New Roman" panose="02020603050405020304" pitchFamily="18" charset="0"/>
              </a:rPr>
              <a:t>review, amend and </a:t>
            </a:r>
            <a:r>
              <a:rPr lang="en-GB" dirty="0" smtClean="0">
                <a:latin typeface="+mj-lt"/>
                <a:ea typeface="Calibri" panose="020F0502020204030204" pitchFamily="34" charset="0"/>
                <a:cs typeface="Times New Roman" panose="02020603050405020304" pitchFamily="18" charset="0"/>
              </a:rPr>
              <a:t>set </a:t>
            </a:r>
            <a:r>
              <a:rPr lang="en-GB" dirty="0" smtClean="0">
                <a:latin typeface="+mj-lt"/>
                <a:ea typeface="Calibri" panose="020F0502020204030204" pitchFamily="34" charset="0"/>
                <a:cs typeface="Times New Roman" panose="02020603050405020304" pitchFamily="18" charset="0"/>
              </a:rPr>
              <a:t>new targets. </a:t>
            </a:r>
            <a:endParaRPr lang="en-GB" dirty="0" smtClean="0">
              <a:latin typeface="+mj-lt"/>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dirty="0" smtClean="0">
                <a:latin typeface="+mj-lt"/>
                <a:ea typeface="Calibri" panose="020F0502020204030204" pitchFamily="34" charset="0"/>
                <a:cs typeface="Times New Roman" panose="02020603050405020304" pitchFamily="18" charset="0"/>
              </a:rPr>
              <a:t>Not </a:t>
            </a:r>
            <a:r>
              <a:rPr lang="en-GB" dirty="0" smtClean="0">
                <a:latin typeface="+mj-lt"/>
                <a:ea typeface="Calibri" panose="020F0502020204030204" pitchFamily="34" charset="0"/>
                <a:cs typeface="Times New Roman" panose="02020603050405020304" pitchFamily="18" charset="0"/>
              </a:rPr>
              <a:t>just a programme about re-integration back into school. Reasons for young people not attending school in 3 particular cases was much bigger than that with issues around possible learning difficulties/neurodiversity's to be explored as well as severe mental health complexities. In these instances</a:t>
            </a:r>
            <a:r>
              <a:rPr lang="en-GB" dirty="0">
                <a:latin typeface="+mj-lt"/>
                <a:ea typeface="Calibri" panose="020F0502020204030204" pitchFamily="34" charset="0"/>
                <a:cs typeface="Times New Roman" panose="02020603050405020304" pitchFamily="18" charset="0"/>
              </a:rPr>
              <a:t> </a:t>
            </a:r>
            <a:r>
              <a:rPr lang="en-GB" dirty="0" err="1" smtClean="0">
                <a:latin typeface="+mj-lt"/>
                <a:ea typeface="Calibri" panose="020F0502020204030204" pitchFamily="34" charset="0"/>
                <a:cs typeface="Times New Roman" panose="02020603050405020304" pitchFamily="18" charset="0"/>
              </a:rPr>
              <a:t>LinkEdUp</a:t>
            </a:r>
            <a:r>
              <a:rPr lang="en-GB" dirty="0" smtClean="0">
                <a:latin typeface="+mj-lt"/>
                <a:ea typeface="Calibri" panose="020F0502020204030204" pitchFamily="34" charset="0"/>
                <a:cs typeface="Times New Roman" panose="02020603050405020304" pitchFamily="18" charset="0"/>
              </a:rPr>
              <a:t> offered not just re-integration plans back into schools. </a:t>
            </a:r>
          </a:p>
          <a:p>
            <a:pPr lvl="2">
              <a:lnSpc>
                <a:spcPct val="107000"/>
              </a:lnSpc>
              <a:spcAft>
                <a:spcPts val="800"/>
              </a:spcAft>
            </a:pPr>
            <a:r>
              <a:rPr lang="en-GB" dirty="0" smtClean="0">
                <a:latin typeface="+mj-lt"/>
                <a:ea typeface="Calibri" panose="020F0502020204030204" pitchFamily="34" charset="0"/>
                <a:cs typeface="Times New Roman" panose="02020603050405020304" pitchFamily="18" charset="0"/>
              </a:rPr>
              <a:t>It also offered:</a:t>
            </a:r>
          </a:p>
          <a:p>
            <a:pPr marL="1657350" lvl="3" indent="-285750">
              <a:lnSpc>
                <a:spcPct val="107000"/>
              </a:lnSpc>
              <a:spcAft>
                <a:spcPts val="800"/>
              </a:spcAft>
              <a:buFont typeface="Arial" panose="020B0604020202020204" pitchFamily="34" charset="0"/>
              <a:buChar char="•"/>
            </a:pPr>
            <a:r>
              <a:rPr lang="en-GB" dirty="0" smtClean="0">
                <a:solidFill>
                  <a:schemeClr val="accent1"/>
                </a:solidFill>
                <a:latin typeface="+mj-lt"/>
                <a:ea typeface="Calibri" panose="020F0502020204030204" pitchFamily="34" charset="0"/>
                <a:cs typeface="Times New Roman" panose="02020603050405020304" pitchFamily="18" charset="0"/>
              </a:rPr>
              <a:t>Signposting to alternative provisions</a:t>
            </a:r>
            <a:r>
              <a:rPr lang="en-GB" dirty="0" smtClean="0">
                <a:solidFill>
                  <a:schemeClr val="accent1"/>
                </a:solidFill>
                <a:latin typeface="+mj-lt"/>
                <a:ea typeface="Calibri" panose="020F0502020204030204" pitchFamily="34" charset="0"/>
                <a:cs typeface="Times New Roman" panose="02020603050405020304" pitchFamily="18" charset="0"/>
                <a:sym typeface="Wingdings" panose="05000000000000000000" pitchFamily="2" charset="2"/>
              </a:rPr>
              <a:t> </a:t>
            </a:r>
            <a:r>
              <a:rPr lang="en-GB" dirty="0" smtClean="0">
                <a:latin typeface="+mj-lt"/>
                <a:ea typeface="Calibri" panose="020F0502020204030204" pitchFamily="34" charset="0"/>
                <a:cs typeface="Times New Roman" panose="02020603050405020304" pitchFamily="18" charset="0"/>
                <a:sym typeface="Wingdings" panose="05000000000000000000" pitchFamily="2" charset="2"/>
              </a:rPr>
              <a:t>support for the referral process with this</a:t>
            </a:r>
            <a:endParaRPr lang="en-GB" dirty="0" smtClean="0">
              <a:latin typeface="+mj-lt"/>
              <a:ea typeface="Calibri" panose="020F0502020204030204" pitchFamily="34" charset="0"/>
              <a:cs typeface="Times New Roman" panose="02020603050405020304" pitchFamily="18" charset="0"/>
            </a:endParaRPr>
          </a:p>
          <a:p>
            <a:pPr marL="1657350" lvl="3" indent="-285750">
              <a:lnSpc>
                <a:spcPct val="107000"/>
              </a:lnSpc>
              <a:spcAft>
                <a:spcPts val="800"/>
              </a:spcAft>
              <a:buFont typeface="Arial" panose="020B0604020202020204" pitchFamily="34" charset="0"/>
              <a:buChar char="•"/>
            </a:pPr>
            <a:r>
              <a:rPr lang="en-GB" dirty="0" smtClean="0">
                <a:solidFill>
                  <a:schemeClr val="accent1"/>
                </a:solidFill>
                <a:latin typeface="+mj-lt"/>
                <a:ea typeface="Calibri" panose="020F0502020204030204" pitchFamily="34" charset="0"/>
                <a:cs typeface="Times New Roman" panose="02020603050405020304" pitchFamily="18" charset="0"/>
              </a:rPr>
              <a:t>Support for referral to specialised services </a:t>
            </a:r>
            <a:r>
              <a:rPr lang="en-GB" dirty="0" smtClean="0">
                <a:solidFill>
                  <a:schemeClr val="accent1"/>
                </a:solidFill>
                <a:latin typeface="+mj-lt"/>
                <a:ea typeface="Calibri" panose="020F0502020204030204" pitchFamily="34" charset="0"/>
                <a:cs typeface="Times New Roman" panose="02020603050405020304" pitchFamily="18" charset="0"/>
                <a:sym typeface="Wingdings" panose="05000000000000000000" pitchFamily="2" charset="2"/>
              </a:rPr>
              <a:t> </a:t>
            </a:r>
            <a:r>
              <a:rPr lang="en-GB" dirty="0" smtClean="0">
                <a:latin typeface="+mj-lt"/>
                <a:ea typeface="Calibri" panose="020F0502020204030204" pitchFamily="34" charset="0"/>
                <a:cs typeface="Times New Roman" panose="02020603050405020304" pitchFamily="18" charset="0"/>
                <a:sym typeface="Wingdings" panose="05000000000000000000" pitchFamily="2" charset="2"/>
              </a:rPr>
              <a:t>health/educational and/or Early Help and Social </a:t>
            </a:r>
            <a:r>
              <a:rPr lang="en-GB" dirty="0">
                <a:latin typeface="+mj-lt"/>
                <a:ea typeface="Calibri" panose="020F0502020204030204" pitchFamily="34" charset="0"/>
                <a:cs typeface="Times New Roman" panose="02020603050405020304" pitchFamily="18" charset="0"/>
                <a:sym typeface="Wingdings" panose="05000000000000000000" pitchFamily="2" charset="2"/>
              </a:rPr>
              <a:t>C</a:t>
            </a:r>
            <a:r>
              <a:rPr lang="en-GB" dirty="0" smtClean="0">
                <a:latin typeface="+mj-lt"/>
                <a:ea typeface="Calibri" panose="020F0502020204030204" pitchFamily="34" charset="0"/>
                <a:cs typeface="Times New Roman" panose="02020603050405020304" pitchFamily="18" charset="0"/>
                <a:sym typeface="Wingdings" panose="05000000000000000000" pitchFamily="2" charset="2"/>
              </a:rPr>
              <a:t>are</a:t>
            </a:r>
            <a:endParaRPr lang="en-GB" dirty="0">
              <a:latin typeface="+mj-lt"/>
              <a:ea typeface="Calibri" panose="020F0502020204030204" pitchFamily="34" charset="0"/>
              <a:cs typeface="Times New Roman" panose="02020603050405020304" pitchFamily="18" charset="0"/>
              <a:sym typeface="Wingdings" panose="05000000000000000000" pitchFamily="2" charset="2"/>
            </a:endParaRPr>
          </a:p>
          <a:p>
            <a:pPr marL="1657350" lvl="3" indent="-285750">
              <a:lnSpc>
                <a:spcPct val="107000"/>
              </a:lnSpc>
              <a:spcAft>
                <a:spcPts val="800"/>
              </a:spcAft>
              <a:buFont typeface="Arial" panose="020B0604020202020204" pitchFamily="34" charset="0"/>
              <a:buChar char="•"/>
            </a:pPr>
            <a:r>
              <a:rPr lang="en-GB" dirty="0" smtClean="0">
                <a:solidFill>
                  <a:schemeClr val="accent1"/>
                </a:solidFill>
                <a:latin typeface="+mj-lt"/>
                <a:ea typeface="Calibri" panose="020F0502020204030204" pitchFamily="34" charset="0"/>
                <a:cs typeface="Times New Roman" panose="02020603050405020304" pitchFamily="18" charset="0"/>
                <a:sym typeface="Wingdings" panose="05000000000000000000" pitchFamily="2" charset="2"/>
              </a:rPr>
              <a:t>RF school and EP support was able to offer educational/trauma informed and mental health expertise</a:t>
            </a:r>
            <a:r>
              <a:rPr lang="en-GB" dirty="0" smtClean="0">
                <a:solidFill>
                  <a:srgbClr val="FF0000"/>
                </a:solidFill>
                <a:latin typeface="+mj-lt"/>
                <a:ea typeface="Calibri" panose="020F0502020204030204" pitchFamily="34" charset="0"/>
                <a:cs typeface="Times New Roman" panose="02020603050405020304" pitchFamily="18" charset="0"/>
                <a:sym typeface="Wingdings" panose="05000000000000000000" pitchFamily="2" charset="2"/>
              </a:rPr>
              <a:t> </a:t>
            </a:r>
            <a:r>
              <a:rPr lang="en-GB" dirty="0" smtClean="0">
                <a:latin typeface="+mj-lt"/>
                <a:ea typeface="Calibri" panose="020F0502020204030204" pitchFamily="34" charset="0"/>
                <a:cs typeface="Times New Roman" panose="02020603050405020304" pitchFamily="18" charset="0"/>
                <a:sym typeface="Wingdings" panose="05000000000000000000" pitchFamily="2" charset="2"/>
              </a:rPr>
              <a:t>to schools and parents about possible formulations and support available </a:t>
            </a:r>
            <a:endParaRPr lang="en-GB" dirty="0">
              <a:latin typeface="+mj-lt"/>
              <a:ea typeface="Calibri" panose="020F0502020204030204" pitchFamily="34" charset="0"/>
              <a:cs typeface="Times New Roman" panose="02020603050405020304" pitchFamily="18" charset="0"/>
              <a:sym typeface="Wingdings" panose="05000000000000000000" pitchFamily="2" charset="2"/>
            </a:endParaRPr>
          </a:p>
        </p:txBody>
      </p:sp>
      <p:sp>
        <p:nvSpPr>
          <p:cNvPr id="3" name="Title 1"/>
          <p:cNvSpPr txBox="1">
            <a:spLocks/>
          </p:cNvSpPr>
          <p:nvPr/>
        </p:nvSpPr>
        <p:spPr>
          <a:xfrm>
            <a:off x="0" y="85457"/>
            <a:ext cx="12208932" cy="1008167"/>
          </a:xfrm>
          <a:prstGeom prst="rect">
            <a:avLst/>
          </a:prstGeom>
          <a:solidFill>
            <a:schemeClr val="accent1">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t>Conclusions</a:t>
            </a:r>
            <a:endParaRPr lang="en-GB" dirty="0"/>
          </a:p>
        </p:txBody>
      </p:sp>
      <p:sp>
        <p:nvSpPr>
          <p:cNvPr id="5" name="Rectangle 4"/>
          <p:cNvSpPr/>
          <p:nvPr/>
        </p:nvSpPr>
        <p:spPr>
          <a:xfrm>
            <a:off x="11757031" y="6489839"/>
            <a:ext cx="385818" cy="344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t>
            </a:r>
          </a:p>
        </p:txBody>
      </p:sp>
    </p:spTree>
    <p:extLst>
      <p:ext uri="{BB962C8B-B14F-4D97-AF65-F5344CB8AC3E}">
        <p14:creationId xmlns:p14="http://schemas.microsoft.com/office/powerpoint/2010/main" val="2363130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1754" y="1341416"/>
            <a:ext cx="10905423" cy="4657237"/>
          </a:xfrm>
          <a:prstGeom prst="rect">
            <a:avLst/>
          </a:prstGeom>
        </p:spPr>
        <p:txBody>
          <a:bodyPr wrap="square">
            <a:spAutoFit/>
          </a:bodyPr>
          <a:lstStyle/>
          <a:p>
            <a:pPr>
              <a:lnSpc>
                <a:spcPct val="107000"/>
              </a:lnSpc>
              <a:spcAft>
                <a:spcPts val="800"/>
              </a:spcAft>
            </a:pPr>
            <a:r>
              <a:rPr lang="en-GB" sz="2400" b="1" dirty="0" smtClean="0">
                <a:latin typeface="+mj-lt"/>
                <a:ea typeface="Calibri" panose="020F0502020204030204" pitchFamily="34" charset="0"/>
                <a:cs typeface="Times New Roman" panose="02020603050405020304" pitchFamily="18" charset="0"/>
              </a:rPr>
              <a:t>What’s next?</a:t>
            </a:r>
          </a:p>
          <a:p>
            <a:pPr marL="742950" lvl="1" indent="-285750">
              <a:lnSpc>
                <a:spcPct val="107000"/>
              </a:lnSpc>
              <a:spcAft>
                <a:spcPts val="800"/>
              </a:spcAft>
              <a:buFont typeface="Arial" panose="020B0604020202020204" pitchFamily="34" charset="0"/>
              <a:buChar char="•"/>
            </a:pPr>
            <a:r>
              <a:rPr lang="en-GB" sz="2400" dirty="0" err="1" smtClean="0">
                <a:latin typeface="+mj-lt"/>
                <a:ea typeface="Calibri" panose="020F0502020204030204" pitchFamily="34" charset="0"/>
                <a:cs typeface="Times New Roman" panose="02020603050405020304" pitchFamily="18" charset="0"/>
              </a:rPr>
              <a:t>LinkEdUp</a:t>
            </a:r>
            <a:r>
              <a:rPr lang="en-GB" sz="2400" dirty="0" smtClean="0">
                <a:latin typeface="+mj-lt"/>
                <a:ea typeface="Calibri" panose="020F0502020204030204" pitchFamily="34" charset="0"/>
                <a:cs typeface="Times New Roman" panose="02020603050405020304" pitchFamily="18" charset="0"/>
              </a:rPr>
              <a:t> </a:t>
            </a:r>
            <a:r>
              <a:rPr lang="en-GB" sz="2400" dirty="0">
                <a:latin typeface="+mj-lt"/>
                <a:ea typeface="Calibri" panose="020F0502020204030204" pitchFamily="34" charset="0"/>
                <a:cs typeface="Times New Roman" panose="02020603050405020304" pitchFamily="18" charset="0"/>
              </a:rPr>
              <a:t>has been granted funding by Camden Learning secondary Head </a:t>
            </a:r>
            <a:r>
              <a:rPr lang="en-GB" sz="2400" dirty="0" smtClean="0">
                <a:latin typeface="+mj-lt"/>
                <a:ea typeface="Calibri" panose="020F0502020204030204" pitchFamily="34" charset="0"/>
                <a:cs typeface="Times New Roman" panose="02020603050405020304" pitchFamily="18" charset="0"/>
              </a:rPr>
              <a:t>Teachers </a:t>
            </a:r>
            <a:r>
              <a:rPr lang="en-GB" sz="2400" dirty="0">
                <a:latin typeface="+mj-lt"/>
                <a:ea typeface="Calibri" panose="020F0502020204030204" pitchFamily="34" charset="0"/>
                <a:cs typeface="Times New Roman" panose="02020603050405020304" pitchFamily="18" charset="0"/>
              </a:rPr>
              <a:t>where we can offer every Camden Secondary School 1 placement for a pupil to engage in the new </a:t>
            </a:r>
            <a:r>
              <a:rPr lang="en-GB" sz="2400" dirty="0" err="1" smtClean="0">
                <a:latin typeface="+mj-lt"/>
                <a:ea typeface="Calibri" panose="020F0502020204030204" pitchFamily="34" charset="0"/>
                <a:cs typeface="Times New Roman" panose="02020603050405020304" pitchFamily="18" charset="0"/>
              </a:rPr>
              <a:t>LinkEdUp</a:t>
            </a:r>
            <a:r>
              <a:rPr lang="en-GB" sz="2400" dirty="0" smtClean="0">
                <a:latin typeface="+mj-lt"/>
                <a:ea typeface="Calibri" panose="020F0502020204030204" pitchFamily="34" charset="0"/>
                <a:cs typeface="Times New Roman" panose="02020603050405020304" pitchFamily="18" charset="0"/>
              </a:rPr>
              <a:t> </a:t>
            </a:r>
            <a:r>
              <a:rPr lang="en-GB" sz="2400" dirty="0">
                <a:latin typeface="+mj-lt"/>
                <a:ea typeface="Calibri" panose="020F0502020204030204" pitchFamily="34" charset="0"/>
                <a:cs typeface="Times New Roman" panose="02020603050405020304" pitchFamily="18" charset="0"/>
              </a:rPr>
              <a:t>cohort due to begin in the latter part of the Autumn term 2022/2023. </a:t>
            </a:r>
          </a:p>
          <a:p>
            <a:pPr marL="742950" lvl="1" indent="-285750">
              <a:lnSpc>
                <a:spcPct val="107000"/>
              </a:lnSpc>
              <a:spcAft>
                <a:spcPts val="800"/>
              </a:spcAft>
              <a:buFont typeface="Arial" panose="020B0604020202020204" pitchFamily="34" charset="0"/>
              <a:buChar char="•"/>
            </a:pPr>
            <a:r>
              <a:rPr lang="en-GB" sz="2400" dirty="0" smtClean="0">
                <a:latin typeface="+mj-lt"/>
                <a:ea typeface="Calibri" panose="020F0502020204030204" pitchFamily="34" charset="0"/>
                <a:cs typeface="Times New Roman" panose="02020603050405020304" pitchFamily="18" charset="0"/>
              </a:rPr>
              <a:t>We </a:t>
            </a:r>
            <a:r>
              <a:rPr lang="en-GB" sz="2400" dirty="0">
                <a:latin typeface="+mj-lt"/>
                <a:ea typeface="Calibri" panose="020F0502020204030204" pitchFamily="34" charset="0"/>
                <a:cs typeface="Times New Roman" panose="02020603050405020304" pitchFamily="18" charset="0"/>
              </a:rPr>
              <a:t>await feedback from </a:t>
            </a:r>
            <a:r>
              <a:rPr lang="en-GB" sz="2400" dirty="0" smtClean="0">
                <a:latin typeface="+mj-lt"/>
                <a:ea typeface="Calibri" panose="020F0502020204030204" pitchFamily="34" charset="0"/>
                <a:cs typeface="Times New Roman" panose="02020603050405020304" pitchFamily="18" charset="0"/>
              </a:rPr>
              <a:t>parents </a:t>
            </a:r>
            <a:r>
              <a:rPr lang="en-GB" sz="2400" dirty="0">
                <a:latin typeface="+mj-lt"/>
                <a:ea typeface="Calibri" panose="020F0502020204030204" pitchFamily="34" charset="0"/>
                <a:cs typeface="Times New Roman" panose="02020603050405020304" pitchFamily="18" charset="0"/>
              </a:rPr>
              <a:t>and schools to collect data for </a:t>
            </a:r>
            <a:r>
              <a:rPr lang="en-GB" sz="2400" dirty="0" smtClean="0">
                <a:latin typeface="+mj-lt"/>
                <a:ea typeface="Calibri" panose="020F0502020204030204" pitchFamily="34" charset="0"/>
                <a:cs typeface="Times New Roman" panose="02020603050405020304" pitchFamily="18" charset="0"/>
              </a:rPr>
              <a:t>analysis.</a:t>
            </a:r>
            <a:r>
              <a:rPr lang="en-GB" sz="2400" dirty="0">
                <a:latin typeface="+mj-lt"/>
                <a:ea typeface="Calibri" panose="020F0502020204030204" pitchFamily="34" charset="0"/>
                <a:cs typeface="Times New Roman" panose="02020603050405020304" pitchFamily="18" charset="0"/>
              </a:rPr>
              <a:t> We hope this feedback will support us to consider how we can improve every aspect of the next cycle of </a:t>
            </a:r>
            <a:r>
              <a:rPr lang="en-GB" sz="2400" dirty="0" err="1">
                <a:latin typeface="+mj-lt"/>
                <a:ea typeface="Calibri" panose="020F0502020204030204" pitchFamily="34" charset="0"/>
                <a:cs typeface="Times New Roman" panose="02020603050405020304" pitchFamily="18" charset="0"/>
              </a:rPr>
              <a:t>LinkED</a:t>
            </a:r>
            <a:r>
              <a:rPr lang="en-GB" sz="2400" dirty="0">
                <a:latin typeface="+mj-lt"/>
                <a:ea typeface="Calibri" panose="020F0502020204030204" pitchFamily="34" charset="0"/>
                <a:cs typeface="Times New Roman" panose="02020603050405020304" pitchFamily="18" charset="0"/>
              </a:rPr>
              <a:t> Up to support young people to re-engage with education academically and socially, becoming a part of school life once again. </a:t>
            </a:r>
          </a:p>
          <a:p>
            <a:pPr>
              <a:lnSpc>
                <a:spcPct val="107000"/>
              </a:lnSpc>
              <a:spcAft>
                <a:spcPts val="800"/>
              </a:spcAft>
            </a:pPr>
            <a:endParaRPr lang="en-GB" sz="2000" dirty="0">
              <a:latin typeface="+mj-lt"/>
              <a:ea typeface="Calibri" panose="020F0502020204030204" pitchFamily="34" charset="0"/>
              <a:cs typeface="Times New Roman" panose="02020603050405020304" pitchFamily="18" charset="0"/>
            </a:endParaRPr>
          </a:p>
        </p:txBody>
      </p:sp>
      <p:sp>
        <p:nvSpPr>
          <p:cNvPr id="3" name="Title 1"/>
          <p:cNvSpPr txBox="1">
            <a:spLocks/>
          </p:cNvSpPr>
          <p:nvPr/>
        </p:nvSpPr>
        <p:spPr>
          <a:xfrm>
            <a:off x="0" y="172085"/>
            <a:ext cx="12208932" cy="1008167"/>
          </a:xfrm>
          <a:prstGeom prst="rect">
            <a:avLst/>
          </a:prstGeom>
          <a:solidFill>
            <a:schemeClr val="accent1">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t>Conclusions</a:t>
            </a:r>
            <a:endParaRPr lang="en-GB" dirty="0"/>
          </a:p>
        </p:txBody>
      </p:sp>
      <p:sp>
        <p:nvSpPr>
          <p:cNvPr id="5" name="Rectangle 4"/>
          <p:cNvSpPr/>
          <p:nvPr/>
        </p:nvSpPr>
        <p:spPr>
          <a:xfrm>
            <a:off x="11757031" y="6547589"/>
            <a:ext cx="385818" cy="344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J</a:t>
            </a:r>
            <a:endParaRPr lang="en-GB" dirty="0">
              <a:solidFill>
                <a:schemeClr val="tx1"/>
              </a:solidFill>
            </a:endParaRPr>
          </a:p>
        </p:txBody>
      </p:sp>
      <p:pic>
        <p:nvPicPr>
          <p:cNvPr id="6" name="Picture 5"/>
          <p:cNvPicPr>
            <a:picLocks noChangeAspect="1"/>
          </p:cNvPicPr>
          <p:nvPr/>
        </p:nvPicPr>
        <p:blipFill>
          <a:blip r:embed="rId2"/>
          <a:stretch>
            <a:fillRect/>
          </a:stretch>
        </p:blipFill>
        <p:spPr>
          <a:xfrm>
            <a:off x="0" y="5531590"/>
            <a:ext cx="12208932" cy="1434690"/>
          </a:xfrm>
          <a:prstGeom prst="rect">
            <a:avLst/>
          </a:prstGeom>
        </p:spPr>
      </p:pic>
      <p:pic>
        <p:nvPicPr>
          <p:cNvPr id="7" name="Picture 6"/>
          <p:cNvPicPr/>
          <p:nvPr/>
        </p:nvPicPr>
        <p:blipFill rotWithShape="1">
          <a:blip r:embed="rId3">
            <a:extLst>
              <a:ext uri="{28A0092B-C50C-407E-A947-70E740481C1C}">
                <a14:useLocalDpi xmlns:a14="http://schemas.microsoft.com/office/drawing/2010/main" val="0"/>
              </a:ext>
            </a:extLst>
          </a:blip>
          <a:srcRect r="5585"/>
          <a:stretch/>
        </p:blipFill>
        <p:spPr bwMode="auto">
          <a:xfrm>
            <a:off x="3456733" y="5998653"/>
            <a:ext cx="1958547" cy="859347"/>
          </a:xfrm>
          <a:prstGeom prst="rect">
            <a:avLst/>
          </a:prstGeom>
          <a:ln>
            <a:noFill/>
          </a:ln>
          <a:extLst>
            <a:ext uri="{53640926-AAD7-44D8-BBD7-CCE9431645EC}">
              <a14:shadowObscured xmlns:a14="http://schemas.microsoft.com/office/drawing/2010/main"/>
            </a:ext>
          </a:extLst>
        </p:spPr>
      </p:pic>
      <p:pic>
        <p:nvPicPr>
          <p:cNvPr id="8" name="Picture 7" descr="C:\Users\CAMCH077\AppData\Local\Microsoft\Windows\Temporary Internet Files\Content.Outlook\YWR3RVEO\logo_big.jpg"/>
          <p:cNvPicPr/>
          <p:nvPr/>
        </p:nvPicPr>
        <p:blipFill rotWithShape="1">
          <a:blip r:embed="rId4" cstate="print">
            <a:extLst>
              <a:ext uri="{28A0092B-C50C-407E-A947-70E740481C1C}">
                <a14:useLocalDpi xmlns:a14="http://schemas.microsoft.com/office/drawing/2010/main" val="0"/>
              </a:ext>
            </a:extLst>
          </a:blip>
          <a:srcRect b="18233"/>
          <a:stretch/>
        </p:blipFill>
        <p:spPr bwMode="auto">
          <a:xfrm>
            <a:off x="6502400" y="5859194"/>
            <a:ext cx="1668573" cy="9623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11353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435" y="1276985"/>
            <a:ext cx="11482137" cy="4351338"/>
          </a:xfrm>
        </p:spPr>
        <p:txBody>
          <a:bodyPr>
            <a:noAutofit/>
          </a:bodyPr>
          <a:lstStyle/>
          <a:p>
            <a:pPr marL="0" indent="0">
              <a:buNone/>
              <a:defRPr/>
            </a:pPr>
            <a:r>
              <a:rPr lang="en-GB" altLang="en-US" sz="1900" dirty="0" err="1" smtClean="0"/>
              <a:t>LinkEdUp</a:t>
            </a:r>
            <a:r>
              <a:rPr lang="en-GB" altLang="en-US" sz="1900" dirty="0" smtClean="0"/>
              <a:t> </a:t>
            </a:r>
            <a:r>
              <a:rPr lang="en-GB" altLang="en-US" sz="1900" dirty="0"/>
              <a:t>began as an idea in the summer of 2020 in the wake of the COVID crisis. It became clear that some young people were unlikely to want to return to school even once it was possible to do so. </a:t>
            </a:r>
            <a:r>
              <a:rPr lang="en-GB" altLang="en-US" sz="1900" dirty="0" smtClean="0"/>
              <a:t>RFHCS (lead </a:t>
            </a:r>
            <a:r>
              <a:rPr lang="en-GB" altLang="en-US" sz="1900" dirty="0"/>
              <a:t>by Mike Kelly) conceived of a course which would reach out to those young people online through the </a:t>
            </a:r>
            <a:r>
              <a:rPr lang="en-GB" altLang="en-US" sz="1900" dirty="0" smtClean="0"/>
              <a:t>zoom</a:t>
            </a:r>
            <a:r>
              <a:rPr lang="en-GB" altLang="en-US" sz="1900" dirty="0"/>
              <a:t>. </a:t>
            </a:r>
          </a:p>
          <a:p>
            <a:pPr>
              <a:defRPr/>
            </a:pPr>
            <a:r>
              <a:rPr lang="en-GB" altLang="en-US" sz="1900" dirty="0"/>
              <a:t>The zoom sessions would be aimed at helping young people come to terms with their anxieties about returning to school, and would seek re-engage them by establishing links with staff from their own school.</a:t>
            </a:r>
          </a:p>
          <a:p>
            <a:pPr>
              <a:defRPr/>
            </a:pPr>
            <a:r>
              <a:rPr lang="en-GB" altLang="en-US" sz="1900" dirty="0" smtClean="0"/>
              <a:t>MK </a:t>
            </a:r>
            <a:r>
              <a:rPr lang="en-GB" altLang="en-US" sz="1900" dirty="0"/>
              <a:t>curated a two week program of study- to be delivered by RFHCS teachers to young people who were currently not attending school for a variety of different </a:t>
            </a:r>
            <a:r>
              <a:rPr lang="en-GB" altLang="en-US" sz="1900" dirty="0" smtClean="0"/>
              <a:t>reasons (e.g. fears </a:t>
            </a:r>
            <a:r>
              <a:rPr lang="en-GB" altLang="en-US" sz="1900" dirty="0"/>
              <a:t>of contracting </a:t>
            </a:r>
            <a:r>
              <a:rPr lang="en-GB" altLang="en-US" sz="1900" dirty="0" smtClean="0"/>
              <a:t>COVID, shielding  </a:t>
            </a:r>
            <a:r>
              <a:rPr lang="en-GB" altLang="en-US" sz="1900" dirty="0"/>
              <a:t>to protect vulnerable </a:t>
            </a:r>
            <a:r>
              <a:rPr lang="en-GB" altLang="en-US" sz="1900" dirty="0" smtClean="0"/>
              <a:t>relatives)</a:t>
            </a:r>
            <a:endParaRPr lang="en-GB" altLang="en-US" sz="1900" dirty="0"/>
          </a:p>
          <a:p>
            <a:pPr>
              <a:defRPr/>
            </a:pPr>
            <a:r>
              <a:rPr lang="en-GB" altLang="en-US" sz="1900" dirty="0" smtClean="0"/>
              <a:t>In </a:t>
            </a:r>
            <a:r>
              <a:rPr lang="en-GB" altLang="en-US" sz="1900" dirty="0"/>
              <a:t>the Summer term, the offer was made to all SENDCOs and </a:t>
            </a:r>
            <a:r>
              <a:rPr lang="en-GB" altLang="en-US" sz="1900" dirty="0" err="1"/>
              <a:t>Headteachers</a:t>
            </a:r>
            <a:r>
              <a:rPr lang="en-GB" altLang="en-US" sz="1900" dirty="0"/>
              <a:t> throughout Camden. </a:t>
            </a:r>
          </a:p>
          <a:p>
            <a:pPr>
              <a:defRPr/>
            </a:pPr>
            <a:r>
              <a:rPr lang="en-GB" altLang="en-US" sz="1900" dirty="0"/>
              <a:t>Of the schools who did show interest, we reached out to </a:t>
            </a:r>
            <a:r>
              <a:rPr lang="en-GB" altLang="en-US" sz="1900" dirty="0" smtClean="0"/>
              <a:t>six </a:t>
            </a:r>
            <a:r>
              <a:rPr lang="en-GB" altLang="en-US" sz="1900" dirty="0"/>
              <a:t>or seven young people who were very vulnerable and in great need of what we had to offer which included;  Drama Therapy, Art, Music, Maths, English and Thinking Cards.</a:t>
            </a:r>
          </a:p>
          <a:p>
            <a:pPr marL="0" indent="0">
              <a:buNone/>
            </a:pPr>
            <a:endParaRPr lang="en-GB" sz="1400" dirty="0"/>
          </a:p>
        </p:txBody>
      </p:sp>
      <p:pic>
        <p:nvPicPr>
          <p:cNvPr id="4" name="Picture 3"/>
          <p:cNvPicPr>
            <a:picLocks noChangeAspect="1"/>
          </p:cNvPicPr>
          <p:nvPr/>
        </p:nvPicPr>
        <p:blipFill>
          <a:blip r:embed="rId2"/>
          <a:stretch>
            <a:fillRect/>
          </a:stretch>
        </p:blipFill>
        <p:spPr>
          <a:xfrm>
            <a:off x="0" y="5531590"/>
            <a:ext cx="12208932" cy="1434690"/>
          </a:xfrm>
          <a:prstGeom prst="rect">
            <a:avLst/>
          </a:prstGeom>
        </p:spPr>
      </p:pic>
      <p:sp>
        <p:nvSpPr>
          <p:cNvPr id="6" name="Title 1"/>
          <p:cNvSpPr txBox="1">
            <a:spLocks/>
          </p:cNvSpPr>
          <p:nvPr/>
        </p:nvSpPr>
        <p:spPr>
          <a:xfrm>
            <a:off x="0" y="172085"/>
            <a:ext cx="12208932" cy="848193"/>
          </a:xfrm>
          <a:prstGeom prst="rect">
            <a:avLst/>
          </a:prstGeom>
          <a:solidFill>
            <a:schemeClr val="accent6">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t>Development of the Programme</a:t>
            </a:r>
            <a:endParaRPr lang="en-GB" dirty="0"/>
          </a:p>
        </p:txBody>
      </p:sp>
      <p:pic>
        <p:nvPicPr>
          <p:cNvPr id="7" name="Picture 6"/>
          <p:cNvPicPr/>
          <p:nvPr/>
        </p:nvPicPr>
        <p:blipFill rotWithShape="1">
          <a:blip r:embed="rId3">
            <a:extLst>
              <a:ext uri="{28A0092B-C50C-407E-A947-70E740481C1C}">
                <a14:useLocalDpi xmlns:a14="http://schemas.microsoft.com/office/drawing/2010/main" val="0"/>
              </a:ext>
            </a:extLst>
          </a:blip>
          <a:srcRect r="5585"/>
          <a:stretch/>
        </p:blipFill>
        <p:spPr bwMode="auto">
          <a:xfrm>
            <a:off x="3456733" y="5998653"/>
            <a:ext cx="1958547" cy="859347"/>
          </a:xfrm>
          <a:prstGeom prst="rect">
            <a:avLst/>
          </a:prstGeom>
          <a:ln>
            <a:noFill/>
          </a:ln>
          <a:extLst>
            <a:ext uri="{53640926-AAD7-44D8-BBD7-CCE9431645EC}">
              <a14:shadowObscured xmlns:a14="http://schemas.microsoft.com/office/drawing/2010/main"/>
            </a:ext>
          </a:extLst>
        </p:spPr>
      </p:pic>
      <p:pic>
        <p:nvPicPr>
          <p:cNvPr id="8" name="Picture 7" descr="C:\Users\CAMCH077\AppData\Local\Microsoft\Windows\Temporary Internet Files\Content.Outlook\YWR3RVEO\logo_big.jpg"/>
          <p:cNvPicPr/>
          <p:nvPr/>
        </p:nvPicPr>
        <p:blipFill rotWithShape="1">
          <a:blip r:embed="rId4" cstate="print">
            <a:extLst>
              <a:ext uri="{28A0092B-C50C-407E-A947-70E740481C1C}">
                <a14:useLocalDpi xmlns:a14="http://schemas.microsoft.com/office/drawing/2010/main" val="0"/>
              </a:ext>
            </a:extLst>
          </a:blip>
          <a:srcRect b="18233"/>
          <a:stretch/>
        </p:blipFill>
        <p:spPr bwMode="auto">
          <a:xfrm>
            <a:off x="6502400" y="5859194"/>
            <a:ext cx="1668573" cy="962362"/>
          </a:xfrm>
          <a:prstGeom prst="rect">
            <a:avLst/>
          </a:prstGeom>
          <a:noFill/>
          <a:ln>
            <a:noFill/>
          </a:ln>
          <a:extLst>
            <a:ext uri="{53640926-AAD7-44D8-BBD7-CCE9431645EC}">
              <a14:shadowObscured xmlns:a14="http://schemas.microsoft.com/office/drawing/2010/main"/>
            </a:ext>
          </a:extLst>
        </p:spPr>
      </p:pic>
      <p:sp>
        <p:nvSpPr>
          <p:cNvPr id="9" name="Rectangle 8"/>
          <p:cNvSpPr/>
          <p:nvPr/>
        </p:nvSpPr>
        <p:spPr>
          <a:xfrm>
            <a:off x="11757031" y="6547589"/>
            <a:ext cx="385818" cy="344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J</a:t>
            </a:r>
            <a:endParaRPr lang="en-GB" dirty="0">
              <a:solidFill>
                <a:schemeClr val="tx1"/>
              </a:solidFill>
            </a:endParaRPr>
          </a:p>
        </p:txBody>
      </p:sp>
    </p:spTree>
    <p:extLst>
      <p:ext uri="{BB962C8B-B14F-4D97-AF65-F5344CB8AC3E}">
        <p14:creationId xmlns:p14="http://schemas.microsoft.com/office/powerpoint/2010/main" val="2101103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9734" y="1358604"/>
            <a:ext cx="11089463" cy="3608032"/>
          </a:xfrm>
        </p:spPr>
        <p:txBody>
          <a:bodyPr>
            <a:normAutofit/>
          </a:bodyPr>
          <a:lstStyle/>
          <a:p>
            <a:pPr marL="87313" lvl="2" indent="0">
              <a:buNone/>
            </a:pPr>
            <a:r>
              <a:rPr lang="en-GB" sz="2800" b="1" dirty="0" smtClean="0"/>
              <a:t>Could </a:t>
            </a:r>
            <a:r>
              <a:rPr lang="en-GB" sz="2800" b="1" u="sng" dirty="0" smtClean="0"/>
              <a:t>follow up </a:t>
            </a:r>
            <a:r>
              <a:rPr lang="en-GB" sz="2800" b="1" dirty="0" smtClean="0"/>
              <a:t>support be offered in the new pilot programme?</a:t>
            </a:r>
          </a:p>
          <a:p>
            <a:pPr marL="544513" lvl="2" indent="-457200"/>
            <a:r>
              <a:rPr lang="en-GB" sz="2800" dirty="0" smtClean="0"/>
              <a:t>Better outcomes for young people</a:t>
            </a:r>
            <a:endParaRPr lang="en-GB" sz="2800" dirty="0">
              <a:sym typeface="Wingdings" panose="05000000000000000000" pitchFamily="2" charset="2"/>
            </a:endParaRPr>
          </a:p>
          <a:p>
            <a:pPr marL="544513" lvl="2" indent="-457200"/>
            <a:r>
              <a:rPr lang="en-GB" sz="2800" dirty="0" smtClean="0">
                <a:sym typeface="Wingdings" panose="05000000000000000000" pitchFamily="2" charset="2"/>
              </a:rPr>
              <a:t>Reintegration or sign posting to alternative pathways</a:t>
            </a:r>
          </a:p>
          <a:p>
            <a:pPr marL="544513" lvl="2" indent="-457200"/>
            <a:r>
              <a:rPr lang="en-GB" sz="2800" dirty="0" smtClean="0">
                <a:sym typeface="Wingdings" panose="05000000000000000000" pitchFamily="2" charset="2"/>
              </a:rPr>
              <a:t>Support for schools to understand the needs of young people with EBSA and how to support them</a:t>
            </a:r>
          </a:p>
          <a:p>
            <a:pPr marL="544513" lvl="2" indent="-457200"/>
            <a:r>
              <a:rPr lang="en-GB" sz="2800" dirty="0" smtClean="0">
                <a:sym typeface="Wingdings" panose="05000000000000000000" pitchFamily="2" charset="2"/>
              </a:rPr>
              <a:t>Emotional support for parents</a:t>
            </a:r>
          </a:p>
          <a:p>
            <a:pPr marL="544513" lvl="2" indent="-457200"/>
            <a:r>
              <a:rPr lang="en-GB" sz="2800" dirty="0" smtClean="0">
                <a:sym typeface="Wingdings" panose="05000000000000000000" pitchFamily="2" charset="2"/>
              </a:rPr>
              <a:t>More graduated return to school in small steps</a:t>
            </a:r>
          </a:p>
          <a:p>
            <a:pPr marL="355600" lvl="1" indent="0"/>
            <a:endParaRPr lang="en-GB" sz="1050" dirty="0">
              <a:solidFill>
                <a:srgbClr val="FF0000"/>
              </a:solidFill>
            </a:endParaRPr>
          </a:p>
        </p:txBody>
      </p:sp>
      <p:pic>
        <p:nvPicPr>
          <p:cNvPr id="4" name="Picture 3"/>
          <p:cNvPicPr>
            <a:picLocks noChangeAspect="1"/>
          </p:cNvPicPr>
          <p:nvPr/>
        </p:nvPicPr>
        <p:blipFill>
          <a:blip r:embed="rId2"/>
          <a:stretch>
            <a:fillRect/>
          </a:stretch>
        </p:blipFill>
        <p:spPr>
          <a:xfrm>
            <a:off x="0" y="5531590"/>
            <a:ext cx="12208932" cy="1434690"/>
          </a:xfrm>
          <a:prstGeom prst="rect">
            <a:avLst/>
          </a:prstGeom>
        </p:spPr>
      </p:pic>
      <p:sp>
        <p:nvSpPr>
          <p:cNvPr id="5" name="Title 1"/>
          <p:cNvSpPr txBox="1">
            <a:spLocks/>
          </p:cNvSpPr>
          <p:nvPr/>
        </p:nvSpPr>
        <p:spPr>
          <a:xfrm>
            <a:off x="0" y="172085"/>
            <a:ext cx="12208932" cy="848193"/>
          </a:xfrm>
          <a:prstGeom prst="rect">
            <a:avLst/>
          </a:prstGeom>
          <a:solidFill>
            <a:schemeClr val="accent6">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t>Development of the Programme</a:t>
            </a:r>
            <a:endParaRPr lang="en-GB" dirty="0"/>
          </a:p>
        </p:txBody>
      </p:sp>
      <p:pic>
        <p:nvPicPr>
          <p:cNvPr id="7" name="Picture 6"/>
          <p:cNvPicPr/>
          <p:nvPr/>
        </p:nvPicPr>
        <p:blipFill rotWithShape="1">
          <a:blip r:embed="rId3">
            <a:extLst>
              <a:ext uri="{28A0092B-C50C-407E-A947-70E740481C1C}">
                <a14:useLocalDpi xmlns:a14="http://schemas.microsoft.com/office/drawing/2010/main" val="0"/>
              </a:ext>
            </a:extLst>
          </a:blip>
          <a:srcRect r="5585"/>
          <a:stretch/>
        </p:blipFill>
        <p:spPr bwMode="auto">
          <a:xfrm>
            <a:off x="3456733" y="5998653"/>
            <a:ext cx="1958547" cy="859347"/>
          </a:xfrm>
          <a:prstGeom prst="rect">
            <a:avLst/>
          </a:prstGeom>
          <a:ln>
            <a:noFill/>
          </a:ln>
          <a:extLst>
            <a:ext uri="{53640926-AAD7-44D8-BBD7-CCE9431645EC}">
              <a14:shadowObscured xmlns:a14="http://schemas.microsoft.com/office/drawing/2010/main"/>
            </a:ext>
          </a:extLst>
        </p:spPr>
      </p:pic>
      <p:pic>
        <p:nvPicPr>
          <p:cNvPr id="8" name="Picture 7" descr="C:\Users\CAMCH077\AppData\Local\Microsoft\Windows\Temporary Internet Files\Content.Outlook\YWR3RVEO\logo_big.jpg"/>
          <p:cNvPicPr/>
          <p:nvPr/>
        </p:nvPicPr>
        <p:blipFill rotWithShape="1">
          <a:blip r:embed="rId4" cstate="print">
            <a:extLst>
              <a:ext uri="{28A0092B-C50C-407E-A947-70E740481C1C}">
                <a14:useLocalDpi xmlns:a14="http://schemas.microsoft.com/office/drawing/2010/main" val="0"/>
              </a:ext>
            </a:extLst>
          </a:blip>
          <a:srcRect b="18233"/>
          <a:stretch/>
        </p:blipFill>
        <p:spPr bwMode="auto">
          <a:xfrm>
            <a:off x="6502400" y="5859194"/>
            <a:ext cx="1668573" cy="962362"/>
          </a:xfrm>
          <a:prstGeom prst="rect">
            <a:avLst/>
          </a:prstGeom>
          <a:noFill/>
          <a:ln>
            <a:noFill/>
          </a:ln>
          <a:extLst>
            <a:ext uri="{53640926-AAD7-44D8-BBD7-CCE9431645EC}">
              <a14:shadowObscured xmlns:a14="http://schemas.microsoft.com/office/drawing/2010/main"/>
            </a:ext>
          </a:extLst>
        </p:spPr>
      </p:pic>
      <p:sp>
        <p:nvSpPr>
          <p:cNvPr id="9" name="Rectangle 8"/>
          <p:cNvSpPr/>
          <p:nvPr/>
        </p:nvSpPr>
        <p:spPr>
          <a:xfrm>
            <a:off x="11757031" y="6547589"/>
            <a:ext cx="385818" cy="344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t>
            </a:r>
          </a:p>
        </p:txBody>
      </p:sp>
      <p:pic>
        <p:nvPicPr>
          <p:cNvPr id="1026" name="Picture 2" descr="See the source imag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515" t="4524" r="12915" b="7020"/>
          <a:stretch/>
        </p:blipFill>
        <p:spPr bwMode="auto">
          <a:xfrm>
            <a:off x="10000649" y="3753529"/>
            <a:ext cx="2062656" cy="1915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336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4648200" y="6356351"/>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GB" dirty="0" smtClean="0"/>
              <a:t>SchoolSupportServices.camden.gov.uk</a:t>
            </a:r>
            <a:endParaRPr lang="en-GB" dirty="0"/>
          </a:p>
        </p:txBody>
      </p:sp>
      <p:sp>
        <p:nvSpPr>
          <p:cNvPr id="9" name="Rectangle 8"/>
          <p:cNvSpPr/>
          <p:nvPr/>
        </p:nvSpPr>
        <p:spPr>
          <a:xfrm>
            <a:off x="5274645" y="1401323"/>
            <a:ext cx="6410424" cy="40008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rPr>
              <a:t>Covers:</a:t>
            </a:r>
            <a:endParaRPr lang="en-GB" sz="2400" b="1" dirty="0">
              <a:solidFill>
                <a:schemeClr val="tx1"/>
              </a:solidFill>
            </a:endParaRPr>
          </a:p>
          <a:p>
            <a:pPr marL="285750" indent="-285750">
              <a:buFont typeface="Arial" panose="020B0604020202020204" pitchFamily="34" charset="0"/>
              <a:buChar char="•"/>
            </a:pPr>
            <a:r>
              <a:rPr lang="en-GB" sz="2400" dirty="0">
                <a:solidFill>
                  <a:schemeClr val="tx1"/>
                </a:solidFill>
              </a:rPr>
              <a:t>Definition and terminology around EBSA</a:t>
            </a:r>
          </a:p>
          <a:p>
            <a:pPr marL="285750" indent="-285750">
              <a:buFont typeface="Arial" panose="020B0604020202020204" pitchFamily="34" charset="0"/>
              <a:buChar char="•"/>
            </a:pPr>
            <a:r>
              <a:rPr lang="en-GB" sz="2400" dirty="0">
                <a:solidFill>
                  <a:schemeClr val="tx1"/>
                </a:solidFill>
              </a:rPr>
              <a:t>Indicators of EBSA</a:t>
            </a:r>
          </a:p>
          <a:p>
            <a:pPr marL="285750" indent="-285750">
              <a:buFont typeface="Arial" panose="020B0604020202020204" pitchFamily="34" charset="0"/>
              <a:buChar char="•"/>
            </a:pPr>
            <a:r>
              <a:rPr lang="en-GB" sz="2400" dirty="0">
                <a:solidFill>
                  <a:schemeClr val="tx1"/>
                </a:solidFill>
              </a:rPr>
              <a:t>Risk and resilience factors</a:t>
            </a:r>
          </a:p>
          <a:p>
            <a:pPr marL="285750" indent="-285750">
              <a:buFont typeface="Arial" panose="020B0604020202020204" pitchFamily="34" charset="0"/>
              <a:buChar char="•"/>
            </a:pPr>
            <a:r>
              <a:rPr lang="en-GB" sz="2400" dirty="0">
                <a:solidFill>
                  <a:schemeClr val="tx1"/>
                </a:solidFill>
              </a:rPr>
              <a:t>Seeking information from children and parents to inform interventions</a:t>
            </a:r>
          </a:p>
          <a:p>
            <a:pPr marL="285750" indent="-285750">
              <a:buFont typeface="Arial" panose="020B0604020202020204" pitchFamily="34" charset="0"/>
              <a:buChar char="•"/>
            </a:pPr>
            <a:r>
              <a:rPr lang="en-GB" sz="2400" dirty="0">
                <a:solidFill>
                  <a:schemeClr val="tx1"/>
                </a:solidFill>
              </a:rPr>
              <a:t>Strategies for home and school</a:t>
            </a:r>
          </a:p>
          <a:p>
            <a:pPr marL="285750" indent="-285750">
              <a:buFont typeface="Arial" panose="020B0604020202020204" pitchFamily="34" charset="0"/>
              <a:buChar char="•"/>
            </a:pPr>
            <a:r>
              <a:rPr lang="en-GB" sz="2400" dirty="0">
                <a:solidFill>
                  <a:schemeClr val="tx1"/>
                </a:solidFill>
              </a:rPr>
              <a:t>Graduated approach to returning to school</a:t>
            </a:r>
          </a:p>
          <a:p>
            <a:pPr marL="285750" indent="-285750">
              <a:buFont typeface="Arial" panose="020B0604020202020204" pitchFamily="34" charset="0"/>
              <a:buChar char="•"/>
            </a:pPr>
            <a:r>
              <a:rPr lang="en-GB" sz="2400" dirty="0">
                <a:solidFill>
                  <a:schemeClr val="tx1"/>
                </a:solidFill>
              </a:rPr>
              <a:t>Pathway of support</a:t>
            </a:r>
          </a:p>
        </p:txBody>
      </p:sp>
      <p:pic>
        <p:nvPicPr>
          <p:cNvPr id="5" name="Picture 4"/>
          <p:cNvPicPr>
            <a:picLocks noChangeAspect="1"/>
          </p:cNvPicPr>
          <p:nvPr/>
        </p:nvPicPr>
        <p:blipFill rotWithShape="1">
          <a:blip r:embed="rId2"/>
          <a:srcRect l="24569" t="10354" r="37631" b="4807"/>
          <a:stretch/>
        </p:blipFill>
        <p:spPr>
          <a:xfrm>
            <a:off x="1072970" y="1233420"/>
            <a:ext cx="3373996" cy="4259670"/>
          </a:xfrm>
          <a:prstGeom prst="rect">
            <a:avLst/>
          </a:prstGeom>
          <a:ln>
            <a:solidFill>
              <a:schemeClr val="tx1"/>
            </a:solidFill>
          </a:ln>
        </p:spPr>
      </p:pic>
      <p:sp>
        <p:nvSpPr>
          <p:cNvPr id="6" name="Title 1"/>
          <p:cNvSpPr txBox="1">
            <a:spLocks/>
          </p:cNvSpPr>
          <p:nvPr/>
        </p:nvSpPr>
        <p:spPr>
          <a:xfrm>
            <a:off x="0" y="172085"/>
            <a:ext cx="12208932" cy="848193"/>
          </a:xfrm>
          <a:prstGeom prst="rect">
            <a:avLst/>
          </a:prstGeom>
          <a:solidFill>
            <a:schemeClr val="accent6">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t>Development of the Programme</a:t>
            </a:r>
            <a:endParaRPr lang="en-GB" dirty="0"/>
          </a:p>
        </p:txBody>
      </p:sp>
      <p:pic>
        <p:nvPicPr>
          <p:cNvPr id="8" name="Picture 7"/>
          <p:cNvPicPr>
            <a:picLocks noChangeAspect="1"/>
          </p:cNvPicPr>
          <p:nvPr/>
        </p:nvPicPr>
        <p:blipFill>
          <a:blip r:embed="rId3"/>
          <a:stretch>
            <a:fillRect/>
          </a:stretch>
        </p:blipFill>
        <p:spPr>
          <a:xfrm>
            <a:off x="0" y="5531590"/>
            <a:ext cx="12208932" cy="1434690"/>
          </a:xfrm>
          <a:prstGeom prst="rect">
            <a:avLst/>
          </a:prstGeom>
        </p:spPr>
      </p:pic>
      <p:pic>
        <p:nvPicPr>
          <p:cNvPr id="10" name="Picture 9"/>
          <p:cNvPicPr/>
          <p:nvPr/>
        </p:nvPicPr>
        <p:blipFill rotWithShape="1">
          <a:blip r:embed="rId4">
            <a:extLst>
              <a:ext uri="{28A0092B-C50C-407E-A947-70E740481C1C}">
                <a14:useLocalDpi xmlns:a14="http://schemas.microsoft.com/office/drawing/2010/main" val="0"/>
              </a:ext>
            </a:extLst>
          </a:blip>
          <a:srcRect r="5585"/>
          <a:stretch/>
        </p:blipFill>
        <p:spPr bwMode="auto">
          <a:xfrm>
            <a:off x="3456733" y="5998653"/>
            <a:ext cx="1958547" cy="859347"/>
          </a:xfrm>
          <a:prstGeom prst="rect">
            <a:avLst/>
          </a:prstGeom>
          <a:ln>
            <a:noFill/>
          </a:ln>
          <a:extLst>
            <a:ext uri="{53640926-AAD7-44D8-BBD7-CCE9431645EC}">
              <a14:shadowObscured xmlns:a14="http://schemas.microsoft.com/office/drawing/2010/main"/>
            </a:ext>
          </a:extLst>
        </p:spPr>
      </p:pic>
      <p:pic>
        <p:nvPicPr>
          <p:cNvPr id="11" name="Picture 10" descr="C:\Users\CAMCH077\AppData\Local\Microsoft\Windows\Temporary Internet Files\Content.Outlook\YWR3RVEO\logo_big.jpg"/>
          <p:cNvPicPr/>
          <p:nvPr/>
        </p:nvPicPr>
        <p:blipFill rotWithShape="1">
          <a:blip r:embed="rId5" cstate="print">
            <a:extLst>
              <a:ext uri="{28A0092B-C50C-407E-A947-70E740481C1C}">
                <a14:useLocalDpi xmlns:a14="http://schemas.microsoft.com/office/drawing/2010/main" val="0"/>
              </a:ext>
            </a:extLst>
          </a:blip>
          <a:srcRect b="18233"/>
          <a:stretch/>
        </p:blipFill>
        <p:spPr bwMode="auto">
          <a:xfrm>
            <a:off x="6502400" y="5859194"/>
            <a:ext cx="1668573" cy="9623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43642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5531590"/>
            <a:ext cx="12208932" cy="1434690"/>
          </a:xfrm>
          <a:prstGeom prst="rect">
            <a:avLst/>
          </a:prstGeom>
        </p:spPr>
      </p:pic>
      <p:sp>
        <p:nvSpPr>
          <p:cNvPr id="6" name="Content Placeholder 2"/>
          <p:cNvSpPr txBox="1">
            <a:spLocks/>
          </p:cNvSpPr>
          <p:nvPr/>
        </p:nvSpPr>
        <p:spPr>
          <a:xfrm>
            <a:off x="430908" y="1320751"/>
            <a:ext cx="11581420" cy="35120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GB" sz="1900" b="1" dirty="0" smtClean="0"/>
              <a:t>Underpinning Psychology</a:t>
            </a:r>
          </a:p>
          <a:p>
            <a:pPr>
              <a:lnSpc>
                <a:spcPct val="120000"/>
              </a:lnSpc>
            </a:pPr>
            <a:r>
              <a:rPr lang="en-GB" sz="1900" dirty="0" smtClean="0"/>
              <a:t>Understanding the underlying </a:t>
            </a:r>
            <a:r>
              <a:rPr lang="en-GB" sz="1900" dirty="0" smtClean="0">
                <a:solidFill>
                  <a:srgbClr val="0070C0"/>
                </a:solidFill>
              </a:rPr>
              <a:t>push and pull factors </a:t>
            </a:r>
            <a:r>
              <a:rPr lang="en-GB" sz="1900" dirty="0" smtClean="0"/>
              <a:t>contributing to EBSA, including feelings of anxiety</a:t>
            </a:r>
          </a:p>
          <a:p>
            <a:pPr>
              <a:lnSpc>
                <a:spcPct val="120000"/>
              </a:lnSpc>
            </a:pPr>
            <a:r>
              <a:rPr lang="en-GB" sz="1900" dirty="0" smtClean="0">
                <a:solidFill>
                  <a:srgbClr val="0070C0"/>
                </a:solidFill>
              </a:rPr>
              <a:t>Bespoke intervention plans </a:t>
            </a:r>
            <a:r>
              <a:rPr lang="en-GB" sz="1900" dirty="0" smtClean="0"/>
              <a:t>that are informed by the child’s push and pull factors contributing to school avoidance, planned by family, school and the young person</a:t>
            </a:r>
          </a:p>
          <a:p>
            <a:pPr>
              <a:lnSpc>
                <a:spcPct val="120000"/>
              </a:lnSpc>
            </a:pPr>
            <a:r>
              <a:rPr lang="en-GB" sz="1900" dirty="0" smtClean="0"/>
              <a:t>Teaching about anxiety and strategies to cope with these feelings </a:t>
            </a:r>
          </a:p>
          <a:p>
            <a:pPr>
              <a:lnSpc>
                <a:spcPct val="120000"/>
              </a:lnSpc>
            </a:pPr>
            <a:r>
              <a:rPr lang="en-GB" sz="1900" dirty="0" smtClean="0"/>
              <a:t>Prioritising feelings of </a:t>
            </a:r>
            <a:r>
              <a:rPr lang="en-GB" sz="1900" dirty="0" smtClean="0">
                <a:solidFill>
                  <a:srgbClr val="0070C0"/>
                </a:solidFill>
              </a:rPr>
              <a:t>psychological safety </a:t>
            </a:r>
            <a:r>
              <a:rPr lang="en-GB" sz="1900" dirty="0" smtClean="0"/>
              <a:t>by creating plans that are predictable and consistent</a:t>
            </a:r>
          </a:p>
          <a:p>
            <a:pPr>
              <a:lnSpc>
                <a:spcPct val="120000"/>
              </a:lnSpc>
            </a:pPr>
            <a:r>
              <a:rPr lang="en-GB" sz="1900" dirty="0" smtClean="0"/>
              <a:t>Supporting the development of </a:t>
            </a:r>
            <a:r>
              <a:rPr lang="en-GB" sz="1900" dirty="0" smtClean="0">
                <a:solidFill>
                  <a:srgbClr val="0070C0"/>
                </a:solidFill>
              </a:rPr>
              <a:t>nurturing relationships </a:t>
            </a:r>
            <a:r>
              <a:rPr lang="en-GB" sz="1900" dirty="0" smtClean="0"/>
              <a:t>between </a:t>
            </a:r>
            <a:r>
              <a:rPr lang="en-GB" sz="1900" dirty="0" err="1" smtClean="0"/>
              <a:t>LinkEdUp</a:t>
            </a:r>
            <a:r>
              <a:rPr lang="en-GB" sz="1900" dirty="0" smtClean="0"/>
              <a:t> teachers, parents, schools and students</a:t>
            </a:r>
          </a:p>
          <a:p>
            <a:pPr>
              <a:lnSpc>
                <a:spcPct val="120000"/>
              </a:lnSpc>
            </a:pPr>
            <a:r>
              <a:rPr lang="en-GB" sz="1900" dirty="0" smtClean="0"/>
              <a:t>Use of cognitive behavioural approaches to plan </a:t>
            </a:r>
            <a:r>
              <a:rPr lang="en-GB" sz="1900" dirty="0" smtClean="0">
                <a:solidFill>
                  <a:srgbClr val="0070C0"/>
                </a:solidFill>
              </a:rPr>
              <a:t>gradual, step by step </a:t>
            </a:r>
            <a:r>
              <a:rPr lang="en-GB" sz="1900" dirty="0" smtClean="0"/>
              <a:t>re-engagement with school</a:t>
            </a:r>
          </a:p>
          <a:p>
            <a:pPr marL="0" indent="0">
              <a:buFont typeface="Arial" panose="020B0604020202020204" pitchFamily="34" charset="0"/>
              <a:buNone/>
            </a:pPr>
            <a:endParaRPr lang="en-GB" sz="1900" dirty="0" smtClean="0"/>
          </a:p>
          <a:p>
            <a:pPr marL="0" indent="0">
              <a:buFont typeface="Arial" panose="020B0604020202020204" pitchFamily="34" charset="0"/>
              <a:buNone/>
            </a:pPr>
            <a:endParaRPr lang="en-GB" sz="1900" dirty="0"/>
          </a:p>
        </p:txBody>
      </p:sp>
      <p:pic>
        <p:nvPicPr>
          <p:cNvPr id="9" name="Picture 8"/>
          <p:cNvPicPr/>
          <p:nvPr/>
        </p:nvPicPr>
        <p:blipFill rotWithShape="1">
          <a:blip r:embed="rId3">
            <a:extLst>
              <a:ext uri="{28A0092B-C50C-407E-A947-70E740481C1C}">
                <a14:useLocalDpi xmlns:a14="http://schemas.microsoft.com/office/drawing/2010/main" val="0"/>
              </a:ext>
            </a:extLst>
          </a:blip>
          <a:srcRect r="5585"/>
          <a:stretch/>
        </p:blipFill>
        <p:spPr bwMode="auto">
          <a:xfrm>
            <a:off x="3456733" y="5998653"/>
            <a:ext cx="1958547" cy="859347"/>
          </a:xfrm>
          <a:prstGeom prst="rect">
            <a:avLst/>
          </a:prstGeom>
          <a:ln>
            <a:noFill/>
          </a:ln>
          <a:extLst>
            <a:ext uri="{53640926-AAD7-44D8-BBD7-CCE9431645EC}">
              <a14:shadowObscured xmlns:a14="http://schemas.microsoft.com/office/drawing/2010/main"/>
            </a:ext>
          </a:extLst>
        </p:spPr>
      </p:pic>
      <p:pic>
        <p:nvPicPr>
          <p:cNvPr id="10" name="Picture 9" descr="C:\Users\CAMCH077\AppData\Local\Microsoft\Windows\Temporary Internet Files\Content.Outlook\YWR3RVEO\logo_big.jpg"/>
          <p:cNvPicPr/>
          <p:nvPr/>
        </p:nvPicPr>
        <p:blipFill rotWithShape="1">
          <a:blip r:embed="rId4" cstate="print">
            <a:extLst>
              <a:ext uri="{28A0092B-C50C-407E-A947-70E740481C1C}">
                <a14:useLocalDpi xmlns:a14="http://schemas.microsoft.com/office/drawing/2010/main" val="0"/>
              </a:ext>
            </a:extLst>
          </a:blip>
          <a:srcRect b="18233"/>
          <a:stretch/>
        </p:blipFill>
        <p:spPr bwMode="auto">
          <a:xfrm>
            <a:off x="6502400" y="5859194"/>
            <a:ext cx="1668573" cy="962362"/>
          </a:xfrm>
          <a:prstGeom prst="rect">
            <a:avLst/>
          </a:prstGeom>
          <a:noFill/>
          <a:ln>
            <a:noFill/>
          </a:ln>
          <a:extLst>
            <a:ext uri="{53640926-AAD7-44D8-BBD7-CCE9431645EC}">
              <a14:shadowObscured xmlns:a14="http://schemas.microsoft.com/office/drawing/2010/main"/>
            </a:ext>
          </a:extLst>
        </p:spPr>
      </p:pic>
      <p:sp>
        <p:nvSpPr>
          <p:cNvPr id="11" name="Title 1"/>
          <p:cNvSpPr txBox="1">
            <a:spLocks/>
          </p:cNvSpPr>
          <p:nvPr/>
        </p:nvSpPr>
        <p:spPr>
          <a:xfrm>
            <a:off x="0" y="172085"/>
            <a:ext cx="12208932" cy="848193"/>
          </a:xfrm>
          <a:prstGeom prst="rect">
            <a:avLst/>
          </a:prstGeom>
          <a:solidFill>
            <a:schemeClr val="accent6">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t>Development of the Programme</a:t>
            </a:r>
            <a:endParaRPr lang="en-GB" dirty="0"/>
          </a:p>
        </p:txBody>
      </p:sp>
      <p:sp>
        <p:nvSpPr>
          <p:cNvPr id="7" name="Rectangle 6"/>
          <p:cNvSpPr/>
          <p:nvPr/>
        </p:nvSpPr>
        <p:spPr>
          <a:xfrm>
            <a:off x="11757031" y="6547589"/>
            <a:ext cx="385818" cy="344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t>
            </a:r>
          </a:p>
        </p:txBody>
      </p:sp>
    </p:spTree>
    <p:extLst>
      <p:ext uri="{BB962C8B-B14F-4D97-AF65-F5344CB8AC3E}">
        <p14:creationId xmlns:p14="http://schemas.microsoft.com/office/powerpoint/2010/main" val="3215376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775" y="1311776"/>
            <a:ext cx="10250905" cy="3263504"/>
          </a:xfrm>
        </p:spPr>
        <p:txBody>
          <a:bodyPr>
            <a:normAutofit fontScale="92500" lnSpcReduction="10000"/>
          </a:bodyPr>
          <a:lstStyle/>
          <a:p>
            <a:pPr marL="0" indent="0" algn="ctr">
              <a:buNone/>
            </a:pPr>
            <a:r>
              <a:rPr lang="en-GB" i="1" dirty="0"/>
              <a:t>“School </a:t>
            </a:r>
            <a:r>
              <a:rPr lang="en-GB" i="1" dirty="0" smtClean="0"/>
              <a:t>[avoidance] </a:t>
            </a:r>
            <a:r>
              <a:rPr lang="en-GB" i="1" dirty="0"/>
              <a:t>occurs when stress exceeds support, when risks are greater than resilience and when ‘pull’ factors that promote school non-attendance overcome the ‘push’ factors that encourage </a:t>
            </a:r>
            <a:r>
              <a:rPr lang="en-GB" i="1" dirty="0" smtClean="0"/>
              <a:t>attendance”</a:t>
            </a:r>
          </a:p>
          <a:p>
            <a:pPr marL="0" indent="0" algn="ctr">
              <a:buNone/>
            </a:pPr>
            <a:r>
              <a:rPr lang="en-GB" i="1" dirty="0" err="1" smtClean="0"/>
              <a:t>Thambirajah</a:t>
            </a:r>
            <a:r>
              <a:rPr lang="en-GB" i="1" dirty="0" smtClean="0"/>
              <a:t> et al. (2008)</a:t>
            </a:r>
          </a:p>
          <a:p>
            <a:pPr marL="0" indent="0" algn="ctr">
              <a:buNone/>
            </a:pPr>
            <a:endParaRPr lang="en-GB" dirty="0" smtClean="0"/>
          </a:p>
          <a:p>
            <a:pPr marL="0" indent="0" algn="ctr">
              <a:buNone/>
            </a:pPr>
            <a:r>
              <a:rPr lang="en-GB" b="1" dirty="0" smtClean="0"/>
              <a:t>Environmental </a:t>
            </a:r>
            <a:r>
              <a:rPr lang="en-GB" b="1" dirty="0"/>
              <a:t>factors </a:t>
            </a:r>
            <a:r>
              <a:rPr lang="en-GB" b="1" dirty="0" smtClean="0"/>
              <a:t>can be instrumental </a:t>
            </a:r>
            <a:r>
              <a:rPr lang="en-GB" b="1" dirty="0"/>
              <a:t>in supporting a young person back to </a:t>
            </a:r>
            <a:r>
              <a:rPr lang="en-GB" b="1" dirty="0" smtClean="0"/>
              <a:t>school</a:t>
            </a:r>
            <a:endParaRPr lang="en-GB" b="1" i="1" dirty="0"/>
          </a:p>
          <a:p>
            <a:endParaRPr lang="en-GB" dirty="0"/>
          </a:p>
        </p:txBody>
      </p:sp>
      <p:grpSp>
        <p:nvGrpSpPr>
          <p:cNvPr id="10" name="Group 9"/>
          <p:cNvGrpSpPr/>
          <p:nvPr/>
        </p:nvGrpSpPr>
        <p:grpSpPr>
          <a:xfrm>
            <a:off x="4024744" y="4378584"/>
            <a:ext cx="4010966" cy="1153006"/>
            <a:chOff x="0" y="0"/>
            <a:chExt cx="8375483" cy="2057401"/>
          </a:xfrm>
        </p:grpSpPr>
        <p:pic>
          <p:nvPicPr>
            <p:cNvPr id="11" name="Picture 10" descr="House Outline Clipart Black And White | Clipart Panda - Free ... | House  clipart, House drawing, Simple house draw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7614"/>
              <a:ext cx="2212213" cy="184217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chool Building Cartoon School Clipart , Transparent Cartoon - Jing.f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6633" y="0"/>
              <a:ext cx="2228850" cy="20574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Sad Stick Figure - ClipArt Bes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002" t="11316" r="40062" b="17063"/>
            <a:stretch/>
          </p:blipFill>
          <p:spPr bwMode="auto">
            <a:xfrm>
              <a:off x="4058401" y="543278"/>
              <a:ext cx="608068" cy="136815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p:cNvCxnSpPr/>
            <p:nvPr/>
          </p:nvCxnSpPr>
          <p:spPr>
            <a:xfrm flipH="1">
              <a:off x="2546233" y="831310"/>
              <a:ext cx="108012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881109" y="831310"/>
              <a:ext cx="1080120"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874389" y="1704698"/>
              <a:ext cx="1080120"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596291" y="1669258"/>
              <a:ext cx="108012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Title 1"/>
          <p:cNvSpPr txBox="1">
            <a:spLocks/>
          </p:cNvSpPr>
          <p:nvPr/>
        </p:nvSpPr>
        <p:spPr>
          <a:xfrm>
            <a:off x="0" y="172085"/>
            <a:ext cx="12208932" cy="848193"/>
          </a:xfrm>
          <a:prstGeom prst="rect">
            <a:avLst/>
          </a:prstGeom>
          <a:solidFill>
            <a:schemeClr val="accent6">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t>Development of the Programme</a:t>
            </a:r>
            <a:endParaRPr lang="en-GB" dirty="0"/>
          </a:p>
        </p:txBody>
      </p:sp>
      <p:pic>
        <p:nvPicPr>
          <p:cNvPr id="19" name="Picture 18"/>
          <p:cNvPicPr>
            <a:picLocks noChangeAspect="1"/>
          </p:cNvPicPr>
          <p:nvPr/>
        </p:nvPicPr>
        <p:blipFill>
          <a:blip r:embed="rId6"/>
          <a:stretch>
            <a:fillRect/>
          </a:stretch>
        </p:blipFill>
        <p:spPr>
          <a:xfrm>
            <a:off x="0" y="5531590"/>
            <a:ext cx="12208932" cy="1434690"/>
          </a:xfrm>
          <a:prstGeom prst="rect">
            <a:avLst/>
          </a:prstGeom>
        </p:spPr>
      </p:pic>
      <p:pic>
        <p:nvPicPr>
          <p:cNvPr id="21" name="Picture 20"/>
          <p:cNvPicPr/>
          <p:nvPr/>
        </p:nvPicPr>
        <p:blipFill rotWithShape="1">
          <a:blip r:embed="rId7">
            <a:extLst>
              <a:ext uri="{28A0092B-C50C-407E-A947-70E740481C1C}">
                <a14:useLocalDpi xmlns:a14="http://schemas.microsoft.com/office/drawing/2010/main" val="0"/>
              </a:ext>
            </a:extLst>
          </a:blip>
          <a:srcRect r="5585"/>
          <a:stretch/>
        </p:blipFill>
        <p:spPr bwMode="auto">
          <a:xfrm>
            <a:off x="3456733" y="5998653"/>
            <a:ext cx="1958547" cy="859347"/>
          </a:xfrm>
          <a:prstGeom prst="rect">
            <a:avLst/>
          </a:prstGeom>
          <a:ln>
            <a:noFill/>
          </a:ln>
          <a:extLst>
            <a:ext uri="{53640926-AAD7-44D8-BBD7-CCE9431645EC}">
              <a14:shadowObscured xmlns:a14="http://schemas.microsoft.com/office/drawing/2010/main"/>
            </a:ext>
          </a:extLst>
        </p:spPr>
      </p:pic>
      <p:pic>
        <p:nvPicPr>
          <p:cNvPr id="22" name="Picture 21" descr="C:\Users\CAMCH077\AppData\Local\Microsoft\Windows\Temporary Internet Files\Content.Outlook\YWR3RVEO\logo_big.jpg"/>
          <p:cNvPicPr/>
          <p:nvPr/>
        </p:nvPicPr>
        <p:blipFill rotWithShape="1">
          <a:blip r:embed="rId8" cstate="print">
            <a:extLst>
              <a:ext uri="{28A0092B-C50C-407E-A947-70E740481C1C}">
                <a14:useLocalDpi xmlns:a14="http://schemas.microsoft.com/office/drawing/2010/main" val="0"/>
              </a:ext>
            </a:extLst>
          </a:blip>
          <a:srcRect b="18233"/>
          <a:stretch/>
        </p:blipFill>
        <p:spPr bwMode="auto">
          <a:xfrm>
            <a:off x="6502400" y="5859194"/>
            <a:ext cx="1668573" cy="9623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82728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88168" y="2718484"/>
            <a:ext cx="5647332" cy="1430596"/>
            <a:chOff x="0" y="0"/>
            <a:chExt cx="8375483" cy="2057401"/>
          </a:xfrm>
        </p:grpSpPr>
        <p:pic>
          <p:nvPicPr>
            <p:cNvPr id="6" name="Picture 5" descr="House Outline Clipart Black And White | Clipart Panda - Free ... | House  clipart, House drawing, Simple house draw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7614"/>
              <a:ext cx="2212213" cy="18421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chool Building Cartoon School Clipart , Transparent Cartoon - Jing.f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6633" y="0"/>
              <a:ext cx="2228850" cy="20574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ad Stick Figure - ClipArt Bes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002" t="11316" r="40062" b="17063"/>
            <a:stretch/>
          </p:blipFill>
          <p:spPr bwMode="auto">
            <a:xfrm>
              <a:off x="4058401" y="543278"/>
              <a:ext cx="608068" cy="136815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flipH="1">
              <a:off x="2546233" y="831310"/>
              <a:ext cx="108012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TextBox 8"/>
            <p:cNvSpPr txBox="1"/>
            <p:nvPr/>
          </p:nvSpPr>
          <p:spPr>
            <a:xfrm>
              <a:off x="2745511" y="41202"/>
              <a:ext cx="1107158" cy="549831"/>
            </a:xfrm>
            <a:prstGeom prst="rect">
              <a:avLst/>
            </a:prstGeom>
            <a:noFill/>
          </p:spPr>
          <p:txBody>
            <a:bodyPr wrap="square" rtlCol="0">
              <a:spAutoFit/>
            </a:bodyPr>
            <a:lstStyle/>
            <a:p>
              <a:r>
                <a:rPr lang="en-GB" sz="1350" dirty="0">
                  <a:solidFill>
                    <a:srgbClr val="5B9BD5"/>
                  </a:solidFill>
                  <a:latin typeface="Calibri" panose="020F0502020204030204" pitchFamily="34" charset="0"/>
                  <a:ea typeface="Times New Roman" panose="02020603050405020304" pitchFamily="18" charset="0"/>
                  <a:cs typeface="Times New Roman" panose="02020603050405020304" pitchFamily="18" charset="0"/>
                </a:rPr>
                <a:t>Pull to</a:t>
              </a:r>
              <a:endParaRPr lang="en-GB" sz="900" dirty="0">
                <a:latin typeface="Times New Roman" panose="02020603050405020304" pitchFamily="18" charset="0"/>
                <a:ea typeface="Times New Roman" panose="02020603050405020304" pitchFamily="18" charset="0"/>
              </a:endParaRPr>
            </a:p>
          </p:txBody>
        </p:sp>
        <p:cxnSp>
          <p:nvCxnSpPr>
            <p:cNvPr id="11" name="Straight Arrow Connector 10"/>
            <p:cNvCxnSpPr/>
            <p:nvPr/>
          </p:nvCxnSpPr>
          <p:spPr>
            <a:xfrm flipH="1">
              <a:off x="4881109" y="831310"/>
              <a:ext cx="1080120" cy="0"/>
            </a:xfrm>
            <a:prstGeom prst="straightConnector1">
              <a:avLst/>
            </a:prstGeom>
            <a:ln w="76200">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6"/>
            <p:cNvSpPr txBox="1"/>
            <p:nvPr/>
          </p:nvSpPr>
          <p:spPr>
            <a:xfrm>
              <a:off x="4851872" y="41202"/>
              <a:ext cx="1761774" cy="549831"/>
            </a:xfrm>
            <a:prstGeom prst="rect">
              <a:avLst/>
            </a:prstGeom>
            <a:noFill/>
          </p:spPr>
          <p:txBody>
            <a:bodyPr wrap="square" rtlCol="0">
              <a:spAutoFit/>
            </a:bodyPr>
            <a:lstStyle/>
            <a:p>
              <a:r>
                <a:rPr lang="en-GB" sz="1350" dirty="0">
                  <a:solidFill>
                    <a:srgbClr val="ED7D31"/>
                  </a:solidFill>
                  <a:latin typeface="Calibri" panose="020F0502020204030204" pitchFamily="34" charset="0"/>
                  <a:ea typeface="Times New Roman" panose="02020603050405020304" pitchFamily="18" charset="0"/>
                  <a:cs typeface="Times New Roman" panose="02020603050405020304" pitchFamily="18" charset="0"/>
                </a:rPr>
                <a:t>Push away</a:t>
              </a:r>
              <a:endParaRPr lang="en-GB" sz="900" dirty="0">
                <a:solidFill>
                  <a:srgbClr val="ED7D31"/>
                </a:solidFill>
                <a:latin typeface="Times New Roman" panose="02020603050405020304" pitchFamily="18" charset="0"/>
                <a:ea typeface="Times New Roman" panose="02020603050405020304" pitchFamily="18" charset="0"/>
              </a:endParaRPr>
            </a:p>
          </p:txBody>
        </p:sp>
        <p:cxnSp>
          <p:nvCxnSpPr>
            <p:cNvPr id="13" name="Straight Arrow Connector 12"/>
            <p:cNvCxnSpPr/>
            <p:nvPr/>
          </p:nvCxnSpPr>
          <p:spPr>
            <a:xfrm>
              <a:off x="4874389" y="1756397"/>
              <a:ext cx="1080121"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8"/>
            <p:cNvSpPr txBox="1"/>
            <p:nvPr/>
          </p:nvSpPr>
          <p:spPr>
            <a:xfrm>
              <a:off x="4722805" y="1096707"/>
              <a:ext cx="1142864" cy="549831"/>
            </a:xfrm>
            <a:prstGeom prst="rect">
              <a:avLst/>
            </a:prstGeom>
            <a:noFill/>
          </p:spPr>
          <p:txBody>
            <a:bodyPr wrap="square" rtlCol="0">
              <a:spAutoFit/>
            </a:bodyPr>
            <a:lstStyle/>
            <a:p>
              <a:r>
                <a:rPr lang="en-GB" sz="1350"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Pull to</a:t>
              </a:r>
              <a:endParaRPr lang="en-GB" sz="900" dirty="0">
                <a:latin typeface="Times New Roman" panose="02020603050405020304" pitchFamily="18" charset="0"/>
                <a:ea typeface="Times New Roman" panose="02020603050405020304" pitchFamily="18" charset="0"/>
              </a:endParaRPr>
            </a:p>
          </p:txBody>
        </p:sp>
        <p:cxnSp>
          <p:nvCxnSpPr>
            <p:cNvPr id="15" name="Straight Arrow Connector 14"/>
            <p:cNvCxnSpPr/>
            <p:nvPr/>
          </p:nvCxnSpPr>
          <p:spPr>
            <a:xfrm>
              <a:off x="2596291" y="1756398"/>
              <a:ext cx="1080121"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20"/>
            <p:cNvSpPr txBox="1"/>
            <p:nvPr/>
          </p:nvSpPr>
          <p:spPr>
            <a:xfrm>
              <a:off x="2125747" y="1096707"/>
              <a:ext cx="1904485" cy="549831"/>
            </a:xfrm>
            <a:prstGeom prst="rect">
              <a:avLst/>
            </a:prstGeom>
            <a:noFill/>
          </p:spPr>
          <p:txBody>
            <a:bodyPr wrap="square" rtlCol="0">
              <a:spAutoFit/>
            </a:bodyPr>
            <a:lstStyle/>
            <a:p>
              <a:r>
                <a:rPr lang="en-GB" sz="135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Push away</a:t>
              </a:r>
              <a:endParaRPr lang="en-GB" sz="900" dirty="0">
                <a:latin typeface="Times New Roman" panose="02020603050405020304" pitchFamily="18" charset="0"/>
                <a:ea typeface="Times New Roman" panose="02020603050405020304" pitchFamily="18" charset="0"/>
              </a:endParaRPr>
            </a:p>
          </p:txBody>
        </p:sp>
      </p:grpSp>
      <p:sp>
        <p:nvSpPr>
          <p:cNvPr id="17" name="Text Box 2"/>
          <p:cNvSpPr txBox="1">
            <a:spLocks noChangeArrowheads="1"/>
          </p:cNvSpPr>
          <p:nvPr/>
        </p:nvSpPr>
        <p:spPr bwMode="auto">
          <a:xfrm>
            <a:off x="396664" y="1518818"/>
            <a:ext cx="3439843" cy="805268"/>
          </a:xfrm>
          <a:prstGeom prst="rect">
            <a:avLst/>
          </a:prstGeom>
          <a:solidFill>
            <a:srgbClr val="FFFFFF"/>
          </a:solidFill>
          <a:ln w="28575">
            <a:solidFill>
              <a:srgbClr val="5B9BD5"/>
            </a:solidFill>
            <a:miter lim="800000"/>
            <a:headEnd/>
            <a:tailEnd/>
          </a:ln>
        </p:spPr>
        <p:txBody>
          <a:bodyPr vert="horz" wrap="square" lIns="68580" tIns="34290" rIns="68580" bIns="34290" numCol="1" anchor="t" anchorCtr="0" compatLnSpc="1">
            <a:prstTxWarp prst="textNoShape">
              <a:avLst/>
            </a:prstTxWarp>
          </a:bodyPr>
          <a:lstStyle/>
          <a:p>
            <a:pPr marL="285750" indent="-285750" eaLnBrk="0" fontAlgn="base" hangingPunct="0">
              <a:spcBef>
                <a:spcPct val="0"/>
              </a:spcBef>
              <a:spcAft>
                <a:spcPct val="0"/>
              </a:spcAft>
              <a:buFont typeface="Arial" panose="020B0604020202020204" pitchFamily="34" charset="0"/>
              <a:buChar char="•"/>
            </a:pPr>
            <a:r>
              <a:rPr lang="en-US" altLang="en-US" dirty="0">
                <a:latin typeface="Arial" panose="020B0604020202020204" pitchFamily="34" charset="0"/>
              </a:rPr>
              <a:t>Parental illness</a:t>
            </a:r>
          </a:p>
          <a:p>
            <a:pPr marL="285750" indent="-285750" eaLnBrk="0" fontAlgn="base" hangingPunct="0">
              <a:spcBef>
                <a:spcPct val="0"/>
              </a:spcBef>
              <a:spcAft>
                <a:spcPct val="0"/>
              </a:spcAft>
              <a:buFont typeface="Arial" panose="020B0604020202020204" pitchFamily="34" charset="0"/>
              <a:buChar char="•"/>
            </a:pPr>
            <a:r>
              <a:rPr lang="en-US" altLang="en-US" dirty="0">
                <a:latin typeface="Arial" panose="020B0604020202020204" pitchFamily="34" charset="0"/>
              </a:rPr>
              <a:t>Separation anxiety</a:t>
            </a:r>
            <a:endParaRPr lang="en-US" altLang="en-US" dirty="0">
              <a:latin typeface="Arial" panose="020B0604020202020204" pitchFamily="34" charset="0"/>
            </a:endParaRPr>
          </a:p>
        </p:txBody>
      </p:sp>
      <p:sp>
        <p:nvSpPr>
          <p:cNvPr id="18" name="Text Box 14"/>
          <p:cNvSpPr txBox="1">
            <a:spLocks noChangeArrowheads="1"/>
          </p:cNvSpPr>
          <p:nvPr/>
        </p:nvSpPr>
        <p:spPr bwMode="auto">
          <a:xfrm>
            <a:off x="4304429" y="1510134"/>
            <a:ext cx="3600073" cy="805268"/>
          </a:xfrm>
          <a:prstGeom prst="rect">
            <a:avLst/>
          </a:prstGeom>
          <a:solidFill>
            <a:srgbClr val="FFFFFF"/>
          </a:solidFill>
          <a:ln w="28575">
            <a:solidFill>
              <a:srgbClr val="ED7D31"/>
            </a:solidFill>
            <a:miter lim="800000"/>
            <a:headEnd/>
            <a:tailEnd/>
          </a:ln>
        </p:spPr>
        <p:txBody>
          <a:bodyPr vert="horz" wrap="square" lIns="68580" tIns="34290" rIns="68580" bIns="34290" numCol="1" anchor="t" anchorCtr="0" compatLnSpc="1">
            <a:prstTxWarp prst="textNoShape">
              <a:avLst/>
            </a:prstTxWarp>
          </a:bodyPr>
          <a:lstStyle/>
          <a:p>
            <a:pPr marL="285750" indent="-285750" eaLnBrk="0" fontAlgn="base" hangingPunct="0">
              <a:spcBef>
                <a:spcPct val="0"/>
              </a:spcBef>
              <a:spcAft>
                <a:spcPct val="0"/>
              </a:spcAft>
              <a:buFont typeface="Arial" panose="020B0604020202020204" pitchFamily="34" charset="0"/>
              <a:buChar char="•"/>
            </a:pPr>
            <a:r>
              <a:rPr lang="en-US" altLang="en-US" sz="1600" dirty="0">
                <a:latin typeface="Arial" panose="020B0604020202020204" pitchFamily="34" charset="0"/>
              </a:rPr>
              <a:t>Bullying/difficult peer relationships</a:t>
            </a:r>
          </a:p>
          <a:p>
            <a:pPr marL="285750" indent="-285750" eaLnBrk="0" fontAlgn="base" hangingPunct="0">
              <a:spcBef>
                <a:spcPct val="0"/>
              </a:spcBef>
              <a:spcAft>
                <a:spcPct val="0"/>
              </a:spcAft>
              <a:buFont typeface="Arial" panose="020B0604020202020204" pitchFamily="34" charset="0"/>
              <a:buChar char="•"/>
            </a:pPr>
            <a:r>
              <a:rPr lang="en-US" altLang="en-US" sz="1600" dirty="0">
                <a:latin typeface="Arial" panose="020B0604020202020204" pitchFamily="34" charset="0"/>
              </a:rPr>
              <a:t>Difficulty accessing learning </a:t>
            </a:r>
            <a:endParaRPr lang="en-US" altLang="en-US" sz="1600" dirty="0">
              <a:latin typeface="Arial" panose="020B0604020202020204" pitchFamily="34" charset="0"/>
            </a:endParaRPr>
          </a:p>
        </p:txBody>
      </p:sp>
      <p:sp>
        <p:nvSpPr>
          <p:cNvPr id="19" name="Text Box 15"/>
          <p:cNvSpPr txBox="1">
            <a:spLocks noChangeArrowheads="1"/>
          </p:cNvSpPr>
          <p:nvPr/>
        </p:nvSpPr>
        <p:spPr bwMode="auto">
          <a:xfrm>
            <a:off x="413102" y="4458414"/>
            <a:ext cx="3439843" cy="781504"/>
          </a:xfrm>
          <a:prstGeom prst="rect">
            <a:avLst/>
          </a:prstGeom>
          <a:solidFill>
            <a:srgbClr val="FFFFFF"/>
          </a:solidFill>
          <a:ln w="28575">
            <a:solidFill>
              <a:srgbClr val="FF0000"/>
            </a:solidFill>
            <a:miter lim="800000"/>
            <a:headEnd/>
            <a:tailEnd/>
          </a:ln>
        </p:spPr>
        <p:txBody>
          <a:bodyPr vert="horz" wrap="square" lIns="68580" tIns="34290" rIns="68580" bIns="34290" numCol="1" anchor="t" anchorCtr="0" compatLnSpc="1">
            <a:prstTxWarp prst="textNoShape">
              <a:avLst/>
            </a:prstTxWarp>
          </a:bodyPr>
          <a:lstStyle/>
          <a:p>
            <a:pPr marL="285750" indent="-285750" eaLnBrk="0" fontAlgn="base" hangingPunct="0">
              <a:spcBef>
                <a:spcPct val="0"/>
              </a:spcBef>
              <a:spcAft>
                <a:spcPct val="0"/>
              </a:spcAft>
              <a:buFont typeface="Arial" panose="020B0604020202020204" pitchFamily="34" charset="0"/>
              <a:buChar char="•"/>
            </a:pPr>
            <a:r>
              <a:rPr lang="en-US" altLang="en-US" dirty="0">
                <a:latin typeface="Arial" panose="020B0604020202020204" pitchFamily="34" charset="0"/>
              </a:rPr>
              <a:t>Parent/carer wants child to attend school</a:t>
            </a:r>
            <a:endParaRPr lang="en-US" altLang="en-US" dirty="0">
              <a:latin typeface="Arial" panose="020B0604020202020204" pitchFamily="34" charset="0"/>
            </a:endParaRPr>
          </a:p>
        </p:txBody>
      </p:sp>
      <p:sp>
        <p:nvSpPr>
          <p:cNvPr id="20" name="Text Box 16"/>
          <p:cNvSpPr txBox="1">
            <a:spLocks noChangeArrowheads="1"/>
          </p:cNvSpPr>
          <p:nvPr/>
        </p:nvSpPr>
        <p:spPr bwMode="auto">
          <a:xfrm>
            <a:off x="4324624" y="4458414"/>
            <a:ext cx="3600073" cy="814281"/>
          </a:xfrm>
          <a:prstGeom prst="rect">
            <a:avLst/>
          </a:prstGeom>
          <a:solidFill>
            <a:srgbClr val="FFFFFF"/>
          </a:solidFill>
          <a:ln w="28575">
            <a:solidFill>
              <a:srgbClr val="70AD47"/>
            </a:solidFill>
            <a:miter lim="800000"/>
            <a:headEnd/>
            <a:tailEnd/>
          </a:ln>
        </p:spPr>
        <p:txBody>
          <a:bodyPr vert="horz" wrap="square" lIns="68580" tIns="34290" rIns="68580" bIns="34290" numCol="1" anchor="t" anchorCtr="0" compatLnSpc="1">
            <a:prstTxWarp prst="textNoShape">
              <a:avLst/>
            </a:prstTxWarp>
          </a:bodyPr>
          <a:lstStyle/>
          <a:p>
            <a:pPr marL="285750" indent="-285750" eaLnBrk="0" fontAlgn="base" hangingPunct="0">
              <a:spcBef>
                <a:spcPct val="0"/>
              </a:spcBef>
              <a:spcAft>
                <a:spcPct val="0"/>
              </a:spcAft>
              <a:buFont typeface="Arial" panose="020B0604020202020204" pitchFamily="34" charset="0"/>
              <a:buChar char="•"/>
            </a:pPr>
            <a:r>
              <a:rPr lang="en-US" altLang="en-US" dirty="0">
                <a:latin typeface="Arial" panose="020B0604020202020204" pitchFamily="34" charset="0"/>
              </a:rPr>
              <a:t>Good relationship with Head of Year</a:t>
            </a:r>
            <a:endParaRPr lang="en-US" altLang="en-US" dirty="0">
              <a:latin typeface="Arial" panose="020B0604020202020204" pitchFamily="34" charset="0"/>
            </a:endParaRPr>
          </a:p>
        </p:txBody>
      </p:sp>
      <p:sp>
        <p:nvSpPr>
          <p:cNvPr id="21" name="Rectangle 17"/>
          <p:cNvSpPr>
            <a:spLocks noChangeArrowheads="1"/>
          </p:cNvSpPr>
          <p:nvPr/>
        </p:nvSpPr>
        <p:spPr bwMode="auto">
          <a:xfrm>
            <a:off x="2667001" y="89020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350"/>
          </a:p>
        </p:txBody>
      </p:sp>
      <p:sp>
        <p:nvSpPr>
          <p:cNvPr id="2" name="TextBox 1"/>
          <p:cNvSpPr txBox="1"/>
          <p:nvPr/>
        </p:nvSpPr>
        <p:spPr>
          <a:xfrm>
            <a:off x="8791838" y="1645350"/>
            <a:ext cx="1851381" cy="415498"/>
          </a:xfrm>
          <a:prstGeom prst="rect">
            <a:avLst/>
          </a:prstGeom>
          <a:noFill/>
        </p:spPr>
        <p:txBody>
          <a:bodyPr wrap="square" rtlCol="0">
            <a:spAutoFit/>
          </a:bodyPr>
          <a:lstStyle/>
          <a:p>
            <a:pPr algn="ctr"/>
            <a:r>
              <a:rPr lang="en-GB" sz="2100" b="1" dirty="0"/>
              <a:t>Risk factors</a:t>
            </a:r>
          </a:p>
        </p:txBody>
      </p:sp>
      <p:sp>
        <p:nvSpPr>
          <p:cNvPr id="28" name="TextBox 27"/>
          <p:cNvSpPr txBox="1"/>
          <p:nvPr/>
        </p:nvSpPr>
        <p:spPr>
          <a:xfrm>
            <a:off x="8467801" y="4686318"/>
            <a:ext cx="2499452" cy="415498"/>
          </a:xfrm>
          <a:prstGeom prst="rect">
            <a:avLst/>
          </a:prstGeom>
          <a:noFill/>
        </p:spPr>
        <p:txBody>
          <a:bodyPr wrap="square" rtlCol="0">
            <a:spAutoFit/>
          </a:bodyPr>
          <a:lstStyle/>
          <a:p>
            <a:pPr algn="ctr"/>
            <a:r>
              <a:rPr lang="en-GB" sz="2100" b="1" dirty="0"/>
              <a:t>Resilience factors</a:t>
            </a:r>
          </a:p>
        </p:txBody>
      </p:sp>
      <p:sp>
        <p:nvSpPr>
          <p:cNvPr id="3" name="Oval Callout 2"/>
          <p:cNvSpPr/>
          <p:nvPr/>
        </p:nvSpPr>
        <p:spPr>
          <a:xfrm>
            <a:off x="8554987" y="2259108"/>
            <a:ext cx="2355437" cy="1889972"/>
          </a:xfrm>
          <a:prstGeom prst="wedgeEllipseCallout">
            <a:avLst>
              <a:gd name="adj1" fmla="val -71702"/>
              <a:gd name="adj2" fmla="val -961"/>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What push and pull factors do you see?</a:t>
            </a:r>
            <a:endParaRPr lang="en-GB" sz="2400" dirty="0">
              <a:solidFill>
                <a:schemeClr val="tx1"/>
              </a:solidFill>
            </a:endParaRPr>
          </a:p>
        </p:txBody>
      </p:sp>
      <p:sp>
        <p:nvSpPr>
          <p:cNvPr id="24" name="Title 1"/>
          <p:cNvSpPr txBox="1">
            <a:spLocks/>
          </p:cNvSpPr>
          <p:nvPr/>
        </p:nvSpPr>
        <p:spPr>
          <a:xfrm>
            <a:off x="0" y="172085"/>
            <a:ext cx="12208932" cy="848193"/>
          </a:xfrm>
          <a:prstGeom prst="rect">
            <a:avLst/>
          </a:prstGeom>
          <a:solidFill>
            <a:schemeClr val="accent6">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t>Development of the Programme</a:t>
            </a:r>
            <a:endParaRPr lang="en-GB" dirty="0"/>
          </a:p>
        </p:txBody>
      </p:sp>
      <p:pic>
        <p:nvPicPr>
          <p:cNvPr id="25" name="Picture 24"/>
          <p:cNvPicPr>
            <a:picLocks noChangeAspect="1"/>
          </p:cNvPicPr>
          <p:nvPr/>
        </p:nvPicPr>
        <p:blipFill>
          <a:blip r:embed="rId6"/>
          <a:stretch>
            <a:fillRect/>
          </a:stretch>
        </p:blipFill>
        <p:spPr>
          <a:xfrm>
            <a:off x="0" y="5531590"/>
            <a:ext cx="12208932" cy="1434690"/>
          </a:xfrm>
          <a:prstGeom prst="rect">
            <a:avLst/>
          </a:prstGeom>
        </p:spPr>
      </p:pic>
      <p:pic>
        <p:nvPicPr>
          <p:cNvPr id="26" name="Picture 25"/>
          <p:cNvPicPr/>
          <p:nvPr/>
        </p:nvPicPr>
        <p:blipFill rotWithShape="1">
          <a:blip r:embed="rId7">
            <a:extLst>
              <a:ext uri="{28A0092B-C50C-407E-A947-70E740481C1C}">
                <a14:useLocalDpi xmlns:a14="http://schemas.microsoft.com/office/drawing/2010/main" val="0"/>
              </a:ext>
            </a:extLst>
          </a:blip>
          <a:srcRect r="5585"/>
          <a:stretch/>
        </p:blipFill>
        <p:spPr bwMode="auto">
          <a:xfrm>
            <a:off x="3456733" y="5998653"/>
            <a:ext cx="1958547" cy="859347"/>
          </a:xfrm>
          <a:prstGeom prst="rect">
            <a:avLst/>
          </a:prstGeom>
          <a:ln>
            <a:noFill/>
          </a:ln>
          <a:extLst>
            <a:ext uri="{53640926-AAD7-44D8-BBD7-CCE9431645EC}">
              <a14:shadowObscured xmlns:a14="http://schemas.microsoft.com/office/drawing/2010/main"/>
            </a:ext>
          </a:extLst>
        </p:spPr>
      </p:pic>
      <p:pic>
        <p:nvPicPr>
          <p:cNvPr id="27" name="Picture 26" descr="C:\Users\CAMCH077\AppData\Local\Microsoft\Windows\Temporary Internet Files\Content.Outlook\YWR3RVEO\logo_big.jpg"/>
          <p:cNvPicPr/>
          <p:nvPr/>
        </p:nvPicPr>
        <p:blipFill rotWithShape="1">
          <a:blip r:embed="rId8" cstate="print">
            <a:extLst>
              <a:ext uri="{28A0092B-C50C-407E-A947-70E740481C1C}">
                <a14:useLocalDpi xmlns:a14="http://schemas.microsoft.com/office/drawing/2010/main" val="0"/>
              </a:ext>
            </a:extLst>
          </a:blip>
          <a:srcRect b="18233"/>
          <a:stretch/>
        </p:blipFill>
        <p:spPr bwMode="auto">
          <a:xfrm>
            <a:off x="6502400" y="5859194"/>
            <a:ext cx="1668573" cy="9623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574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531590"/>
            <a:ext cx="12208932" cy="1434690"/>
          </a:xfrm>
          <a:prstGeom prst="rect">
            <a:avLst/>
          </a:prstGeom>
        </p:spPr>
      </p:pic>
      <p:sp>
        <p:nvSpPr>
          <p:cNvPr id="6" name="Content Placeholder 2"/>
          <p:cNvSpPr txBox="1">
            <a:spLocks/>
          </p:cNvSpPr>
          <p:nvPr/>
        </p:nvSpPr>
        <p:spPr>
          <a:xfrm>
            <a:off x="448825" y="1386459"/>
            <a:ext cx="8764871" cy="39115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smtClean="0"/>
              <a:t>A two week, online programme for secondary age students who struggle to attend school</a:t>
            </a:r>
          </a:p>
          <a:p>
            <a:r>
              <a:rPr lang="en-GB" sz="2400" dirty="0" smtClean="0"/>
              <a:t>Sessions via Zoom delivered by Royal Free teachers and EP </a:t>
            </a:r>
          </a:p>
          <a:p>
            <a:r>
              <a:rPr lang="en-GB" sz="2400" dirty="0" smtClean="0"/>
              <a:t>Follow up meeting with home and school to discuss individual push/pull factors, create goals and put together a support plan</a:t>
            </a:r>
          </a:p>
          <a:p>
            <a:r>
              <a:rPr lang="en-GB" sz="2400" dirty="0" smtClean="0"/>
              <a:t>Ongoing support for parents through weekly phone calls</a:t>
            </a:r>
          </a:p>
          <a:p>
            <a:r>
              <a:rPr lang="en-GB" sz="2400" dirty="0" smtClean="0"/>
              <a:t>Review meetings with home and school to discuss progress and tailor </a:t>
            </a:r>
            <a:r>
              <a:rPr lang="en-GB" sz="2400" dirty="0" smtClean="0"/>
              <a:t>plans</a:t>
            </a:r>
            <a:endParaRPr lang="en-GB" sz="2400" dirty="0" smtClean="0"/>
          </a:p>
        </p:txBody>
      </p:sp>
      <p:sp>
        <p:nvSpPr>
          <p:cNvPr id="7" name="Title 1"/>
          <p:cNvSpPr>
            <a:spLocks noGrp="1"/>
          </p:cNvSpPr>
          <p:nvPr>
            <p:ph type="title"/>
          </p:nvPr>
        </p:nvSpPr>
        <p:spPr>
          <a:xfrm>
            <a:off x="0" y="172086"/>
            <a:ext cx="12208932" cy="828942"/>
          </a:xfrm>
          <a:solidFill>
            <a:schemeClr val="accent4">
              <a:lumMod val="40000"/>
              <a:lumOff val="60000"/>
            </a:schemeClr>
          </a:solidFill>
        </p:spPr>
        <p:txBody>
          <a:bodyPr/>
          <a:lstStyle/>
          <a:p>
            <a:pPr algn="ctr"/>
            <a:r>
              <a:rPr lang="en-GB" dirty="0" err="1" smtClean="0"/>
              <a:t>LinkEdUp</a:t>
            </a:r>
            <a:r>
              <a:rPr lang="en-GB" dirty="0" smtClean="0"/>
              <a:t> Programme</a:t>
            </a:r>
            <a:endParaRPr lang="en-GB" dirty="0"/>
          </a:p>
        </p:txBody>
      </p:sp>
      <p:pic>
        <p:nvPicPr>
          <p:cNvPr id="8" name="Picture 7"/>
          <p:cNvPicPr/>
          <p:nvPr/>
        </p:nvPicPr>
        <p:blipFill rotWithShape="1">
          <a:blip r:embed="rId3">
            <a:extLst>
              <a:ext uri="{28A0092B-C50C-407E-A947-70E740481C1C}">
                <a14:useLocalDpi xmlns:a14="http://schemas.microsoft.com/office/drawing/2010/main" val="0"/>
              </a:ext>
            </a:extLst>
          </a:blip>
          <a:srcRect r="5585"/>
          <a:stretch/>
        </p:blipFill>
        <p:spPr bwMode="auto">
          <a:xfrm>
            <a:off x="3456733" y="5998653"/>
            <a:ext cx="1958547" cy="859347"/>
          </a:xfrm>
          <a:prstGeom prst="rect">
            <a:avLst/>
          </a:prstGeom>
          <a:ln>
            <a:noFill/>
          </a:ln>
          <a:extLst>
            <a:ext uri="{53640926-AAD7-44D8-BBD7-CCE9431645EC}">
              <a14:shadowObscured xmlns:a14="http://schemas.microsoft.com/office/drawing/2010/main"/>
            </a:ext>
          </a:extLst>
        </p:spPr>
      </p:pic>
      <p:pic>
        <p:nvPicPr>
          <p:cNvPr id="9" name="Picture 8" descr="C:\Users\CAMCH077\AppData\Local\Microsoft\Windows\Temporary Internet Files\Content.Outlook\YWR3RVEO\logo_big.jpg"/>
          <p:cNvPicPr/>
          <p:nvPr/>
        </p:nvPicPr>
        <p:blipFill rotWithShape="1">
          <a:blip r:embed="rId4" cstate="print">
            <a:extLst>
              <a:ext uri="{28A0092B-C50C-407E-A947-70E740481C1C}">
                <a14:useLocalDpi xmlns:a14="http://schemas.microsoft.com/office/drawing/2010/main" val="0"/>
              </a:ext>
            </a:extLst>
          </a:blip>
          <a:srcRect b="18233"/>
          <a:stretch/>
        </p:blipFill>
        <p:spPr bwMode="auto">
          <a:xfrm>
            <a:off x="6502400" y="5859194"/>
            <a:ext cx="1668573" cy="962362"/>
          </a:xfrm>
          <a:prstGeom prst="rect">
            <a:avLst/>
          </a:prstGeom>
          <a:noFill/>
          <a:ln>
            <a:noFill/>
          </a:ln>
          <a:extLst>
            <a:ext uri="{53640926-AAD7-44D8-BBD7-CCE9431645EC}">
              <a14:shadowObscured xmlns:a14="http://schemas.microsoft.com/office/drawing/2010/main"/>
            </a:ext>
          </a:extLst>
        </p:spPr>
      </p:pic>
      <p:sp>
        <p:nvSpPr>
          <p:cNvPr id="10" name="Rectangle 9"/>
          <p:cNvSpPr/>
          <p:nvPr/>
        </p:nvSpPr>
        <p:spPr>
          <a:xfrm>
            <a:off x="9336505" y="2560320"/>
            <a:ext cx="2749618" cy="3057897"/>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dirty="0"/>
              <a:t>Art</a:t>
            </a:r>
          </a:p>
          <a:p>
            <a:pPr marL="285750" lvl="1" indent="-285750">
              <a:buFont typeface="Arial" panose="020B0604020202020204" pitchFamily="34" charset="0"/>
              <a:buChar char="•"/>
            </a:pPr>
            <a:r>
              <a:rPr lang="en-GB" sz="1600" dirty="0"/>
              <a:t>Music</a:t>
            </a:r>
          </a:p>
          <a:p>
            <a:pPr marL="285750" lvl="1" indent="-285750">
              <a:buFont typeface="Arial" panose="020B0604020202020204" pitchFamily="34" charset="0"/>
              <a:buChar char="•"/>
            </a:pPr>
            <a:r>
              <a:rPr lang="en-GB" sz="1600" dirty="0"/>
              <a:t>Drama &amp; Relaxation techniques</a:t>
            </a:r>
          </a:p>
          <a:p>
            <a:pPr marL="285750" lvl="1" indent="-285750">
              <a:buFont typeface="Arial" panose="020B0604020202020204" pitchFamily="34" charset="0"/>
              <a:buChar char="•"/>
            </a:pPr>
            <a:r>
              <a:rPr lang="en-GB" sz="1600" dirty="0"/>
              <a:t>An introduction to self-help for anxiety through thinkingcards.org </a:t>
            </a:r>
          </a:p>
          <a:p>
            <a:pPr marL="285750" lvl="1" indent="-285750">
              <a:buFont typeface="Arial" panose="020B0604020202020204" pitchFamily="34" charset="0"/>
              <a:buChar char="•"/>
            </a:pPr>
            <a:r>
              <a:rPr lang="en-GB" sz="1600" dirty="0"/>
              <a:t>Science</a:t>
            </a:r>
          </a:p>
          <a:p>
            <a:pPr marL="285750" lvl="1" indent="-285750">
              <a:buFont typeface="Arial" panose="020B0604020202020204" pitchFamily="34" charset="0"/>
              <a:buChar char="•"/>
            </a:pPr>
            <a:r>
              <a:rPr lang="en-GB" sz="1600" dirty="0"/>
              <a:t>Mathematics</a:t>
            </a:r>
          </a:p>
          <a:p>
            <a:pPr marL="285750" lvl="1" indent="-285750">
              <a:buFont typeface="Arial" panose="020B0604020202020204" pitchFamily="34" charset="0"/>
              <a:buChar char="•"/>
            </a:pPr>
            <a:r>
              <a:rPr lang="en-GB" sz="1600" dirty="0"/>
              <a:t>EP session x2  </a:t>
            </a:r>
          </a:p>
          <a:p>
            <a:pPr marL="285750" lvl="1" indent="-285750">
              <a:buFont typeface="Arial" panose="020B0604020202020204" pitchFamily="34" charset="0"/>
              <a:buChar char="•"/>
            </a:pPr>
            <a:r>
              <a:rPr lang="en-GB" sz="1600" dirty="0" smtClean="0"/>
              <a:t>End </a:t>
            </a:r>
            <a:r>
              <a:rPr lang="en-GB" sz="1600" dirty="0"/>
              <a:t>of programme ‘celebration’ session</a:t>
            </a:r>
          </a:p>
        </p:txBody>
      </p:sp>
      <p:sp>
        <p:nvSpPr>
          <p:cNvPr id="11" name="Rectangle 10"/>
          <p:cNvSpPr/>
          <p:nvPr/>
        </p:nvSpPr>
        <p:spPr>
          <a:xfrm>
            <a:off x="11757031" y="6547589"/>
            <a:ext cx="385818" cy="344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J</a:t>
            </a:r>
            <a:endParaRPr lang="en-GB" dirty="0">
              <a:solidFill>
                <a:schemeClr val="tx1"/>
              </a:solidFill>
            </a:endParaRPr>
          </a:p>
        </p:txBody>
      </p:sp>
    </p:spTree>
    <p:extLst>
      <p:ext uri="{BB962C8B-B14F-4D97-AF65-F5344CB8AC3E}">
        <p14:creationId xmlns:p14="http://schemas.microsoft.com/office/powerpoint/2010/main" val="1366538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TotalTime>
  <Words>2115</Words>
  <Application>Microsoft Office PowerPoint</Application>
  <PresentationFormat>Widescreen</PresentationFormat>
  <Paragraphs>182</Paragraphs>
  <Slides>21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Calibri Light</vt:lpstr>
      <vt:lpstr>Courier New</vt:lpstr>
      <vt:lpstr>Symbol</vt:lpstr>
      <vt:lpstr>Times New Roman</vt:lpstr>
      <vt:lpstr>Wingdings</vt:lpstr>
      <vt:lpstr>Wingdings 3</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LinkEdUp Programme</vt:lpstr>
      <vt:lpstr>LinkEdUp Programme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Outcomes and Impact</vt:lpstr>
      <vt:lpstr>PowerPoint Presentation</vt:lpstr>
      <vt:lpstr>PowerPoint Presentation</vt:lpstr>
    </vt:vector>
  </TitlesOfParts>
  <Company>London Borough of Camden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Cathleen Halligan</dc:creator>
  <cp:lastModifiedBy>Cathleen Halligan</cp:lastModifiedBy>
  <cp:revision>25</cp:revision>
  <dcterms:created xsi:type="dcterms:W3CDTF">2022-05-26T16:30:39Z</dcterms:created>
  <dcterms:modified xsi:type="dcterms:W3CDTF">2022-11-22T14:28:19Z</dcterms:modified>
</cp:coreProperties>
</file>