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4316" r:id="rId2"/>
    <p:sldMasterId id="2147484352" r:id="rId3"/>
    <p:sldMasterId id="2147484376" r:id="rId4"/>
    <p:sldMasterId id="2147484389" r:id="rId5"/>
    <p:sldMasterId id="2147484414" r:id="rId6"/>
    <p:sldMasterId id="2147484427" r:id="rId7"/>
    <p:sldMasterId id="2147484439" r:id="rId8"/>
    <p:sldMasterId id="2147484460" r:id="rId9"/>
    <p:sldMasterId id="2147484476" r:id="rId10"/>
    <p:sldMasterId id="2147484488" r:id="rId11"/>
  </p:sldMasterIdLst>
  <p:notesMasterIdLst>
    <p:notesMasterId r:id="rId72"/>
  </p:notesMasterIdLst>
  <p:handoutMasterIdLst>
    <p:handoutMasterId r:id="rId73"/>
  </p:handoutMasterIdLst>
  <p:sldIdLst>
    <p:sldId id="1907" r:id="rId12"/>
    <p:sldId id="1921" r:id="rId13"/>
    <p:sldId id="276" r:id="rId14"/>
    <p:sldId id="258" r:id="rId15"/>
    <p:sldId id="1913" r:id="rId16"/>
    <p:sldId id="1894" r:id="rId17"/>
    <p:sldId id="1920" r:id="rId18"/>
    <p:sldId id="1922" r:id="rId19"/>
    <p:sldId id="1919" r:id="rId20"/>
    <p:sldId id="1923" r:id="rId21"/>
    <p:sldId id="454" r:id="rId22"/>
    <p:sldId id="1903" r:id="rId23"/>
    <p:sldId id="1849" r:id="rId24"/>
    <p:sldId id="441" r:id="rId25"/>
    <p:sldId id="462" r:id="rId26"/>
    <p:sldId id="1850" r:id="rId27"/>
    <p:sldId id="1698" r:id="rId28"/>
    <p:sldId id="448" r:id="rId29"/>
    <p:sldId id="449" r:id="rId30"/>
    <p:sldId id="450" r:id="rId31"/>
    <p:sldId id="451" r:id="rId32"/>
    <p:sldId id="1926" r:id="rId33"/>
    <p:sldId id="1917" r:id="rId34"/>
    <p:sldId id="1911" r:id="rId35"/>
    <p:sldId id="259" r:id="rId36"/>
    <p:sldId id="518" r:id="rId37"/>
    <p:sldId id="263" r:id="rId38"/>
    <p:sldId id="387" r:id="rId39"/>
    <p:sldId id="507" r:id="rId40"/>
    <p:sldId id="1910" r:id="rId41"/>
    <p:sldId id="526" r:id="rId42"/>
    <p:sldId id="527" r:id="rId43"/>
    <p:sldId id="528" r:id="rId44"/>
    <p:sldId id="465" r:id="rId45"/>
    <p:sldId id="343" r:id="rId46"/>
    <p:sldId id="1914" r:id="rId47"/>
    <p:sldId id="535" r:id="rId48"/>
    <p:sldId id="497" r:id="rId49"/>
    <p:sldId id="499" r:id="rId50"/>
    <p:sldId id="1915" r:id="rId51"/>
    <p:sldId id="1916" r:id="rId52"/>
    <p:sldId id="1895" r:id="rId53"/>
    <p:sldId id="529" r:id="rId54"/>
    <p:sldId id="532" r:id="rId55"/>
    <p:sldId id="517" r:id="rId56"/>
    <p:sldId id="1912" r:id="rId57"/>
    <p:sldId id="502" r:id="rId58"/>
    <p:sldId id="503" r:id="rId59"/>
    <p:sldId id="504" r:id="rId60"/>
    <p:sldId id="1896" r:id="rId61"/>
    <p:sldId id="1924" r:id="rId62"/>
    <p:sldId id="455" r:id="rId63"/>
    <p:sldId id="550" r:id="rId64"/>
    <p:sldId id="552" r:id="rId65"/>
    <p:sldId id="553" r:id="rId66"/>
    <p:sldId id="554" r:id="rId67"/>
    <p:sldId id="555" r:id="rId68"/>
    <p:sldId id="536" r:id="rId69"/>
    <p:sldId id="1909" r:id="rId70"/>
    <p:sldId id="1925" r:id="rId7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ex (Health)" initials="DR(" lastIdx="1" clrIdx="0">
    <p:extLst>
      <p:ext uri="{19B8F6BF-5375-455C-9EA6-DF929625EA0E}">
        <p15:presenceInfo xmlns:p15="http://schemas.microsoft.com/office/powerpoint/2012/main" userId="S::DavidR1@highland.gov.uk::cbd0933f-ee5a-4372-9690-e8fee85b7b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6" autoAdjust="0"/>
  </p:normalViewPr>
  <p:slideViewPr>
    <p:cSldViewPr>
      <p:cViewPr>
        <p:scale>
          <a:sx n="76" d="100"/>
          <a:sy n="76" d="100"/>
        </p:scale>
        <p:origin x="1646" y="31"/>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04B84158-CD70-4765-B462-B45CC1F5F78E}" type="datetimeFigureOut">
              <a:rPr lang="en-GB" smtClean="0"/>
              <a:t>16/01/2023</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438C8655-1AD9-4048-AE4C-759A58626774}" type="slidenum">
              <a:rPr lang="en-GB" smtClean="0"/>
              <a:t>‹#›</a:t>
            </a:fld>
            <a:endParaRPr lang="en-GB"/>
          </a:p>
        </p:txBody>
      </p:sp>
    </p:spTree>
    <p:extLst>
      <p:ext uri="{BB962C8B-B14F-4D97-AF65-F5344CB8AC3E}">
        <p14:creationId xmlns:p14="http://schemas.microsoft.com/office/powerpoint/2010/main" val="386705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D2714BA-DF63-4714-B24B-5A9A548EA924}" type="datetimeFigureOut">
              <a:rPr lang="en-GB" smtClean="0"/>
              <a:t>16/01/2023</a:t>
            </a:fld>
            <a:endParaRPr lang="en-GB"/>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69B0556-547D-46A0-9B39-1AF400CA5F4A}" type="slidenum">
              <a:rPr lang="en-GB" smtClean="0"/>
              <a:t>‹#›</a:t>
            </a:fld>
            <a:endParaRPr lang="en-GB"/>
          </a:p>
        </p:txBody>
      </p:sp>
    </p:spTree>
    <p:extLst>
      <p:ext uri="{BB962C8B-B14F-4D97-AF65-F5344CB8AC3E}">
        <p14:creationId xmlns:p14="http://schemas.microsoft.com/office/powerpoint/2010/main" val="17269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718C9-2910-4C63-9A4E-50199B4C12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1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8950874-08B0-4A61-BDA8-EF65178EA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90600" rtl="0" eaLnBrk="0" fontAlgn="base" latinLnBrk="0" hangingPunct="0">
              <a:lnSpc>
                <a:spcPct val="100000"/>
              </a:lnSpc>
              <a:spcBef>
                <a:spcPct val="0"/>
              </a:spcBef>
              <a:spcAft>
                <a:spcPct val="0"/>
              </a:spcAft>
              <a:buClrTx/>
              <a:buSzTx/>
              <a:buFontTx/>
              <a:buNone/>
              <a:tabLst/>
              <a:defRPr/>
            </a:pPr>
            <a:fld id="{C0919069-C910-4454-B82E-8E1FEBE1982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90600" rtl="0" eaLnBrk="0" fontAlgn="base" latinLnBrk="0" hangingPunct="0">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D3326CCB-6CA5-4B53-A376-0DC863F15FF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59AD514-28CC-48C1-9ED2-353BF02CB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8673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EB9E700-3B60-4BA6-A149-2AC48BA20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90600" rtl="0" eaLnBrk="0" fontAlgn="base" latinLnBrk="0" hangingPunct="0">
              <a:lnSpc>
                <a:spcPct val="100000"/>
              </a:lnSpc>
              <a:spcBef>
                <a:spcPct val="0"/>
              </a:spcBef>
              <a:spcAft>
                <a:spcPct val="0"/>
              </a:spcAft>
              <a:buClrTx/>
              <a:buSzTx/>
              <a:buFontTx/>
              <a:buNone/>
              <a:tabLst/>
              <a:defRPr/>
            </a:pPr>
            <a:fld id="{AA2EA64D-E7EC-4CE9-A0CE-A916F089B50C}"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90600" rtl="0" eaLnBrk="0" fontAlgn="base" latinLnBrk="0" hangingPunct="0">
                <a:lnSpc>
                  <a:spcPct val="100000"/>
                </a:lnSpc>
                <a:spcBef>
                  <a:spcPct val="0"/>
                </a:spcBef>
                <a:spcAft>
                  <a:spcPct val="0"/>
                </a:spcAft>
                <a:buClrTx/>
                <a:buSzTx/>
                <a:buFontTx/>
                <a:buNone/>
                <a:tabLst/>
                <a:defRPr/>
              </a:pPr>
              <a:t>14</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a:extLst>
              <a:ext uri="{FF2B5EF4-FFF2-40B4-BE49-F238E27FC236}">
                <a16:creationId xmlns:a16="http://schemas.microsoft.com/office/drawing/2014/main" id="{A9F4E067-7E28-415F-950B-C698CA59115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0BB19D0-F0C3-4A99-AD73-F4ACBD4418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0794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2663D53-1B6F-42C8-84E0-05B00279E18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870848-078E-4F17-B772-F9BF51B5F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Since industrialisation, total dietary fat has increased, and so has saturated fat (until very recently).</a:t>
            </a:r>
          </a:p>
          <a:p>
            <a:endParaRPr lang="en-GB" altLang="en-US"/>
          </a:p>
          <a:p>
            <a:r>
              <a:rPr lang="en-GB" altLang="en-US"/>
              <a:t>With respect to polyunsaturated fats, there has also been a very dramatic increase in the ratio of omega-6 to omega-3 fats – from around 1:1 in traditional hunter-gatherer diets to more than 15:1 in modern, western-type diets.</a:t>
            </a:r>
          </a:p>
          <a:p>
            <a:endParaRPr lang="en-GB" altLang="en-US"/>
          </a:p>
          <a:p>
            <a:r>
              <a:rPr lang="en-GB" altLang="en-US"/>
              <a:t>This has happened because we are eating more meat, eggs, dairy products and vegetable oils (omega-6), and less fish and seafood and green leafy vegetables (omega-3)</a:t>
            </a:r>
          </a:p>
          <a:p>
            <a:endParaRPr lang="en-GB" altLang="en-US"/>
          </a:p>
          <a:p>
            <a:r>
              <a:rPr lang="en-GB" altLang="en-US"/>
              <a:t>This chart also shows how heart disease (coronary artery disease) only became a major health problem following the industrialisation of our food supply. Like other degenerative diseases, its high prevalence today reflects mainly environmental, not genetic factors.</a:t>
            </a:r>
          </a:p>
        </p:txBody>
      </p:sp>
      <p:sp>
        <p:nvSpPr>
          <p:cNvPr id="39940" name="Slide Number Placeholder 3">
            <a:extLst>
              <a:ext uri="{FF2B5EF4-FFF2-40B4-BE49-F238E27FC236}">
                <a16:creationId xmlns:a16="http://schemas.microsoft.com/office/drawing/2014/main" id="{95E123C5-64B2-409E-BC6E-0D6946D614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90600" rtl="0" eaLnBrk="0" fontAlgn="base" latinLnBrk="0" hangingPunct="0">
              <a:lnSpc>
                <a:spcPct val="100000"/>
              </a:lnSpc>
              <a:spcBef>
                <a:spcPct val="0"/>
              </a:spcBef>
              <a:spcAft>
                <a:spcPct val="0"/>
              </a:spcAft>
              <a:buClrTx/>
              <a:buSzTx/>
              <a:buFontTx/>
              <a:buNone/>
              <a:tabLst/>
              <a:defRPr/>
            </a:pPr>
            <a:fld id="{C4995FF4-F9E6-422D-BD52-E8C47D036DD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90600" rtl="0" eaLnBrk="0" fontAlgn="base" latinLnBrk="0" hangingPunct="0">
                <a:lnSpc>
                  <a:spcPct val="100000"/>
                </a:lnSpc>
                <a:spcBef>
                  <a:spcPct val="0"/>
                </a:spcBef>
                <a:spcAft>
                  <a:spcPct val="0"/>
                </a:spcAft>
                <a:buClrTx/>
                <a:buSzTx/>
                <a:buFontTx/>
                <a:buNone/>
                <a:tabLst/>
                <a:defRPr/>
              </a:pPr>
              <a:t>16</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956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48E4155-474D-4A70-9A7E-6624FD634C5F}"/>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2" tIns="49522" rIns="99042" bIns="49522"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B49FA9-EAD7-48F3-8490-08B9E4929E06}"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6323" name="Rectangle 2">
            <a:extLst>
              <a:ext uri="{FF2B5EF4-FFF2-40B4-BE49-F238E27FC236}">
                <a16:creationId xmlns:a16="http://schemas.microsoft.com/office/drawing/2014/main" id="{0BE8D136-8F10-49E2-8390-3A9F1B1B2799}"/>
              </a:ext>
            </a:extLst>
          </p:cNvPr>
          <p:cNvSpPr>
            <a:spLocks noGrp="1" noRot="1" noChangeAspect="1" noChangeArrowheads="1" noTextEdit="1"/>
          </p:cNvSpPr>
          <p:nvPr>
            <p:ph type="sldImg"/>
          </p:nvPr>
        </p:nvSpPr>
        <p:spPr>
          <a:xfrm>
            <a:off x="1260475" y="720725"/>
            <a:ext cx="4797425" cy="3598863"/>
          </a:xfrm>
          <a:ln/>
        </p:spPr>
      </p:sp>
      <p:sp>
        <p:nvSpPr>
          <p:cNvPr id="56324" name="Rectangle 3">
            <a:extLst>
              <a:ext uri="{FF2B5EF4-FFF2-40B4-BE49-F238E27FC236}">
                <a16:creationId xmlns:a16="http://schemas.microsoft.com/office/drawing/2014/main" id="{2D0DE1F7-3576-4675-A4B3-3D4C3D33D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85547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56DCD-A668-4733-A0C1-07CFF75205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5779" name="Rectangle 2"/>
          <p:cNvSpPr>
            <a:spLocks noGrp="1" noRot="1" noChangeAspect="1" noChangeArrowheads="1" noTextEdit="1"/>
          </p:cNvSpPr>
          <p:nvPr>
            <p:ph type="sldImg"/>
          </p:nvPr>
        </p:nvSpPr>
        <p:spPr>
          <a:xfrm>
            <a:off x="919163" y="746125"/>
            <a:ext cx="4968875" cy="3725863"/>
          </a:xfrm>
          <a:ln/>
        </p:spPr>
      </p:sp>
      <p:sp>
        <p:nvSpPr>
          <p:cNvPr id="757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167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A46F-9F49-4B3A-BCE8-130D623E13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00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21186"/>
            <a:ext cx="5602564" cy="4472702"/>
          </a:xfrm>
        </p:spPr>
        <p:txBody>
          <a:bodyPr/>
          <a:lstStyle/>
          <a:p>
            <a:r>
              <a:rPr lang="en-GB" dirty="0"/>
              <a:t>The </a:t>
            </a:r>
            <a:r>
              <a:rPr lang="en-GB" dirty="0" err="1"/>
              <a:t>b.s</a:t>
            </a:r>
            <a:r>
              <a:rPr lang="en-GB" dirty="0"/>
              <a:t> roller coaster feeds nicely into this one. I often give participants a chance to look at these pictures (laminated and separate) and try to sort them out into which goes with or came from which etc. </a:t>
            </a:r>
          </a:p>
          <a:p>
            <a:r>
              <a:rPr lang="en-GB" dirty="0"/>
              <a:t>These slides are essentially about food processing. The idea being that our teeth, jaws, stomach’s </a:t>
            </a:r>
            <a:r>
              <a:rPr lang="en-GB" dirty="0" err="1"/>
              <a:t>etc</a:t>
            </a:r>
            <a:r>
              <a:rPr lang="en-GB" dirty="0"/>
              <a:t> are designed to do this for us but that sometimes the food industry has already done that processing and in doing so, the physical and chemical composition of the food has been changed. I’ve carefully selected the pictures so that it can be clearly understood that:</a:t>
            </a:r>
          </a:p>
          <a:p>
            <a:pPr marL="171450" indent="-171450">
              <a:buFont typeface="Arial" panose="020B0604020202020204" pitchFamily="34" charset="0"/>
              <a:buChar char="•"/>
            </a:pPr>
            <a:r>
              <a:rPr lang="en-GB" dirty="0"/>
              <a:t>The more processed foods are commonly available in our shops, convenient and heavily promoted. We should not be surprised therefore that such processed foods are a large part of many people’s diets.</a:t>
            </a:r>
          </a:p>
          <a:p>
            <a:pPr marL="171450" indent="-171450">
              <a:buFont typeface="Arial" panose="020B0604020202020204" pitchFamily="34" charset="0"/>
              <a:buChar char="•"/>
            </a:pPr>
            <a:r>
              <a:rPr lang="en-GB" dirty="0"/>
              <a:t>Physical and chemical changes maybe be to do with physically breaking up (like milling or mincing), removing fibre or some nutrients, or adding colours, preservatives, salt, fat, sugar </a:t>
            </a:r>
            <a:r>
              <a:rPr lang="en-GB" dirty="0" err="1"/>
              <a:t>etc</a:t>
            </a:r>
            <a:r>
              <a:rPr lang="en-GB" dirty="0"/>
              <a:t> to make it last longer or look or taste more appealing.</a:t>
            </a:r>
          </a:p>
          <a:p>
            <a:pPr marL="171450" indent="-171450">
              <a:buFont typeface="Arial" panose="020B0604020202020204" pitchFamily="34" charset="0"/>
              <a:buChar char="•"/>
            </a:pPr>
            <a:r>
              <a:rPr lang="en-GB" dirty="0"/>
              <a:t>Some processing is perfectly sensible: examples shown include milling wheat into flour, adding yeast, proving and baking into a wholegrain loaf; or picking tomatoes when they are in season and canning them.</a:t>
            </a:r>
          </a:p>
          <a:p>
            <a:pPr marL="171450" indent="-171450">
              <a:buFont typeface="Arial" panose="020B0604020202020204" pitchFamily="34" charset="0"/>
              <a:buChar char="•"/>
            </a:pPr>
            <a:r>
              <a:rPr lang="en-GB" dirty="0"/>
              <a:t>Others like soft drinks, deep fried snacks </a:t>
            </a:r>
            <a:r>
              <a:rPr lang="en-GB" dirty="0" err="1"/>
              <a:t>etc</a:t>
            </a:r>
            <a:r>
              <a:rPr lang="en-GB" dirty="0"/>
              <a:t> might still meet our sensory needs in the moment (fizz, crunch, salty sweet </a:t>
            </a:r>
            <a:r>
              <a:rPr lang="en-GB" dirty="0" err="1"/>
              <a:t>etc</a:t>
            </a:r>
            <a:r>
              <a:rPr lang="en-GB" dirty="0"/>
              <a:t>) but if they become the core of our diet, we might feel like we are on the blood sugar roller coaster in the short term, and find ourselves having too few nutrients and fibre and perhaps a bit more fat, salt and sugar than our bodies can cope with.</a:t>
            </a:r>
          </a:p>
          <a:p>
            <a:pPr marL="171450" indent="-171450">
              <a:buFont typeface="Arial" panose="020B0604020202020204" pitchFamily="34" charset="0"/>
              <a:buChar char="•"/>
            </a:pPr>
            <a:r>
              <a:rPr lang="en-GB" dirty="0"/>
              <a:t>The above topic should always be balanced with the concept of “Legitimizing foods”.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B0556-547D-46A0-9B39-1AF400CA5F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4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GB" dirty="0"/>
              <a:t>This slide</a:t>
            </a:r>
            <a:r>
              <a:rPr lang="en-GB" baseline="0" dirty="0"/>
              <a:t> just summarizes the similarities and differences between us and plants, We both need air, sun, water and nutrients. Just as plants need nutrients, we get nutrients when we eat them! </a:t>
            </a:r>
            <a:endParaRPr lang="en-GB" dirty="0"/>
          </a:p>
        </p:txBody>
      </p:sp>
      <p:sp>
        <p:nvSpPr>
          <p:cNvPr id="4" name="Slide Number Placeholder 3"/>
          <p:cNvSpPr>
            <a:spLocks noGrp="1"/>
          </p:cNvSpPr>
          <p:nvPr>
            <p:ph type="sldNum" sz="quarter" idx="10"/>
          </p:nvPr>
        </p:nvSpPr>
        <p:spPr/>
        <p:txBody>
          <a:bodyPr/>
          <a:lstStyle/>
          <a:p>
            <a:pPr>
              <a:defRPr/>
            </a:pPr>
            <a:fld id="{CE909EC3-1C5A-4E84-965D-1398C6F5AB3A}"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140812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D09A86-8261-43FE-BD6B-17F773D5F8AF}"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30CEE7-5639-4DA1-9D7F-335B681CF9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034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2983E1-F1E0-441B-90A7-D467E267B624}"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C17F81-AE0A-49CC-B7DE-E2F68F7591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509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399D4D-25A8-4CA4-A97D-006F89944A0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017589-9C27-4224-B486-2772ECF3D768}"/>
              </a:ext>
            </a:extLst>
          </p:cNvPr>
          <p:cNvSpPr>
            <a:spLocks noGrp="1" noChangeArrowheads="1"/>
          </p:cNvSpPr>
          <p:nvPr>
            <p:ph type="ftr" sz="quarter" idx="11"/>
          </p:nvPr>
        </p:nvSpPr>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64006693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4A58D70-215A-4B6B-A870-E538203195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5189FD-FAF3-4749-8E2C-0A57E742F0C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4822109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41889143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4111585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16327419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13387240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1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11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1564853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6309106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1278127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22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109342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0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0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28ABD4-8845-4398-9ACD-98362AE42098}"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D1926F-BEBA-4BC7-9B52-92773CE383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1855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33820081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38593746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29782026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FFFF"/>
                </a:solidFill>
              </a:rPr>
              <a:t>© A.J.Richardson, Food And Behaviour Research 2010</a:t>
            </a:r>
          </a:p>
        </p:txBody>
      </p:sp>
    </p:spTree>
    <p:extLst>
      <p:ext uri="{BB962C8B-B14F-4D97-AF65-F5344CB8AC3E}">
        <p14:creationId xmlns:p14="http://schemas.microsoft.com/office/powerpoint/2010/main" val="42173155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p:txBody>
          <a:bodyPr/>
          <a:lstStyle>
            <a:lvl1pPr>
              <a:defRPr/>
            </a:lvl1pPr>
          </a:lstStyle>
          <a:p>
            <a:pPr>
              <a:defRPr/>
            </a:pPr>
            <a:r>
              <a:rPr lang="en-US">
                <a:solidFill>
                  <a:srgbClr val="00FFFF"/>
                </a:solidFill>
              </a:rPr>
              <a:t>© A.J.Richardson, Food And Behaviour Research 2007</a:t>
            </a:r>
          </a:p>
        </p:txBody>
      </p:sp>
    </p:spTree>
    <p:extLst>
      <p:ext uri="{BB962C8B-B14F-4D97-AF65-F5344CB8AC3E}">
        <p14:creationId xmlns:p14="http://schemas.microsoft.com/office/powerpoint/2010/main" val="4063583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FFFF"/>
                </a:solidFill>
              </a:rPr>
              <a:t>© A.J.Richardson, Food And Behaviour Research 2007</a:t>
            </a:r>
          </a:p>
        </p:txBody>
      </p:sp>
    </p:spTree>
    <p:extLst>
      <p:ext uri="{BB962C8B-B14F-4D97-AF65-F5344CB8AC3E}">
        <p14:creationId xmlns:p14="http://schemas.microsoft.com/office/powerpoint/2010/main" val="1910367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FFFF"/>
                </a:solidFill>
              </a:rPr>
              <a:t>© A.J.Richardson, Food And Behaviour Research 2007</a:t>
            </a:r>
          </a:p>
        </p:txBody>
      </p:sp>
    </p:spTree>
    <p:extLst>
      <p:ext uri="{BB962C8B-B14F-4D97-AF65-F5344CB8AC3E}">
        <p14:creationId xmlns:p14="http://schemas.microsoft.com/office/powerpoint/2010/main" val="58611235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378196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21398620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D51C-1BC4-4C1C-8D1C-CDDA495B86FA}"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424578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D53C8F-76B0-4947-B347-B3A51D5A11C7}" type="datetimeFigureOut">
              <a:rPr lang="en-US">
                <a:solidFill>
                  <a:prstClr val="black">
                    <a:tint val="75000"/>
                  </a:prstClr>
                </a:solidFill>
              </a:rPr>
              <a:pPr>
                <a:defRPr/>
              </a:pPr>
              <a:t>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A6A1C8-314D-426A-B0F5-B28B0ABFD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1628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8ED51C-1BC4-4C1C-8D1C-CDDA495B86FA}"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22469157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1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11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8ED51C-1BC4-4C1C-8D1C-CDDA495B86FA}" type="datetimeFigureOut">
              <a:rPr lang="en-GB" smtClean="0"/>
              <a:t>16/01/2023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26988325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8ED51C-1BC4-4C1C-8D1C-CDDA495B86FA}" type="datetimeFigureOut">
              <a:rPr lang="en-GB" smtClean="0"/>
              <a:t>16/01/2023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38731062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D51C-1BC4-4C1C-8D1C-CDDA495B86FA}" type="datetimeFigureOut">
              <a:rPr lang="en-GB" smtClean="0"/>
              <a:t>16/01/2023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38530234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22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27346688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31309222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27295827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1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81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9D3FAC-C414-4808-9713-781F0232E9D1}" type="slidenum">
              <a:rPr lang="en-GB" smtClean="0"/>
              <a:t>‹#›</a:t>
            </a:fld>
            <a:endParaRPr lang="en-GB"/>
          </a:p>
        </p:txBody>
      </p:sp>
    </p:spTree>
    <p:extLst>
      <p:ext uri="{BB962C8B-B14F-4D97-AF65-F5344CB8AC3E}">
        <p14:creationId xmlns:p14="http://schemas.microsoft.com/office/powerpoint/2010/main" val="16517540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F6C7-F540-4D83-894B-B76E5607765A}"/>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65473297-8F52-4FAB-97C0-E20F0E18A5FE}"/>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122791-83DA-4B07-9AF9-D9A5EEF617CE}"/>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F4755172-8504-4141-970E-8F5EF8EA1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08CB3-1A19-4C35-ADC2-4C0EDBADB292}"/>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34957566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D3FA-0FF7-497E-8609-CB3AE2B62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82A68-7AC9-4110-96D9-FD181C680D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196A2-5A64-4DD5-A1BB-C7A771DCA0BA}"/>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55271EE9-9D3A-49DF-A78B-DD20B49B1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37013-F73E-49B7-8822-5FFD64D18DB8}"/>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145926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6"/>
            <a:ext cx="82296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fld id="{483247D7-1341-49A0-9873-C534B99D5D3E}"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0FEECD-53FF-4D41-84A2-2A7360259C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09042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ABE8-5102-4B0E-B4DB-94C3C4F0AD60}"/>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5E81C7-273C-43B8-8968-896A408276D2}"/>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ACC29F-F275-4D7F-A8E9-5C02AA173638}"/>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4ABBFEA0-3B4C-4AFC-B5F1-43E50E814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8FEDE-A661-4D71-BC7F-11CC5B561F0A}"/>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9565965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F2AD-171C-4C4F-9E78-47320CDC8E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4F82D3-FF17-41B3-9857-BF9B229770C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764382-E3B3-4A8F-8339-22C08E72FBE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6F553C-1866-4931-8149-311556560503}"/>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BF72D936-585C-4AEF-BF09-3B361DE49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EDAAF-CF82-4183-A9B4-6DBC4B70916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498602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5462-E4AF-4DE0-9382-48B232EB2DC0}"/>
              </a:ext>
            </a:extLst>
          </p:cNvPr>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ED469D-5CE2-43B0-A0D3-C882AA48484D}"/>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F37FF12D-03D6-420E-9B2C-AE19E12B113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2594A3-B067-4A1C-9183-0CB1F5F7DC8E}"/>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83FE4D7C-88E0-4C2B-9BDF-B241B6B9104D}"/>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94C9FE-55BB-4DEF-BC06-FF658308B3FD}"/>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8" name="Footer Placeholder 7">
            <a:extLst>
              <a:ext uri="{FF2B5EF4-FFF2-40B4-BE49-F238E27FC236}">
                <a16:creationId xmlns:a16="http://schemas.microsoft.com/office/drawing/2014/main" id="{B544D3D7-35CF-4E6F-8CEB-5D8B14F416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84C383-CA7D-4D80-BC68-074D851E9DCD}"/>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121577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A0A8-1AF6-4D8B-9752-2FCCA01B29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424E48-363D-4D19-9ADD-4EA4FFD2EAB9}"/>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4" name="Footer Placeholder 3">
            <a:extLst>
              <a:ext uri="{FF2B5EF4-FFF2-40B4-BE49-F238E27FC236}">
                <a16:creationId xmlns:a16="http://schemas.microsoft.com/office/drawing/2014/main" id="{F39641AD-F952-49ED-B7D3-D58B2E4C4F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2DA385-BAD1-4B65-958C-AD2B872262D5}"/>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4816270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9683B-C607-4334-9100-BF032D0AB482}"/>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3" name="Footer Placeholder 2">
            <a:extLst>
              <a:ext uri="{FF2B5EF4-FFF2-40B4-BE49-F238E27FC236}">
                <a16:creationId xmlns:a16="http://schemas.microsoft.com/office/drawing/2014/main" id="{4B8FC4D1-01DF-4CDE-B56D-EC7A4983A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8F1BFD-8A06-42CB-B4EB-08BBEE8AE1FA}"/>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34971782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34E-7E06-4EEB-8993-26DFCC6B9764}"/>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EB4870-A5C0-444E-B4A8-655D57D275CA}"/>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D0B3E-CAF1-467D-BE48-06F76176AB99}"/>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D7A1BEC9-E3CF-4781-B48B-E185F6B82073}"/>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264B55E2-4230-4BD9-862F-CA8427D7F9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A8278-9199-49C0-B0DB-DC51073E284E}"/>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3728545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9330-D720-4733-A956-149B8834EE24}"/>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7FA35E-553F-4871-A900-B23330C24940}"/>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A408D23A-8BAE-48C2-B4AB-F8D30C41F942}"/>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1B9270A-8070-47DB-B275-9D6C71345E36}"/>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9079C44A-58D9-4906-A389-7DDAC6C4B5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659BE-0E8C-4D2C-B39D-70F5800DD126}"/>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17517088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5364-1962-43F9-8B62-A5D5C88CDA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5A49D0-C450-4B83-AC94-F650084BE1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B333B8-3BEA-46C3-A040-32F204D240E4}"/>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D155465F-2A05-4567-B605-46F14963B8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CA7371-ABFC-45A1-BC64-ACD9C448E95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4296436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3C1E4-E162-45A5-95B1-E6ADBF46D055}"/>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CF8BE-69B9-4714-B499-712C2138B525}"/>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CBEC8-2D06-4A44-979C-B1D26A1D6A99}"/>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C7F58077-1924-4847-BD02-DFF9E6F38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BA713-B770-4264-9B43-0B6739763D0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9383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F6C7-F540-4D83-894B-B76E5607765A}"/>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65473297-8F52-4FAB-97C0-E20F0E18A5FE}"/>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122791-83DA-4B07-9AF9-D9A5EEF617CE}"/>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F4755172-8504-4141-970E-8F5EF8EA1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08CB3-1A19-4C35-ADC2-4C0EDBADB292}"/>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108580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D3FA-0FF7-497E-8609-CB3AE2B62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82A68-7AC9-4110-96D9-FD181C680D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196A2-5A64-4DD5-A1BB-C7A771DCA0BA}"/>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55271EE9-9D3A-49DF-A78B-DD20B49B1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37013-F73E-49B7-8822-5FFD64D18DB8}"/>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108574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ABE8-5102-4B0E-B4DB-94C3C4F0AD60}"/>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5E81C7-273C-43B8-8968-896A408276D2}"/>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ACC29F-F275-4D7F-A8E9-5C02AA173638}"/>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4ABBFEA0-3B4C-4AFC-B5F1-43E50E814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8FEDE-A661-4D71-BC7F-11CC5B561F0A}"/>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49303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F2AD-171C-4C4F-9E78-47320CDC8E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4F82D3-FF17-41B3-9857-BF9B229770C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764382-E3B3-4A8F-8339-22C08E72FBE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6F553C-1866-4931-8149-311556560503}"/>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BF72D936-585C-4AEF-BF09-3B361DE49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EDAAF-CF82-4183-A9B4-6DBC4B70916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3252878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5462-E4AF-4DE0-9382-48B232EB2DC0}"/>
              </a:ext>
            </a:extLst>
          </p:cNvPr>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ED469D-5CE2-43B0-A0D3-C882AA48484D}"/>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F37FF12D-03D6-420E-9B2C-AE19E12B113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2594A3-B067-4A1C-9183-0CB1F5F7DC8E}"/>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83FE4D7C-88E0-4C2B-9BDF-B241B6B9104D}"/>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94C9FE-55BB-4DEF-BC06-FF658308B3FD}"/>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8" name="Footer Placeholder 7">
            <a:extLst>
              <a:ext uri="{FF2B5EF4-FFF2-40B4-BE49-F238E27FC236}">
                <a16:creationId xmlns:a16="http://schemas.microsoft.com/office/drawing/2014/main" id="{B544D3D7-35CF-4E6F-8CEB-5D8B14F416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84C383-CA7D-4D80-BC68-074D851E9DCD}"/>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77117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A0A8-1AF6-4D8B-9752-2FCCA01B29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424E48-363D-4D19-9ADD-4EA4FFD2EAB9}"/>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4" name="Footer Placeholder 3">
            <a:extLst>
              <a:ext uri="{FF2B5EF4-FFF2-40B4-BE49-F238E27FC236}">
                <a16:creationId xmlns:a16="http://schemas.microsoft.com/office/drawing/2014/main" id="{F39641AD-F952-49ED-B7D3-D58B2E4C4F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2DA385-BAD1-4B65-958C-AD2B872262D5}"/>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428283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9F85E8-15FC-4BC1-8F19-3113C4D9B323}"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B7FF59-8104-421D-9725-B9FA7E5FA6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52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9683B-C607-4334-9100-BF032D0AB482}"/>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3" name="Footer Placeholder 2">
            <a:extLst>
              <a:ext uri="{FF2B5EF4-FFF2-40B4-BE49-F238E27FC236}">
                <a16:creationId xmlns:a16="http://schemas.microsoft.com/office/drawing/2014/main" id="{4B8FC4D1-01DF-4CDE-B56D-EC7A4983A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8F1BFD-8A06-42CB-B4EB-08BBEE8AE1FA}"/>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419050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34E-7E06-4EEB-8993-26DFCC6B9764}"/>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EB4870-A5C0-444E-B4A8-655D57D275CA}"/>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D0B3E-CAF1-467D-BE48-06F76176AB99}"/>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D7A1BEC9-E3CF-4781-B48B-E185F6B82073}"/>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264B55E2-4230-4BD9-862F-CA8427D7F9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A8278-9199-49C0-B0DB-DC51073E284E}"/>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480439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9330-D720-4733-A956-149B8834EE24}"/>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7FA35E-553F-4871-A900-B23330C24940}"/>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A408D23A-8BAE-48C2-B4AB-F8D30C41F942}"/>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1B9270A-8070-47DB-B275-9D6C71345E36}"/>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6" name="Footer Placeholder 5">
            <a:extLst>
              <a:ext uri="{FF2B5EF4-FFF2-40B4-BE49-F238E27FC236}">
                <a16:creationId xmlns:a16="http://schemas.microsoft.com/office/drawing/2014/main" id="{9079C44A-58D9-4906-A389-7DDAC6C4B5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659BE-0E8C-4D2C-B39D-70F5800DD126}"/>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113480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5364-1962-43F9-8B62-A5D5C88CDA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5A49D0-C450-4B83-AC94-F650084BE1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B333B8-3BEA-46C3-A040-32F204D240E4}"/>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D155465F-2A05-4567-B605-46F14963B8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CA7371-ABFC-45A1-BC64-ACD9C448E95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1779193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3C1E4-E162-45A5-95B1-E6ADBF46D055}"/>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CF8BE-69B9-4714-B499-712C2138B525}"/>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CBEC8-2D06-4A44-979C-B1D26A1D6A99}"/>
              </a:ext>
            </a:extLst>
          </p:cNvPr>
          <p:cNvSpPr>
            <a:spLocks noGrp="1"/>
          </p:cNvSpPr>
          <p:nvPr>
            <p:ph type="dt" sz="half" idx="10"/>
          </p:nvPr>
        </p:nvSpPr>
        <p:spPr/>
        <p:txBody>
          <a:body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C7F58077-1924-4847-BD02-DFF9E6F38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BA713-B770-4264-9B43-0B6739763D0C}"/>
              </a:ext>
            </a:extLst>
          </p:cNvPr>
          <p:cNvSpPr>
            <a:spLocks noGrp="1"/>
          </p:cNvSpPr>
          <p:nvPr>
            <p:ph type="sldNum" sz="quarter" idx="12"/>
          </p:nvPr>
        </p:nvSpPr>
        <p:spPr/>
        <p:txBody>
          <a:bodyPr/>
          <a:lstStyle/>
          <a:p>
            <a:fld id="{25FD698E-CEC2-48D3-AB6E-7D63E01FEBAD}" type="slidenum">
              <a:rPr lang="en-GB" smtClean="0"/>
              <a:t>‹#›</a:t>
            </a:fld>
            <a:endParaRPr lang="en-GB"/>
          </a:p>
        </p:txBody>
      </p:sp>
    </p:spTree>
    <p:extLst>
      <p:ext uri="{BB962C8B-B14F-4D97-AF65-F5344CB8AC3E}">
        <p14:creationId xmlns:p14="http://schemas.microsoft.com/office/powerpoint/2010/main" val="2715608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2B36-8C06-4A29-951D-E79EED30AB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407F5FC-50F3-44AD-A206-2BFCED6EC5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DDB03B-C52D-48EB-98E4-1E82CCC287A1}"/>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989A9DD6-D9A6-4333-B0A0-2329E2425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4A0EA-5F2F-478A-AD3A-09C8C2C8ABB4}"/>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70108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9310-19FA-4F57-94FC-455B8E426B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C1DF19-86EF-4EB8-94F5-7AF3FCA22E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43FBD-CA26-457A-B8FC-0B0976753CED}"/>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AE13CA3D-35F6-4AB5-8E88-294F342FC9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537AD-4717-432B-83E3-D8E734643878}"/>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399958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3B14-D77C-4DB0-8892-F45E191755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50F89A-25C8-4FCD-92EB-B616C0AD3D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ACCA0D-7571-49AC-A02B-7DB2636E9786}"/>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72BFE8AF-AAE8-4434-B45D-AF136B34A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59C69-B150-48DC-BFCF-068288BA9369}"/>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307907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44D9-23AE-4EBE-8943-436FB2F41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DD0319-8A8F-407A-B2CF-7091B2AA3D0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1052FC-9F72-44D7-8882-7F83DCD473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C9D4D1-6739-4806-9BEF-57C88F90F415}"/>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6" name="Footer Placeholder 5">
            <a:extLst>
              <a:ext uri="{FF2B5EF4-FFF2-40B4-BE49-F238E27FC236}">
                <a16:creationId xmlns:a16="http://schemas.microsoft.com/office/drawing/2014/main" id="{034365BD-4281-488E-BD88-DC4B87436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A65B1-3A65-40B4-A071-ADBC78DD1A94}"/>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90358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7775-8856-431A-A0A8-A40D03459A4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F16EC1-033A-44A7-BE6D-6BC60CA93E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898D517-8051-4B64-BE07-FD01631E65E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03A4C7-8798-48FD-A256-87F152D4BF0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57FB380-8364-429D-AFAC-F1113521388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CBDF99-C807-4126-B39A-0E88EABE0FEE}"/>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8" name="Footer Placeholder 7">
            <a:extLst>
              <a:ext uri="{FF2B5EF4-FFF2-40B4-BE49-F238E27FC236}">
                <a16:creationId xmlns:a16="http://schemas.microsoft.com/office/drawing/2014/main" id="{F7A94E72-8E6B-47F4-A222-ED8FE55DE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5F156D-B634-47DD-887A-1B6B92389B24}"/>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102265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8BB042-A07C-4F0D-A5D7-B50CF4E0CEA3}"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11D666-3792-45BA-81D1-B1B0B4B576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547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E9DC-DD33-4E37-8EFF-D4C5388147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85F4C6-A495-4D43-B799-22E79E97EB2C}"/>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4" name="Footer Placeholder 3">
            <a:extLst>
              <a:ext uri="{FF2B5EF4-FFF2-40B4-BE49-F238E27FC236}">
                <a16:creationId xmlns:a16="http://schemas.microsoft.com/office/drawing/2014/main" id="{5492E898-A4D9-40D5-9F87-E9E5A1CEA6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17AC67-6F83-46A3-A334-828F6EBF3EB6}"/>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039233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17230-7197-4B6F-9ECA-21A255AF2AAF}"/>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3" name="Footer Placeholder 2">
            <a:extLst>
              <a:ext uri="{FF2B5EF4-FFF2-40B4-BE49-F238E27FC236}">
                <a16:creationId xmlns:a16="http://schemas.microsoft.com/office/drawing/2014/main" id="{E6670898-F607-41E9-8C5C-83E91816C7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ADED5-10AE-445A-AF32-D7F3D50F48BD}"/>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1378359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C9B3-F1D6-4CB6-842F-B4185AAE46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5E5C1D-AFFA-4F12-91E7-699D630FAF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F93079-0B7B-4FE6-BF07-02CC33D634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DDEE94-9F19-45A3-A532-BD7EA9AB2052}"/>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6" name="Footer Placeholder 5">
            <a:extLst>
              <a:ext uri="{FF2B5EF4-FFF2-40B4-BE49-F238E27FC236}">
                <a16:creationId xmlns:a16="http://schemas.microsoft.com/office/drawing/2014/main" id="{5B9FC33E-684E-4EA3-87F3-2307F85B32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CAB1E-43BA-4B6E-802D-3B7D28DE9E65}"/>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38318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783F-A4A7-4547-8E2F-7BF2BEC0A9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3A72D-B060-466F-9699-50B59CB143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AD98BAB-2474-4CB7-A140-05A51FF03F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7FAF59-25C1-499E-82DD-7BD8CE9D81C7}"/>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6" name="Footer Placeholder 5">
            <a:extLst>
              <a:ext uri="{FF2B5EF4-FFF2-40B4-BE49-F238E27FC236}">
                <a16:creationId xmlns:a16="http://schemas.microsoft.com/office/drawing/2014/main" id="{96D3EEC3-8BC4-4187-89A9-B76528330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1B0AC-79EE-4400-86B1-6E26776948B1}"/>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3964662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A153-E743-4C99-BD48-A1011BB4B5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7AFFC5-F410-4D58-9E77-A80DB91CDA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877FE-4539-4CF9-9CAB-6E43A60D2A58}"/>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BCA637B2-2EE7-473B-9C31-7B7ACF852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31AFD-AA4C-4C41-8584-734EC7990FDC}"/>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998708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85508-F05C-4BAF-ACC4-F4B85DA220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CCC647-9DB3-4360-91C9-26AE86F72B5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94B71-675E-4172-97CD-95078D9043BF}"/>
              </a:ext>
            </a:extLst>
          </p:cNvPr>
          <p:cNvSpPr>
            <a:spLocks noGrp="1"/>
          </p:cNvSpPr>
          <p:nvPr>
            <p:ph type="dt" sz="half" idx="10"/>
          </p:nvPr>
        </p:nvSpPr>
        <p:spPr/>
        <p:txBody>
          <a:body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64467C00-BD29-4966-AE79-83DCF822A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DFE87-73AC-4E91-B39B-959D3EC19625}"/>
              </a:ext>
            </a:extLst>
          </p:cNvPr>
          <p:cNvSpPr>
            <a:spLocks noGrp="1"/>
          </p:cNvSpPr>
          <p:nvPr>
            <p:ph type="sldNum" sz="quarter" idx="12"/>
          </p:nvPr>
        </p:nvSpPr>
        <p:spPr/>
        <p:txBody>
          <a:bodyPr/>
          <a:lstStyle/>
          <a:p>
            <a:fld id="{6423B7D8-AE84-46A9-862E-91D2E1F3C821}" type="slidenum">
              <a:rPr lang="en-GB" smtClean="0"/>
              <a:t>‹#›</a:t>
            </a:fld>
            <a:endParaRPr lang="en-GB"/>
          </a:p>
        </p:txBody>
      </p:sp>
    </p:spTree>
    <p:extLst>
      <p:ext uri="{BB962C8B-B14F-4D97-AF65-F5344CB8AC3E}">
        <p14:creationId xmlns:p14="http://schemas.microsoft.com/office/powerpoint/2010/main" val="2135552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07F848-67F6-4C3B-8BBD-5AFE1C71BF2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11781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EB5FF2-855D-46F3-9300-784D2674C0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87142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A7CDC-F808-4809-B4EB-00EE855DA6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0393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46CBAB-A920-4CF3-8A5D-C0AEE3FFB2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425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56CF36-36DA-4453-B043-04F781101FC6}" type="datetimeFigureOut">
              <a:rPr lang="en-US">
                <a:solidFill>
                  <a:prstClr val="black">
                    <a:tint val="75000"/>
                  </a:prstClr>
                </a:solidFill>
              </a:rPr>
              <a:pPr>
                <a:defRPr/>
              </a:pPr>
              <a:t>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F0FCA7-9954-45FC-81E6-80A3210491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4726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C63508-9415-4E70-B3ED-11B63BBEEF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944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82403-41B2-4294-A5B0-FA12B363C72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295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412312-9146-4122-A75E-C1D339F50A2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54468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4FEAC-A86E-4619-873A-53C86FBE56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93666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BB193D-EE84-4ACE-A486-6651D51A66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2846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6A75D-003C-48A1-8F46-50D20096BE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9281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E519E-A97F-4D15-AC08-C8AFD821C0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68062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7FFA4E-3419-460B-8FE8-0F3A1E75CE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05788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266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09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1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255AF6-1085-44A3-B15F-BE64B6958676}" type="datetimeFigureOut">
              <a:rPr lang="en-US">
                <a:solidFill>
                  <a:prstClr val="black">
                    <a:tint val="75000"/>
                  </a:prstClr>
                </a:solidFill>
              </a:rPr>
              <a:pPr>
                <a:defRPr/>
              </a:pPr>
              <a:t>1/16/2023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D3A904-031F-4807-B850-A8CA99B8E3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9808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126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477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917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356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789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7099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115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4174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0368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9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C1E9D7-D2E7-4121-A271-CF0FC94404A1}" type="slidenum">
              <a:rPr lang="en-GB" altLang="en-US"/>
              <a:pPr>
                <a:defRPr/>
              </a:pPr>
              <a:t>‹#›</a:t>
            </a:fld>
            <a:endParaRPr lang="en-GB" altLang="en-US"/>
          </a:p>
        </p:txBody>
      </p:sp>
    </p:spTree>
    <p:extLst>
      <p:ext uri="{BB962C8B-B14F-4D97-AF65-F5344CB8AC3E}">
        <p14:creationId xmlns:p14="http://schemas.microsoft.com/office/powerpoint/2010/main" val="199777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85E2F3-5343-4D8F-9B22-336CE58ADD45}" type="datetimeFigureOut">
              <a:rPr lang="en-US">
                <a:solidFill>
                  <a:prstClr val="black">
                    <a:tint val="75000"/>
                  </a:prstClr>
                </a:solidFill>
              </a:rPr>
              <a:pPr>
                <a:defRPr/>
              </a:pPr>
              <a:t>1/16/2023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AE9919D-D1FB-42D7-9F1A-E86826132E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1610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3CC89E-28D8-472F-ADBB-1BC30198333D}" type="slidenum">
              <a:rPr lang="en-GB" altLang="en-US"/>
              <a:pPr>
                <a:defRPr/>
              </a:pPr>
              <a:t>‹#›</a:t>
            </a:fld>
            <a:endParaRPr lang="en-GB" altLang="en-US"/>
          </a:p>
        </p:txBody>
      </p:sp>
    </p:spTree>
    <p:extLst>
      <p:ext uri="{BB962C8B-B14F-4D97-AF65-F5344CB8AC3E}">
        <p14:creationId xmlns:p14="http://schemas.microsoft.com/office/powerpoint/2010/main" val="3204998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2AB06A-1E09-4A83-8B02-5452AF8C5E17}" type="slidenum">
              <a:rPr lang="en-GB" altLang="en-US"/>
              <a:pPr>
                <a:defRPr/>
              </a:pPr>
              <a:t>‹#›</a:t>
            </a:fld>
            <a:endParaRPr lang="en-GB" altLang="en-US"/>
          </a:p>
        </p:txBody>
      </p:sp>
    </p:spTree>
    <p:extLst>
      <p:ext uri="{BB962C8B-B14F-4D97-AF65-F5344CB8AC3E}">
        <p14:creationId xmlns:p14="http://schemas.microsoft.com/office/powerpoint/2010/main" val="664216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0AA20B-575D-4BE3-B5BD-BAFC8F0A30D0}" type="slidenum">
              <a:rPr lang="en-GB" altLang="en-US"/>
              <a:pPr>
                <a:defRPr/>
              </a:pPr>
              <a:t>‹#›</a:t>
            </a:fld>
            <a:endParaRPr lang="en-GB" altLang="en-US"/>
          </a:p>
        </p:txBody>
      </p:sp>
    </p:spTree>
    <p:extLst>
      <p:ext uri="{BB962C8B-B14F-4D97-AF65-F5344CB8AC3E}">
        <p14:creationId xmlns:p14="http://schemas.microsoft.com/office/powerpoint/2010/main" val="1739739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1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0B67B812-93D0-4054-919D-415C6E84E45C}" type="slidenum">
              <a:rPr lang="en-GB" altLang="en-US"/>
              <a:pPr>
                <a:defRPr/>
              </a:pPr>
              <a:t>‹#›</a:t>
            </a:fld>
            <a:endParaRPr lang="en-GB" altLang="en-US"/>
          </a:p>
        </p:txBody>
      </p:sp>
    </p:spTree>
    <p:extLst>
      <p:ext uri="{BB962C8B-B14F-4D97-AF65-F5344CB8AC3E}">
        <p14:creationId xmlns:p14="http://schemas.microsoft.com/office/powerpoint/2010/main" val="2024698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B979215F-6CC9-4C2A-B9A6-05724F7946B0}" type="slidenum">
              <a:rPr lang="en-GB" altLang="en-US"/>
              <a:pPr>
                <a:defRPr/>
              </a:pPr>
              <a:t>‹#›</a:t>
            </a:fld>
            <a:endParaRPr lang="en-GB" altLang="en-US"/>
          </a:p>
        </p:txBody>
      </p:sp>
    </p:spTree>
    <p:extLst>
      <p:ext uri="{BB962C8B-B14F-4D97-AF65-F5344CB8AC3E}">
        <p14:creationId xmlns:p14="http://schemas.microsoft.com/office/powerpoint/2010/main" val="1964242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8C56B0A3-AB34-410B-A19A-F43080F14041}" type="slidenum">
              <a:rPr lang="en-GB" altLang="en-US"/>
              <a:pPr>
                <a:defRPr/>
              </a:pPr>
              <a:t>‹#›</a:t>
            </a:fld>
            <a:endParaRPr lang="en-GB" altLang="en-US"/>
          </a:p>
        </p:txBody>
      </p:sp>
    </p:spTree>
    <p:extLst>
      <p:ext uri="{BB962C8B-B14F-4D97-AF65-F5344CB8AC3E}">
        <p14:creationId xmlns:p14="http://schemas.microsoft.com/office/powerpoint/2010/main" val="1801199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F4FFC2-049F-4C60-B975-0ECC7D76AD61}" type="slidenum">
              <a:rPr lang="en-GB" altLang="en-US"/>
              <a:pPr>
                <a:defRPr/>
              </a:pPr>
              <a:t>‹#›</a:t>
            </a:fld>
            <a:endParaRPr lang="en-GB" altLang="en-US"/>
          </a:p>
        </p:txBody>
      </p:sp>
    </p:spTree>
    <p:extLst>
      <p:ext uri="{BB962C8B-B14F-4D97-AF65-F5344CB8AC3E}">
        <p14:creationId xmlns:p14="http://schemas.microsoft.com/office/powerpoint/2010/main" val="2967035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36F361-20B0-4B3D-9849-E6602E29C6CC}" type="slidenum">
              <a:rPr lang="en-GB" altLang="en-US"/>
              <a:pPr>
                <a:defRPr/>
              </a:pPr>
              <a:t>‹#›</a:t>
            </a:fld>
            <a:endParaRPr lang="en-GB" altLang="en-US"/>
          </a:p>
        </p:txBody>
      </p:sp>
    </p:spTree>
    <p:extLst>
      <p:ext uri="{BB962C8B-B14F-4D97-AF65-F5344CB8AC3E}">
        <p14:creationId xmlns:p14="http://schemas.microsoft.com/office/powerpoint/2010/main" val="968111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2E4C6B-DC8C-404B-9E60-FFD884D11FB4}" type="slidenum">
              <a:rPr lang="en-GB" altLang="en-US"/>
              <a:pPr>
                <a:defRPr/>
              </a:pPr>
              <a:t>‹#›</a:t>
            </a:fld>
            <a:endParaRPr lang="en-GB" altLang="en-US"/>
          </a:p>
        </p:txBody>
      </p:sp>
    </p:spTree>
    <p:extLst>
      <p:ext uri="{BB962C8B-B14F-4D97-AF65-F5344CB8AC3E}">
        <p14:creationId xmlns:p14="http://schemas.microsoft.com/office/powerpoint/2010/main" val="81377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A041D9-A21B-48B6-9530-2168E15B118B}" type="slidenum">
              <a:rPr lang="en-GB" altLang="en-US"/>
              <a:pPr>
                <a:defRPr/>
              </a:pPr>
              <a:t>‹#›</a:t>
            </a:fld>
            <a:endParaRPr lang="en-GB" altLang="en-US"/>
          </a:p>
        </p:txBody>
      </p:sp>
    </p:spTree>
    <p:extLst>
      <p:ext uri="{BB962C8B-B14F-4D97-AF65-F5344CB8AC3E}">
        <p14:creationId xmlns:p14="http://schemas.microsoft.com/office/powerpoint/2010/main" val="299582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F3D64-A210-4265-9D9A-DD94E8338E62}" type="datetimeFigureOut">
              <a:rPr lang="en-US">
                <a:solidFill>
                  <a:prstClr val="black">
                    <a:tint val="75000"/>
                  </a:prstClr>
                </a:solidFill>
              </a:rPr>
              <a:pPr>
                <a:defRPr/>
              </a:pPr>
              <a:t>1/16/2023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406F947-D873-4BEA-A831-4D8C32ACCC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16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81E101-60E7-4749-AAD9-BB26C6A9F6BB}" type="slidenum">
              <a:rPr lang="en-GB" altLang="en-US"/>
              <a:pPr>
                <a:defRPr/>
              </a:pPr>
              <a:t>‹#›</a:t>
            </a:fld>
            <a:endParaRPr lang="en-GB" altLang="en-US"/>
          </a:p>
        </p:txBody>
      </p:sp>
    </p:spTree>
    <p:extLst>
      <p:ext uri="{BB962C8B-B14F-4D97-AF65-F5344CB8AC3E}">
        <p14:creationId xmlns:p14="http://schemas.microsoft.com/office/powerpoint/2010/main" val="959338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853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886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41383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327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4194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389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8173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8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415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380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666BFC-BF91-42D1-A2AB-F7767E5E4C43}" type="datetimeFigureOut">
              <a:rPr lang="en-US">
                <a:solidFill>
                  <a:prstClr val="black">
                    <a:tint val="75000"/>
                  </a:prstClr>
                </a:solidFill>
              </a:rPr>
              <a:pPr>
                <a:defRPr/>
              </a:pPr>
              <a:t>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75118C-2455-4258-B558-68F0B1AA4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60879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86107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6140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A3FFB207-D577-4CD4-B4E9-17FBE63C73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6F2CFE-114C-4A3E-9E72-09B5CEB7497A}"/>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106910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99E7EC9-225A-4839-9CB1-EBD277829D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178664-1679-4F12-A8B6-03A24E724AC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2724335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8CAA6697-2903-4C72-A2A2-2CA77BDEC2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CEE48E-5995-4BBB-A72B-ACFE81A8FF70}"/>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774567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B21B22A-F64B-48F9-9536-A67D2A38AA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6AB185-42CF-4C12-9034-105D19BB4E90}"/>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6170431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5B5132EB-C172-432B-B4D8-96887F3BE3E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91B86F0-5AB8-4EAB-ACB0-AF62F5DE9791}"/>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418499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4BE944D-0024-40FC-B9E7-5100DDE61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8535421-BA9C-4E46-AC34-3888E20D2070}"/>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1923119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C8C298-321E-49A8-9CD8-1C90FB4D94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36D039-17C9-4E6C-AFC9-A5EEBA18419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157201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DBFA92D1-16F5-477C-BD0A-D613A25E35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FBBD14-447E-44CD-9CCD-8CC7CF4B4FB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43287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1938DA-3898-4A05-AAA1-2A028CA12978}" type="datetimeFigureOut">
              <a:rPr lang="en-US">
                <a:solidFill>
                  <a:prstClr val="black">
                    <a:tint val="75000"/>
                  </a:prstClr>
                </a:solidFill>
              </a:rPr>
              <a:pPr>
                <a:defRPr/>
              </a:pPr>
              <a:t>1/16/2023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8D68-A8F4-40F1-ACC9-27274B4302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873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19ADCEF-E11D-4572-B34B-689697E5A1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AF48E3-686E-41BD-A128-DB038254DD1E}"/>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18305316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E0585E3-5E6E-4437-A972-B8C259DD47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9F8224-7D06-4618-9088-4D1C8F6D504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23960080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C3609CD-44C9-4A67-B3AC-91B420FC78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51157B-90B1-40A1-B269-358DD621400C}"/>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180740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02C41237-DF75-4044-A705-67E1EBD955E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2801733-9A2B-4BB9-A843-9F531ABDE124}"/>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1745910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FC1307B-1BBC-45B8-8578-4B7866F22C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003E66-25D9-471A-80B2-96E9C4F946E1}"/>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2497344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a:extLst>
              <a:ext uri="{FF2B5EF4-FFF2-40B4-BE49-F238E27FC236}">
                <a16:creationId xmlns:a16="http://schemas.microsoft.com/office/drawing/2014/main" id="{7791BDB9-E915-43D8-A996-BC105AF219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0D1B41-8608-44F1-ADAA-4E0A685736A8}"/>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1206665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981200"/>
            <a:ext cx="3810000" cy="4114800"/>
          </a:xfrm>
        </p:spPr>
        <p:txBody>
          <a:bodyPr/>
          <a:lstStyle/>
          <a:p>
            <a:pPr lvl="0"/>
            <a:endParaRPr lang="en-GB" noProof="0"/>
          </a:p>
        </p:txBody>
      </p:sp>
      <p:sp>
        <p:nvSpPr>
          <p:cNvPr id="5" name="Rectangle 4">
            <a:extLst>
              <a:ext uri="{FF2B5EF4-FFF2-40B4-BE49-F238E27FC236}">
                <a16:creationId xmlns:a16="http://schemas.microsoft.com/office/drawing/2014/main" id="{5CDC5A1A-3ABB-41CC-A73A-966925A4BD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CB805B-3269-4DC9-8AF4-C557ADBECA8D}"/>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14687401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94F83CEB-38D7-4035-8033-3ECFCC17D80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4C78D6F-DE15-4BCB-87FA-B7422A167200}"/>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3174724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2D78C7A9-2A70-45EE-A567-1DB97F0DFCA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C5B652A-0D24-4A27-9046-73AEDB1DF5E5}"/>
              </a:ext>
            </a:extLst>
          </p:cNvPr>
          <p:cNvSpPr>
            <a:spLocks noGrp="1" noChangeArrowheads="1"/>
          </p:cNvSpPr>
          <p:nvPr>
            <p:ph type="ftr" sz="quarter" idx="11"/>
          </p:nvPr>
        </p:nvSpPr>
        <p:spPr>
          <a:ln/>
        </p:spPr>
        <p:txBody>
          <a:bodyPr/>
          <a:lstStyle>
            <a:lvl1pPr>
              <a:defRPr/>
            </a:lvl1pPr>
          </a:lstStyle>
          <a:p>
            <a:pPr>
              <a:defRPr/>
            </a:pPr>
            <a:r>
              <a:rPr lang="en-US"/>
              <a:t>© A.J.Richardson, Food And Behaviour Research 2007</a:t>
            </a:r>
          </a:p>
        </p:txBody>
      </p:sp>
    </p:spTree>
    <p:extLst>
      <p:ext uri="{BB962C8B-B14F-4D97-AF65-F5344CB8AC3E}">
        <p14:creationId xmlns:p14="http://schemas.microsoft.com/office/powerpoint/2010/main" val="22128537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618C59-854F-4032-A7B4-B6004BB6370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B25822-5083-4815-A1C3-8F4E02839745}"/>
              </a:ext>
            </a:extLst>
          </p:cNvPr>
          <p:cNvSpPr>
            <a:spLocks noGrp="1" noChangeArrowheads="1"/>
          </p:cNvSpPr>
          <p:nvPr>
            <p:ph type="ftr" sz="quarter" idx="11"/>
          </p:nvPr>
        </p:nvSpPr>
        <p:spPr/>
        <p:txBody>
          <a:bodyPr/>
          <a:lstStyle>
            <a:lvl1pPr>
              <a:defRPr/>
            </a:lvl1pPr>
          </a:lstStyle>
          <a:p>
            <a:pPr>
              <a:defRPr/>
            </a:pPr>
            <a:r>
              <a:rPr lang="en-US"/>
              <a:t>© A.J.Richardson, Food And Behaviour Research 2010</a:t>
            </a:r>
          </a:p>
        </p:txBody>
      </p:sp>
    </p:spTree>
    <p:extLst>
      <p:ext uri="{BB962C8B-B14F-4D97-AF65-F5344CB8AC3E}">
        <p14:creationId xmlns:p14="http://schemas.microsoft.com/office/powerpoint/2010/main" val="288109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0.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theme" Target="../theme/theme8.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jpeg"/><Relationship Id="rId2" Type="http://schemas.openxmlformats.org/officeDocument/2006/relationships/slideLayout" Target="../slideLayouts/slideLayout103.xml"/><Relationship Id="rId16" Type="http://schemas.openxmlformats.org/officeDocument/2006/relationships/theme" Target="../theme/theme9.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52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68C373-BC48-4F79-8F22-19C4491E9CCB}" type="datetimeFigureOut">
              <a:rPr lang="en-US">
                <a:solidFill>
                  <a:prstClr val="black">
                    <a:tint val="75000"/>
                  </a:prstClr>
                </a:solidFill>
              </a:rPr>
              <a:pPr>
                <a:def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2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2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D5C680-AB11-4BD0-AD81-2327AE2B64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1905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52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F8ED51C-1BC4-4C1C-8D1C-CDDA495B86FA}" type="datetimeFigureOut">
              <a:rPr lang="en-GB" smtClean="0"/>
              <a:t>16/01/2023</a:t>
            </a:fld>
            <a:endParaRPr lang="en-GB"/>
          </a:p>
        </p:txBody>
      </p:sp>
      <p:sp>
        <p:nvSpPr>
          <p:cNvPr id="5" name="Footer Placeholder 4"/>
          <p:cNvSpPr>
            <a:spLocks noGrp="1"/>
          </p:cNvSpPr>
          <p:nvPr>
            <p:ph type="ftr" sz="quarter" idx="3"/>
          </p:nvPr>
        </p:nvSpPr>
        <p:spPr>
          <a:xfrm>
            <a:off x="3124200" y="635652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52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9D3FAC-C414-4808-9713-781F0232E9D1}" type="slidenum">
              <a:rPr lang="en-GB" smtClean="0"/>
              <a:t>‹#›</a:t>
            </a:fld>
            <a:endParaRPr lang="en-GB"/>
          </a:p>
        </p:txBody>
      </p:sp>
    </p:spTree>
    <p:extLst>
      <p:ext uri="{BB962C8B-B14F-4D97-AF65-F5344CB8AC3E}">
        <p14:creationId xmlns:p14="http://schemas.microsoft.com/office/powerpoint/2010/main" val="409064725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D1536-21A2-458B-9426-233CB7FBADCA}"/>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7DF8E-CC55-441E-9FAF-D1235D5AA6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F087-BC3B-4E47-802C-A765F78E3647}"/>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A3CA4B8F-5732-4801-97F5-F36270AE7570}"/>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62151D-EA6C-4ED3-8388-C013EF20B3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5FD698E-CEC2-48D3-AB6E-7D63E01FEBAD}" type="slidenum">
              <a:rPr lang="en-GB" smtClean="0"/>
              <a:t>‹#›</a:t>
            </a:fld>
            <a:endParaRPr lang="en-GB"/>
          </a:p>
        </p:txBody>
      </p:sp>
    </p:spTree>
    <p:extLst>
      <p:ext uri="{BB962C8B-B14F-4D97-AF65-F5344CB8AC3E}">
        <p14:creationId xmlns:p14="http://schemas.microsoft.com/office/powerpoint/2010/main" val="459870447"/>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D1536-21A2-458B-9426-233CB7FBADCA}"/>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7DF8E-CC55-441E-9FAF-D1235D5AA6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F087-BC3B-4E47-802C-A765F78E3647}"/>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E00188F-3A45-4110-A49C-1B93CDF42923}" type="datetimeFigureOut">
              <a:rPr lang="en-GB" smtClean="0"/>
              <a:t>16/01/2023</a:t>
            </a:fld>
            <a:endParaRPr lang="en-GB"/>
          </a:p>
        </p:txBody>
      </p:sp>
      <p:sp>
        <p:nvSpPr>
          <p:cNvPr id="5" name="Footer Placeholder 4">
            <a:extLst>
              <a:ext uri="{FF2B5EF4-FFF2-40B4-BE49-F238E27FC236}">
                <a16:creationId xmlns:a16="http://schemas.microsoft.com/office/drawing/2014/main" id="{A3CA4B8F-5732-4801-97F5-F36270AE7570}"/>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62151D-EA6C-4ED3-8388-C013EF20B3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5FD698E-CEC2-48D3-AB6E-7D63E01FEBAD}" type="slidenum">
              <a:rPr lang="en-GB" smtClean="0"/>
              <a:t>‹#›</a:t>
            </a:fld>
            <a:endParaRPr lang="en-GB"/>
          </a:p>
        </p:txBody>
      </p:sp>
    </p:spTree>
    <p:extLst>
      <p:ext uri="{BB962C8B-B14F-4D97-AF65-F5344CB8AC3E}">
        <p14:creationId xmlns:p14="http://schemas.microsoft.com/office/powerpoint/2010/main" val="1209017464"/>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15630-2124-4C2C-A824-70D2C56E005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EBAF7E-E696-4AE8-B5B5-5CD2FB062F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95B04-37A5-401C-973D-32CEAACBB56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94A2BD-359D-4666-843C-CB85BA683FDF}" type="datetimeFigureOut">
              <a:rPr lang="en-GB" smtClean="0"/>
              <a:t>16/01/2023</a:t>
            </a:fld>
            <a:endParaRPr lang="en-GB"/>
          </a:p>
        </p:txBody>
      </p:sp>
      <p:sp>
        <p:nvSpPr>
          <p:cNvPr id="5" name="Footer Placeholder 4">
            <a:extLst>
              <a:ext uri="{FF2B5EF4-FFF2-40B4-BE49-F238E27FC236}">
                <a16:creationId xmlns:a16="http://schemas.microsoft.com/office/drawing/2014/main" id="{6E8BD4AA-1AB5-485E-B768-13A21133D9E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C18B8B-FF25-43A1-BB5D-7BA233389F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23B7D8-AE84-46A9-862E-91D2E1F3C821}" type="slidenum">
              <a:rPr lang="en-GB" smtClean="0"/>
              <a:t>‹#›</a:t>
            </a:fld>
            <a:endParaRPr lang="en-GB"/>
          </a:p>
        </p:txBody>
      </p:sp>
    </p:spTree>
    <p:extLst>
      <p:ext uri="{BB962C8B-B14F-4D97-AF65-F5344CB8AC3E}">
        <p14:creationId xmlns:p14="http://schemas.microsoft.com/office/powerpoint/2010/main" val="229867746"/>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783FF56D-8301-4789-B3E5-D7303D146CD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10499894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001116"/>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GB"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endParaRPr lang="en-GB"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E00AA9E4-36C9-4F0F-A8AB-48B692EBA6C7}" type="slidenum">
              <a:rPr lang="en-GB" altLang="en-US"/>
              <a:pPr eaLnBrk="0" fontAlgn="base" hangingPunct="0">
                <a:spcBef>
                  <a:spcPct val="0"/>
                </a:spcBef>
                <a:spcAft>
                  <a:spcPct val="0"/>
                </a:spcAft>
                <a:defRPr/>
              </a:pPr>
              <a:t>‹#›</a:t>
            </a:fld>
            <a:endParaRPr lang="en-GB" altLang="en-US"/>
          </a:p>
        </p:txBody>
      </p:sp>
    </p:spTree>
    <p:extLst>
      <p:ext uri="{BB962C8B-B14F-4D97-AF65-F5344CB8AC3E}">
        <p14:creationId xmlns:p14="http://schemas.microsoft.com/office/powerpoint/2010/main" val="204049586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4DC1C8-A0B8-46E3-BDA9-CCE8651A846B}" type="datetimeFigureOut">
              <a:rPr lang="en-GB" smtClean="0">
                <a:solidFill>
                  <a:prstClr val="black">
                    <a:tint val="75000"/>
                  </a:prstClr>
                </a:solidFill>
              </a:rPr>
              <a:pPr/>
              <a:t>16/01/2023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727B6B-609F-4ECF-8C8C-9E2CCEB42C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3371791"/>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577A"/>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618C5A-3500-480C-89E9-D4F2ADEF75A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84D93E7D-AE34-41AC-B50A-CDCAC39924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32EAF2A-FDCB-4727-AF44-BEC34A416B16}"/>
              </a:ext>
            </a:extLst>
          </p:cNvPr>
          <p:cNvSpPr>
            <a:spLocks noGrp="1" noChangeArrowheads="1"/>
          </p:cNvSpPr>
          <p:nvPr>
            <p:ph type="dt" sz="half" idx="2"/>
          </p:nvPr>
        </p:nvSpPr>
        <p:spPr bwMode="auto">
          <a:xfrm>
            <a:off x="685800" y="6453188"/>
            <a:ext cx="19050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7FAFDAE3-CEEF-4145-8A2D-4E80343D96E1}"/>
              </a:ext>
            </a:extLst>
          </p:cNvPr>
          <p:cNvSpPr>
            <a:spLocks noGrp="1" noChangeArrowheads="1"/>
          </p:cNvSpPr>
          <p:nvPr>
            <p:ph type="ftr" sz="quarter" idx="3"/>
          </p:nvPr>
        </p:nvSpPr>
        <p:spPr bwMode="auto">
          <a:xfrm>
            <a:off x="4067176" y="6453188"/>
            <a:ext cx="432117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accent2"/>
                </a:solidFill>
                <a:cs typeface="Times New Roman" pitchFamily="18" charset="0"/>
              </a:defRPr>
            </a:lvl1pPr>
          </a:lstStyle>
          <a:p>
            <a:pPr>
              <a:defRPr/>
            </a:pPr>
            <a:r>
              <a:rPr lang="en-US"/>
              <a:t>© A.J.Richardson, Food And Behaviour Research 2007</a:t>
            </a:r>
          </a:p>
        </p:txBody>
      </p:sp>
      <p:sp>
        <p:nvSpPr>
          <p:cNvPr id="2054" name="Picture 7" descr="FAB logo nostraprgb">
            <a:extLst>
              <a:ext uri="{FF2B5EF4-FFF2-40B4-BE49-F238E27FC236}">
                <a16:creationId xmlns:a16="http://schemas.microsoft.com/office/drawing/2014/main" id="{E4BBA3E7-121D-403C-B736-9519231009B0}"/>
              </a:ext>
            </a:extLst>
          </p:cNvPr>
          <p:cNvSpPr>
            <a:spLocks noChangeAspect="1" noChangeArrowheads="1"/>
          </p:cNvSpPr>
          <p:nvPr userDrawn="1"/>
        </p:nvSpPr>
        <p:spPr bwMode="auto">
          <a:xfrm>
            <a:off x="8459789" y="6424615"/>
            <a:ext cx="576262" cy="344487"/>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a:p>
        </p:txBody>
      </p:sp>
    </p:spTree>
    <p:extLst>
      <p:ext uri="{BB962C8B-B14F-4D97-AF65-F5344CB8AC3E}">
        <p14:creationId xmlns:p14="http://schemas.microsoft.com/office/powerpoint/2010/main" val="2511014656"/>
      </p:ext>
    </p:extLst>
  </p:cSld>
  <p:clrMap bg1="dk2" tx1="lt1" bg2="dk1" tx2="lt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 id="2147484452" r:id="rId13"/>
    <p:sldLayoutId id="2147484453" r:id="rId14"/>
    <p:sldLayoutId id="2147484454" r:id="rId15"/>
    <p:sldLayoutId id="2147484455" r:id="rId16"/>
    <p:sldLayoutId id="2147484456" r:id="rId17"/>
    <p:sldLayoutId id="2147484457" r:id="rId18"/>
    <p:sldLayoutId id="2147484458" r:id="rId19"/>
    <p:sldLayoutId id="2147484459" r:id="rId20"/>
  </p:sldLayoutIdLst>
  <p:hf sldNum="0"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577A"/>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453188"/>
            <a:ext cx="19050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067261" y="6453188"/>
            <a:ext cx="4321175"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accent2"/>
                </a:solidFill>
                <a:cs typeface="Times New Roman" pitchFamily="18" charset="0"/>
              </a:defRPr>
            </a:lvl1pPr>
          </a:lstStyle>
          <a:p>
            <a:pPr eaLnBrk="0" fontAlgn="base" hangingPunct="0">
              <a:spcBef>
                <a:spcPct val="0"/>
              </a:spcBef>
              <a:spcAft>
                <a:spcPct val="0"/>
              </a:spcAft>
              <a:defRPr/>
            </a:pPr>
            <a:r>
              <a:rPr lang="en-US">
                <a:solidFill>
                  <a:srgbClr val="00FFFF"/>
                </a:solidFill>
              </a:rPr>
              <a:t>© A.J.Richardson, Food And Behaviour Research 2010</a:t>
            </a:r>
          </a:p>
        </p:txBody>
      </p:sp>
      <p:pic>
        <p:nvPicPr>
          <p:cNvPr id="11270" name="Picture 7" descr="FAB logo nostraprgb"/>
          <p:cNvPicPr>
            <a:picLocks noChangeAspect="1" noChangeArrowheads="1"/>
          </p:cNvPicPr>
          <p:nvPr userDrawn="1"/>
        </p:nvPicPr>
        <p:blipFill>
          <a:blip r:embed="rId17" cstate="print"/>
          <a:srcRect/>
          <a:stretch>
            <a:fillRect/>
          </a:stretch>
        </p:blipFill>
        <p:spPr bwMode="auto">
          <a:xfrm>
            <a:off x="8459790" y="6424785"/>
            <a:ext cx="576262" cy="344487"/>
          </a:xfrm>
          <a:prstGeom prst="rect">
            <a:avLst/>
          </a:prstGeom>
          <a:noFill/>
          <a:ln w="9525">
            <a:noFill/>
            <a:miter lim="800000"/>
            <a:headEnd/>
            <a:tailEnd/>
          </a:ln>
        </p:spPr>
      </p:pic>
    </p:spTree>
    <p:extLst>
      <p:ext uri="{BB962C8B-B14F-4D97-AF65-F5344CB8AC3E}">
        <p14:creationId xmlns:p14="http://schemas.microsoft.com/office/powerpoint/2010/main" val="1010956674"/>
      </p:ext>
    </p:extLst>
  </p:cSld>
  <p:clrMap bg1="dk2" tx1="lt1" bg2="dk1" tx2="lt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hf sldNum="0"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7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foodandmoodcentre.com.au/" TargetMode="External"/><Relationship Id="rId2" Type="http://schemas.openxmlformats.org/officeDocument/2006/relationships/hyperlink" Target="http://www.fabresearch.org/" TargetMode="Externa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7.xml"/><Relationship Id="rId5" Type="http://schemas.openxmlformats.org/officeDocument/2006/relationships/image" Target="../media/image19.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8.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108.xml"/><Relationship Id="rId5" Type="http://schemas.openxmlformats.org/officeDocument/2006/relationships/image" Target="../media/image25.png"/><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notesSlide" Target="../notesSlides/notesSlide8.xml"/><Relationship Id="rId21" Type="http://schemas.openxmlformats.org/officeDocument/2006/relationships/image" Target="../media/image51.jpe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slideLayout" Target="../slideLayouts/slideLayout15.xml"/><Relationship Id="rId16" Type="http://schemas.openxmlformats.org/officeDocument/2006/relationships/image" Target="../media/image46.jpeg"/><Relationship Id="rId20" Type="http://schemas.openxmlformats.org/officeDocument/2006/relationships/image" Target="../media/image50.jpeg"/><Relationship Id="rId1" Type="http://schemas.openxmlformats.org/officeDocument/2006/relationships/tags" Target="../tags/tag7.xml"/><Relationship Id="rId6" Type="http://schemas.openxmlformats.org/officeDocument/2006/relationships/image" Target="../media/image36.jpeg"/><Relationship Id="rId11" Type="http://schemas.openxmlformats.org/officeDocument/2006/relationships/image" Target="../media/image41.jpeg"/><Relationship Id="rId24" Type="http://schemas.openxmlformats.org/officeDocument/2006/relationships/image" Target="../media/image54.jpeg"/><Relationship Id="rId5" Type="http://schemas.openxmlformats.org/officeDocument/2006/relationships/image" Target="../media/image35.jpeg"/><Relationship Id="rId15" Type="http://schemas.openxmlformats.org/officeDocument/2006/relationships/image" Target="../media/image45.jpeg"/><Relationship Id="rId23" Type="http://schemas.openxmlformats.org/officeDocument/2006/relationships/image" Target="../media/image53.jpeg"/><Relationship Id="rId10" Type="http://schemas.openxmlformats.org/officeDocument/2006/relationships/image" Target="../media/image40.jpeg"/><Relationship Id="rId19" Type="http://schemas.openxmlformats.org/officeDocument/2006/relationships/image" Target="../media/image49.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 Id="rId22"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26.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6.wmf"/><Relationship Id="rId7" Type="http://schemas.openxmlformats.org/officeDocument/2006/relationships/image" Target="../media/image6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slideLayout" Target="../slideLayouts/slideLayout54.xml"/><Relationship Id="rId1" Type="http://schemas.openxmlformats.org/officeDocument/2006/relationships/tags" Target="../tags/tag1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jpg"/><Relationship Id="rId15" Type="http://schemas.openxmlformats.org/officeDocument/2006/relationships/image" Target="../media/image74.jpeg"/><Relationship Id="rId10" Type="http://schemas.openxmlformats.org/officeDocument/2006/relationships/image" Target="../media/image69.jp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sv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hyperlink" Target="https://www.thepineshighland.com/special-diets-for-children-with-autism"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eateatingdisorders.org.uk/your-stories/endeavour-blog/"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pMcxiYb4AN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60.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hyperlink" Target="https://www.thepineshighland.com/understanding-managing-picky-eating" TargetMode="Externa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hyperlink" Target="https://eur02.safelinks.protection.outlook.com/?url=https://youtu.be/uj3B3vP0Lx0&amp;data=02|01||7b98cda6aae141c344a308d7f7f4c56c|89f0b56e6d164fe89dba176fa940f7c9|0|0|637250502957952744&amp;sdata=GYVih9aR12EpQA1NvEU%2B45GBf0yE/AKB5W6W01gYIaw%3D&amp;reserved=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g"/></Relationships>
</file>

<file path=ppt/slides/_rels/slide5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88.jpeg"/><Relationship Id="rId4" Type="http://schemas.openxmlformats.org/officeDocument/2006/relationships/image" Target="../media/image87.jpg"/></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91.jpeg"/><Relationship Id="rId4" Type="http://schemas.openxmlformats.org/officeDocument/2006/relationships/image" Target="../media/image90.jp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g"/></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97.png"/><Relationship Id="rId4" Type="http://schemas.openxmlformats.org/officeDocument/2006/relationships/image" Target="../media/image96.jp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60.xml.rels><?xml version="1.0" encoding="UTF-8" standalone="yes"?>
<Relationships xmlns="http://schemas.openxmlformats.org/package/2006/relationships"><Relationship Id="rId3" Type="http://schemas.openxmlformats.org/officeDocument/2006/relationships/hyperlink" Target="https://info.fabresearch.org/webinar-invitation-selective-eating-masterclass#section-1642980952133" TargetMode="External"/><Relationship Id="rId2" Type="http://schemas.openxmlformats.org/officeDocument/2006/relationships/hyperlink" Target="https://www.fabresearch.org/viewItem.php?id=15541&amp;listId=341&amp;categoryId=&amp;navPageId=342" TargetMode="External"/><Relationship Id="rId1" Type="http://schemas.openxmlformats.org/officeDocument/2006/relationships/slideLayout" Target="../slideLayouts/slideLayout3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s://info.fabresearch.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095F-F574-4CF6-95D4-4A43F4511367}"/>
              </a:ext>
            </a:extLst>
          </p:cNvPr>
          <p:cNvSpPr>
            <a:spLocks noGrp="1"/>
          </p:cNvSpPr>
          <p:nvPr>
            <p:ph type="ctrTitle"/>
          </p:nvPr>
        </p:nvSpPr>
        <p:spPr>
          <a:xfrm>
            <a:off x="179512" y="1052736"/>
            <a:ext cx="8964488" cy="1470025"/>
          </a:xfrm>
        </p:spPr>
        <p:txBody>
          <a:bodyPr>
            <a:normAutofit fontScale="90000"/>
          </a:bodyPr>
          <a:lstStyle/>
          <a:p>
            <a:r>
              <a:rPr lang="en-GB" b="1" i="1" dirty="0"/>
              <a:t> Food, Mood and Behaviour in Children</a:t>
            </a:r>
            <a:br>
              <a:rPr lang="en-GB" b="1" i="1" dirty="0"/>
            </a:br>
            <a:r>
              <a:rPr lang="en-GB" b="1" i="1" dirty="0"/>
              <a:t>- From Micronutrients to UPF’s!</a:t>
            </a:r>
          </a:p>
        </p:txBody>
      </p:sp>
      <p:sp>
        <p:nvSpPr>
          <p:cNvPr id="3" name="Subtitle 2">
            <a:extLst>
              <a:ext uri="{FF2B5EF4-FFF2-40B4-BE49-F238E27FC236}">
                <a16:creationId xmlns:a16="http://schemas.microsoft.com/office/drawing/2014/main" id="{894938A1-5171-4069-893B-69DDB05B06F3}"/>
              </a:ext>
            </a:extLst>
          </p:cNvPr>
          <p:cNvSpPr>
            <a:spLocks noGrp="1"/>
          </p:cNvSpPr>
          <p:nvPr>
            <p:ph type="subTitle" idx="1"/>
          </p:nvPr>
        </p:nvSpPr>
        <p:spPr>
          <a:xfrm>
            <a:off x="1547664" y="4588266"/>
            <a:ext cx="6400800" cy="1752600"/>
          </a:xfrm>
        </p:spPr>
        <p:txBody>
          <a:bodyPr>
            <a:normAutofit fontScale="92500" lnSpcReduction="20000"/>
          </a:bodyPr>
          <a:lstStyle/>
          <a:p>
            <a:r>
              <a:rPr lang="en-GB" dirty="0">
                <a:solidFill>
                  <a:schemeClr val="bg1">
                    <a:lumMod val="50000"/>
                  </a:schemeClr>
                </a:solidFill>
              </a:rPr>
              <a:t>Dave Rex, Specialist Dietitian, Highland Council.</a:t>
            </a:r>
          </a:p>
          <a:p>
            <a:endParaRPr lang="en-GB" dirty="0">
              <a:solidFill>
                <a:schemeClr val="bg1">
                  <a:lumMod val="50000"/>
                </a:schemeClr>
              </a:solidFill>
            </a:endParaRPr>
          </a:p>
          <a:p>
            <a:r>
              <a:rPr lang="en-GB" dirty="0">
                <a:solidFill>
                  <a:schemeClr val="bg1">
                    <a:lumMod val="50000"/>
                  </a:schemeClr>
                </a:solidFill>
              </a:rPr>
              <a:t>David.rex@highland.gov.uk</a:t>
            </a:r>
          </a:p>
        </p:txBody>
      </p:sp>
    </p:spTree>
    <p:extLst>
      <p:ext uri="{BB962C8B-B14F-4D97-AF65-F5344CB8AC3E}">
        <p14:creationId xmlns:p14="http://schemas.microsoft.com/office/powerpoint/2010/main" val="1690449245"/>
      </p:ext>
    </p:extLst>
  </p:cSld>
  <p:clrMapOvr>
    <a:masterClrMapping/>
  </p:clrMapOvr>
  <mc:AlternateContent xmlns:mc="http://schemas.openxmlformats.org/markup-compatibility/2006" xmlns:p14="http://schemas.microsoft.com/office/powerpoint/2010/main">
    <mc:Choice Requires="p14">
      <p:transition spd="slow" p14:dur="2000" advTm="9321"/>
    </mc:Choice>
    <mc:Fallback xmlns="">
      <p:transition spd="slow" advTm="93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E2356-65D1-4969-BD62-00E3C6797642}"/>
              </a:ext>
            </a:extLst>
          </p:cNvPr>
          <p:cNvSpPr>
            <a:spLocks noGrp="1"/>
          </p:cNvSpPr>
          <p:nvPr>
            <p:ph idx="1"/>
          </p:nvPr>
        </p:nvSpPr>
        <p:spPr>
          <a:xfrm>
            <a:off x="457200" y="1166018"/>
            <a:ext cx="8229600" cy="4525963"/>
          </a:xfrm>
        </p:spPr>
        <p:txBody>
          <a:bodyPr/>
          <a:lstStyle/>
          <a:p>
            <a:pPr marL="0" indent="0" algn="ctr">
              <a:buNone/>
            </a:pPr>
            <a:r>
              <a:rPr lang="en-GB" sz="7200" i="1" dirty="0"/>
              <a:t>Medium Term</a:t>
            </a:r>
          </a:p>
        </p:txBody>
      </p:sp>
      <p:pic>
        <p:nvPicPr>
          <p:cNvPr id="7" name="Picture 6" descr="Top view of a calendar with a red pen on top">
            <a:extLst>
              <a:ext uri="{FF2B5EF4-FFF2-40B4-BE49-F238E27FC236}">
                <a16:creationId xmlns:a16="http://schemas.microsoft.com/office/drawing/2014/main" id="{87D83874-D6CD-403B-A35A-EC4BA5F05D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0300" y="3068960"/>
            <a:ext cx="4743400" cy="3121203"/>
          </a:xfrm>
          <a:prstGeom prst="rect">
            <a:avLst/>
          </a:prstGeom>
        </p:spPr>
      </p:pic>
    </p:spTree>
    <p:extLst>
      <p:ext uri="{BB962C8B-B14F-4D97-AF65-F5344CB8AC3E}">
        <p14:creationId xmlns:p14="http://schemas.microsoft.com/office/powerpoint/2010/main" val="160766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Graphic 8" descr="Brain in head outline">
            <a:extLst>
              <a:ext uri="{FF2B5EF4-FFF2-40B4-BE49-F238E27FC236}">
                <a16:creationId xmlns:a16="http://schemas.microsoft.com/office/drawing/2014/main" id="{791BC3EB-B2A5-4701-A2E4-574FB8027D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368405"/>
            <a:ext cx="9804199" cy="65874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595" y="2401398"/>
            <a:ext cx="2969422" cy="12961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478" y="3708834"/>
            <a:ext cx="1368236" cy="10477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4668" y="3708834"/>
            <a:ext cx="1403248" cy="108011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311" y="3738300"/>
            <a:ext cx="918102" cy="1045669"/>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13780" t="2999" r="18386" b="10299"/>
          <a:stretch/>
        </p:blipFill>
        <p:spPr>
          <a:xfrm>
            <a:off x="5031687" y="3606855"/>
            <a:ext cx="1966572" cy="127710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9175" y="1943689"/>
            <a:ext cx="2301720" cy="2301720"/>
          </a:xfrm>
          <a:prstGeom prst="rect">
            <a:avLst/>
          </a:prstGeom>
        </p:spPr>
      </p:pic>
      <p:sp>
        <p:nvSpPr>
          <p:cNvPr id="12" name="TextBox 11"/>
          <p:cNvSpPr txBox="1"/>
          <p:nvPr/>
        </p:nvSpPr>
        <p:spPr>
          <a:xfrm>
            <a:off x="2063745" y="2725435"/>
            <a:ext cx="2448230"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Magnesium</a:t>
            </a:r>
          </a:p>
        </p:txBody>
      </p:sp>
      <p:sp>
        <p:nvSpPr>
          <p:cNvPr id="13" name="TextBox 12"/>
          <p:cNvSpPr txBox="1"/>
          <p:nvPr/>
        </p:nvSpPr>
        <p:spPr>
          <a:xfrm>
            <a:off x="5392328" y="2725435"/>
            <a:ext cx="1418284"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Vitamin D</a:t>
            </a:r>
          </a:p>
        </p:txBody>
      </p:sp>
      <p:sp>
        <p:nvSpPr>
          <p:cNvPr id="14" name="TextBox 13"/>
          <p:cNvSpPr txBox="1"/>
          <p:nvPr/>
        </p:nvSpPr>
        <p:spPr>
          <a:xfrm>
            <a:off x="2244177" y="4010166"/>
            <a:ext cx="2322258"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FFFF00"/>
                </a:solidFill>
                <a:effectLst/>
                <a:highlight>
                  <a:srgbClr val="FF0000"/>
                </a:highlight>
                <a:uLnTx/>
                <a:uFillTx/>
                <a:latin typeface="Calibri"/>
                <a:ea typeface="+mn-ea"/>
                <a:cs typeface="+mn-cs"/>
              </a:rPr>
              <a:t>     Iron</a:t>
            </a:r>
          </a:p>
        </p:txBody>
      </p:sp>
      <p:sp>
        <p:nvSpPr>
          <p:cNvPr id="15" name="TextBox 14"/>
          <p:cNvSpPr txBox="1"/>
          <p:nvPr/>
        </p:nvSpPr>
        <p:spPr>
          <a:xfrm>
            <a:off x="5220072" y="4077072"/>
            <a:ext cx="1609824" cy="4663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highlight>
                  <a:srgbClr val="000080"/>
                </a:highlight>
                <a:uLnTx/>
                <a:uFillTx/>
                <a:latin typeface="Calibri"/>
                <a:ea typeface="+mn-ea"/>
                <a:cs typeface="+mn-cs"/>
              </a:rPr>
              <a:t>Omega</a:t>
            </a:r>
            <a:r>
              <a:rPr kumimoji="0" lang="en-GB" sz="2400" b="0" i="0" u="none" strike="noStrike" kern="1200" cap="none" spc="0" normalizeH="0" baseline="0" noProof="0" dirty="0">
                <a:ln>
                  <a:noFill/>
                </a:ln>
                <a:solidFill>
                  <a:srgbClr val="FFFF00"/>
                </a:solidFill>
                <a:effectLst/>
                <a:highlight>
                  <a:srgbClr val="000080"/>
                </a:highlight>
                <a:uLnTx/>
                <a:uFillTx/>
                <a:latin typeface="Calibri"/>
                <a:ea typeface="+mn-ea"/>
                <a:cs typeface="+mn-cs"/>
              </a:rPr>
              <a:t> 3</a:t>
            </a:r>
          </a:p>
        </p:txBody>
      </p:sp>
      <p:sp>
        <p:nvSpPr>
          <p:cNvPr id="19" name="TextBox 18">
            <a:extLst>
              <a:ext uri="{FF2B5EF4-FFF2-40B4-BE49-F238E27FC236}">
                <a16:creationId xmlns:a16="http://schemas.microsoft.com/office/drawing/2014/main" id="{4A5DA469-7E38-4985-84DB-44A15BEC0A8D}"/>
              </a:ext>
            </a:extLst>
          </p:cNvPr>
          <p:cNvSpPr txBox="1"/>
          <p:nvPr/>
        </p:nvSpPr>
        <p:spPr>
          <a:xfrm>
            <a:off x="96253" y="77346"/>
            <a:ext cx="9047747" cy="1200329"/>
          </a:xfrm>
          <a:prstGeom prst="rect">
            <a:avLst/>
          </a:prstGeom>
          <a:noFill/>
        </p:spPr>
        <p:txBody>
          <a:bodyPr wrap="square" rtlCol="0">
            <a:spAutoFit/>
          </a:bodyPr>
          <a:lstStyle/>
          <a:p>
            <a:pPr algn="ctr"/>
            <a:r>
              <a:rPr lang="en-GB" sz="3600" dirty="0"/>
              <a:t>4 marginal “</a:t>
            </a:r>
            <a:r>
              <a:rPr lang="en-GB" sz="3600" i="1" dirty="0"/>
              <a:t>Brain Selective</a:t>
            </a:r>
            <a:r>
              <a:rPr lang="en-GB" sz="3600" dirty="0"/>
              <a:t>” micronutrients often lacking </a:t>
            </a:r>
          </a:p>
        </p:txBody>
      </p:sp>
    </p:spTree>
    <p:extLst>
      <p:ext uri="{BB962C8B-B14F-4D97-AF65-F5344CB8AC3E}">
        <p14:creationId xmlns:p14="http://schemas.microsoft.com/office/powerpoint/2010/main" val="35111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0A5C-B661-4374-A16F-4F8B9FBA194E}"/>
              </a:ext>
            </a:extLst>
          </p:cNvPr>
          <p:cNvSpPr>
            <a:spLocks noGrp="1"/>
          </p:cNvSpPr>
          <p:nvPr>
            <p:ph type="title"/>
          </p:nvPr>
        </p:nvSpPr>
        <p:spPr/>
        <p:txBody>
          <a:bodyPr>
            <a:normAutofit/>
          </a:bodyPr>
          <a:lstStyle/>
          <a:p>
            <a:r>
              <a:rPr lang="en-GB" sz="3200" dirty="0"/>
              <a:t>Omega 3 as an example of a missing brain selective nutrient</a:t>
            </a:r>
          </a:p>
        </p:txBody>
      </p:sp>
      <p:sp>
        <p:nvSpPr>
          <p:cNvPr id="3" name="Content Placeholder 2">
            <a:extLst>
              <a:ext uri="{FF2B5EF4-FFF2-40B4-BE49-F238E27FC236}">
                <a16:creationId xmlns:a16="http://schemas.microsoft.com/office/drawing/2014/main" id="{65DB51E8-6E9B-48C4-9F5E-C76308E9940A}"/>
              </a:ext>
            </a:extLst>
          </p:cNvPr>
          <p:cNvSpPr>
            <a:spLocks noGrp="1"/>
          </p:cNvSpPr>
          <p:nvPr>
            <p:ph idx="1"/>
          </p:nvPr>
        </p:nvSpPr>
        <p:spPr>
          <a:xfrm>
            <a:off x="457200" y="2204864"/>
            <a:ext cx="8229600" cy="4525963"/>
          </a:xfrm>
        </p:spPr>
        <p:txBody>
          <a:bodyPr>
            <a:normAutofit/>
          </a:bodyPr>
          <a:lstStyle/>
          <a:p>
            <a:pPr marL="0" indent="0">
              <a:buNone/>
            </a:pPr>
            <a:r>
              <a:rPr lang="en-GB" i="1" dirty="0"/>
              <a:t>Visit </a:t>
            </a:r>
            <a:r>
              <a:rPr lang="en-GB" i="1" dirty="0">
                <a:hlinkClick r:id="rId2"/>
              </a:rPr>
              <a:t>www.fabresearch.org</a:t>
            </a:r>
            <a:r>
              <a:rPr lang="en-GB" i="1" dirty="0"/>
              <a:t> for more information</a:t>
            </a:r>
          </a:p>
          <a:p>
            <a:pPr marL="0" indent="0">
              <a:buNone/>
            </a:pPr>
            <a:endParaRPr lang="en-GB" i="1" dirty="0"/>
          </a:p>
          <a:p>
            <a:pPr marL="0" indent="0">
              <a:buNone/>
            </a:pPr>
            <a:r>
              <a:rPr lang="en-GB" i="1" dirty="0"/>
              <a:t>Also look at: </a:t>
            </a:r>
            <a:r>
              <a:rPr lang="en-GB" i="1" dirty="0">
                <a:hlinkClick r:id="rId3"/>
              </a:rPr>
              <a:t>https://foodandmoodcentre.com.au/</a:t>
            </a: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900" b="0" i="1" u="none" strike="noStrike" kern="1200" cap="none" spc="0" normalizeH="0" baseline="0" noProof="0" dirty="0">
                <a:ln>
                  <a:noFill/>
                </a:ln>
                <a:solidFill>
                  <a:prstClr val="black"/>
                </a:solidFill>
                <a:effectLst/>
                <a:uLnTx/>
                <a:uFillTx/>
                <a:latin typeface="Calibri"/>
                <a:ea typeface="+mn-ea"/>
                <a:cs typeface="+mn-cs"/>
              </a:rPr>
              <a:t>The next few slides are used with the permission of Dr Alex Richardson of food &amp; Behaviour Research. I have personal permission to use these as part of training and education but they are not for use by others.</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197020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56266773-1070-4B98-B0A4-911F927CE5B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srgbClr val="00FFFF"/>
                </a:solidFill>
                <a:effectLst/>
                <a:uLnTx/>
                <a:uFillTx/>
                <a:latin typeface="Times New Roman" panose="02020603050405020304" pitchFamily="18" charset="0"/>
                <a:ea typeface="+mn-ea"/>
                <a:cs typeface="Times New Roman" pitchFamily="18" charset="0"/>
              </a:rPr>
              <a:t>© A.J.Richardson, Food And Behaviour Research 2019</a:t>
            </a:r>
          </a:p>
        </p:txBody>
      </p:sp>
      <p:sp>
        <p:nvSpPr>
          <p:cNvPr id="34819" name="Rectangle 2">
            <a:extLst>
              <a:ext uri="{FF2B5EF4-FFF2-40B4-BE49-F238E27FC236}">
                <a16:creationId xmlns:a16="http://schemas.microsoft.com/office/drawing/2014/main" id="{E8736727-0554-411A-9AB3-A1D8DEF3902D}"/>
              </a:ext>
            </a:extLst>
          </p:cNvPr>
          <p:cNvSpPr>
            <a:spLocks noGrp="1" noChangeArrowheads="1"/>
          </p:cNvSpPr>
          <p:nvPr>
            <p:ph type="ctrTitle"/>
          </p:nvPr>
        </p:nvSpPr>
        <p:spPr>
          <a:xfrm>
            <a:off x="1547814" y="1160861"/>
            <a:ext cx="6156722" cy="1674019"/>
          </a:xfrm>
        </p:spPr>
        <p:txBody>
          <a:bodyPr/>
          <a:lstStyle/>
          <a:p>
            <a:r>
              <a:rPr lang="en-GB" altLang="en-US">
                <a:cs typeface="Times New Roman" panose="02020603050405020304" pitchFamily="18" charset="0"/>
              </a:rPr>
              <a:t>The Human Brain is </a:t>
            </a:r>
            <a:br>
              <a:rPr lang="en-GB" altLang="en-US">
                <a:cs typeface="Times New Roman" panose="02020603050405020304" pitchFamily="18" charset="0"/>
              </a:rPr>
            </a:br>
            <a:r>
              <a:rPr lang="en-GB" altLang="en-US">
                <a:cs typeface="Times New Roman" panose="02020603050405020304" pitchFamily="18" charset="0"/>
              </a:rPr>
              <a:t>60% FAT</a:t>
            </a:r>
            <a:br>
              <a:rPr lang="en-GB" altLang="en-US" b="1">
                <a:cs typeface="Times New Roman" panose="02020603050405020304" pitchFamily="18" charset="0"/>
              </a:rPr>
            </a:br>
            <a:r>
              <a:rPr lang="en-GB" altLang="en-US">
                <a:solidFill>
                  <a:schemeClr val="tx1"/>
                </a:solidFill>
                <a:cs typeface="Times New Roman" panose="02020603050405020304" pitchFamily="18" charset="0"/>
              </a:rPr>
              <a:t>and it </a:t>
            </a:r>
            <a:r>
              <a:rPr lang="en-GB" altLang="en-US" u="sng">
                <a:solidFill>
                  <a:schemeClr val="tx1"/>
                </a:solidFill>
                <a:cs typeface="Times New Roman" panose="02020603050405020304" pitchFamily="18" charset="0"/>
              </a:rPr>
              <a:t>matters</a:t>
            </a:r>
            <a:r>
              <a:rPr lang="en-GB" altLang="en-US">
                <a:solidFill>
                  <a:schemeClr val="tx1"/>
                </a:solidFill>
                <a:cs typeface="Times New Roman" panose="02020603050405020304" pitchFamily="18" charset="0"/>
              </a:rPr>
              <a:t> what kind</a:t>
            </a:r>
            <a:endParaRPr lang="en-GB" altLang="en-US">
              <a:solidFill>
                <a:schemeClr val="accent2"/>
              </a:solidFill>
              <a:cs typeface="Times New Roman" panose="02020603050405020304" pitchFamily="18" charset="0"/>
            </a:endParaRPr>
          </a:p>
        </p:txBody>
      </p:sp>
      <p:sp>
        <p:nvSpPr>
          <p:cNvPr id="5" name="Rectangle 2">
            <a:extLst>
              <a:ext uri="{FF2B5EF4-FFF2-40B4-BE49-F238E27FC236}">
                <a16:creationId xmlns:a16="http://schemas.microsoft.com/office/drawing/2014/main" id="{6E2A75D0-B1B7-4A0C-8190-975431C00E00}"/>
              </a:ext>
            </a:extLst>
          </p:cNvPr>
          <p:cNvSpPr txBox="1">
            <a:spLocks noChangeArrowheads="1"/>
          </p:cNvSpPr>
          <p:nvPr/>
        </p:nvSpPr>
        <p:spPr bwMode="auto">
          <a:xfrm>
            <a:off x="1157288" y="4617245"/>
            <a:ext cx="6858000" cy="756047"/>
          </a:xfrm>
          <a:prstGeom prst="rect">
            <a:avLst/>
          </a:prstGeom>
          <a:noFill/>
          <a:ln w="9525">
            <a:noFill/>
            <a:miter lim="800000"/>
            <a:headEnd/>
            <a:tailEnd/>
          </a:ln>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sz="2700" b="0" i="0"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itchFamily="18" charset="0"/>
              </a:rPr>
              <a:t>Omega-3 (and Omega-6) LC-PUFA are </a:t>
            </a:r>
            <a:r>
              <a:rPr kumimoji="0" lang="en-GB" sz="2700" b="0" i="0" u="sng"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itchFamily="18" charset="0"/>
              </a:rPr>
              <a:t>Essential</a:t>
            </a:r>
            <a:r>
              <a:rPr kumimoji="0" lang="en-GB" sz="2700" b="0" i="0" u="none" strike="noStrike" kern="1200" cap="none" spc="0" normalizeH="0" baseline="0" noProof="0" dirty="0">
                <a:ln>
                  <a:noFill/>
                </a:ln>
                <a:solidFill>
                  <a:srgbClr val="00FFFF"/>
                </a:solidFill>
                <a:effectLst/>
                <a:uLnTx/>
                <a:uFillTx/>
                <a:latin typeface="Times New Roman" panose="02020603050405020304" pitchFamily="18" charset="0"/>
                <a:ea typeface="+mn-ea"/>
                <a:cs typeface="Times New Roman" pitchFamily="18" charset="0"/>
              </a:rPr>
              <a:t> for Healthy Brain Development</a:t>
            </a:r>
            <a:endParaRPr kumimoji="0" lang="en-GB" sz="2700" b="0" i="0" u="none" strike="noStrike" kern="0" cap="none" spc="0" normalizeH="0" baseline="0" noProof="0" dirty="0">
              <a:ln>
                <a:noFill/>
              </a:ln>
              <a:solidFill>
                <a:srgbClr val="FFFFFF"/>
              </a:solidFill>
              <a:effectLst/>
              <a:uLnTx/>
              <a:uFillTx/>
              <a:latin typeface="Times New Roman"/>
              <a:ea typeface="+mn-ea"/>
              <a:cs typeface="Times New Roman" pitchFamily="18" charset="0"/>
            </a:endParaRPr>
          </a:p>
        </p:txBody>
      </p:sp>
      <p:pic>
        <p:nvPicPr>
          <p:cNvPr id="34821" name="Picture 5">
            <a:extLst>
              <a:ext uri="{FF2B5EF4-FFF2-40B4-BE49-F238E27FC236}">
                <a16:creationId xmlns:a16="http://schemas.microsoft.com/office/drawing/2014/main" id="{F8B8A1C6-9FF0-4D76-A772-ECF28D1CF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497" y="2888456"/>
            <a:ext cx="2575322"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FAB logo nostraprgb">
            <a:extLst>
              <a:ext uri="{FF2B5EF4-FFF2-40B4-BE49-F238E27FC236}">
                <a16:creationId xmlns:a16="http://schemas.microsoft.com/office/drawing/2014/main" id="{2B5C2DC0-C04A-4F32-BCC2-13EEC66C1C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7841" y="5675711"/>
            <a:ext cx="432197"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6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8873A914-9DCF-4CCC-BDE9-26BB001E73F6}"/>
              </a:ext>
            </a:extLst>
          </p:cNvPr>
          <p:cNvSpPr>
            <a:spLocks noGrp="1" noChangeArrowheads="1"/>
          </p:cNvSpPr>
          <p:nvPr>
            <p:ph type="ftr" sz="quarter" idx="11"/>
          </p:nvPr>
        </p:nvSpPr>
        <p:spPr>
          <a:xfrm>
            <a:off x="4193383" y="5643564"/>
            <a:ext cx="3240881" cy="1893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srgbClr val="00FFFF"/>
                </a:solidFill>
                <a:effectLst/>
                <a:uLnTx/>
                <a:uFillTx/>
                <a:latin typeface="Times New Roman" panose="02020603050405020304" pitchFamily="18" charset="0"/>
                <a:ea typeface="+mn-ea"/>
                <a:cs typeface="Times New Roman" pitchFamily="18" charset="0"/>
              </a:rPr>
              <a:t>© A.J.Richardson, Food And Behaviour Research 2019</a:t>
            </a:r>
          </a:p>
        </p:txBody>
      </p:sp>
      <p:sp>
        <p:nvSpPr>
          <p:cNvPr id="43011" name="Rectangle 2">
            <a:extLst>
              <a:ext uri="{FF2B5EF4-FFF2-40B4-BE49-F238E27FC236}">
                <a16:creationId xmlns:a16="http://schemas.microsoft.com/office/drawing/2014/main" id="{BCD5F5AC-C417-4D22-8760-0DF1E5E2E683}"/>
              </a:ext>
            </a:extLst>
          </p:cNvPr>
          <p:cNvSpPr>
            <a:spLocks noGrp="1" noChangeArrowheads="1"/>
          </p:cNvSpPr>
          <p:nvPr>
            <p:ph type="title"/>
          </p:nvPr>
        </p:nvSpPr>
        <p:spPr>
          <a:xfrm>
            <a:off x="1277542" y="998936"/>
            <a:ext cx="6588919" cy="648890"/>
          </a:xfrm>
        </p:spPr>
        <p:txBody>
          <a:bodyPr/>
          <a:lstStyle/>
          <a:p>
            <a:r>
              <a:rPr lang="en-GB" altLang="en-US" sz="2700"/>
              <a:t>‘Functional Fats’: Conversion of Omega-3 and Omega-6 to Regulatory Substances</a:t>
            </a:r>
            <a:endParaRPr lang="en-US" altLang="en-US" sz="2700"/>
          </a:p>
        </p:txBody>
      </p:sp>
      <p:grpSp>
        <p:nvGrpSpPr>
          <p:cNvPr id="43012" name="Group 3">
            <a:extLst>
              <a:ext uri="{FF2B5EF4-FFF2-40B4-BE49-F238E27FC236}">
                <a16:creationId xmlns:a16="http://schemas.microsoft.com/office/drawing/2014/main" id="{440A2ABF-3A26-4522-A028-59F570EBE5DD}"/>
              </a:ext>
            </a:extLst>
          </p:cNvPr>
          <p:cNvGrpSpPr>
            <a:grpSpLocks/>
          </p:cNvGrpSpPr>
          <p:nvPr/>
        </p:nvGrpSpPr>
        <p:grpSpPr bwMode="auto">
          <a:xfrm>
            <a:off x="1277542" y="1754983"/>
            <a:ext cx="6578203" cy="3764756"/>
            <a:chOff x="109" y="861"/>
            <a:chExt cx="5525" cy="3253"/>
          </a:xfrm>
        </p:grpSpPr>
        <p:graphicFrame>
          <p:nvGraphicFramePr>
            <p:cNvPr id="43033" name="Object 2">
              <a:extLst>
                <a:ext uri="{FF2B5EF4-FFF2-40B4-BE49-F238E27FC236}">
                  <a16:creationId xmlns:a16="http://schemas.microsoft.com/office/drawing/2014/main" id="{477BF92D-6C3B-4E28-8344-11976A6BF269}"/>
                </a:ext>
              </a:extLst>
            </p:cNvPr>
            <p:cNvGraphicFramePr>
              <a:graphicFrameLocks noChangeAspect="1"/>
            </p:cNvGraphicFramePr>
            <p:nvPr/>
          </p:nvGraphicFramePr>
          <p:xfrm>
            <a:off x="109" y="861"/>
            <a:ext cx="5525" cy="3253"/>
          </p:xfrm>
          <a:graphic>
            <a:graphicData uri="http://schemas.openxmlformats.org/presentationml/2006/ole">
              <mc:AlternateContent xmlns:mc="http://schemas.openxmlformats.org/markup-compatibility/2006">
                <mc:Choice xmlns:v="urn:schemas-microsoft-com:vml" Requires="v">
                  <p:oleObj name="Image bitmap" r:id="rId3" imgW="8171429" imgH="4809524" progId="PBrush">
                    <p:embed/>
                  </p:oleObj>
                </mc:Choice>
                <mc:Fallback>
                  <p:oleObj name="Image bitmap" r:id="rId3" imgW="8171429" imgH="4809524" progId="PBrush">
                    <p:embed/>
                    <p:pic>
                      <p:nvPicPr>
                        <p:cNvPr id="43033" name="Object 2">
                          <a:extLst>
                            <a:ext uri="{FF2B5EF4-FFF2-40B4-BE49-F238E27FC236}">
                              <a16:creationId xmlns:a16="http://schemas.microsoft.com/office/drawing/2014/main" id="{477BF92D-6C3B-4E28-8344-11976A6BF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 y="861"/>
                          <a:ext cx="5525" cy="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34" name="Rectangle 5">
              <a:extLst>
                <a:ext uri="{FF2B5EF4-FFF2-40B4-BE49-F238E27FC236}">
                  <a16:creationId xmlns:a16="http://schemas.microsoft.com/office/drawing/2014/main" id="{6D6FDB69-47F1-4F68-831B-067177492D4E}"/>
                </a:ext>
              </a:extLst>
            </p:cNvPr>
            <p:cNvSpPr>
              <a:spLocks noChangeArrowheads="1"/>
            </p:cNvSpPr>
            <p:nvPr/>
          </p:nvSpPr>
          <p:spPr bwMode="auto">
            <a:xfrm>
              <a:off x="2154" y="2358"/>
              <a:ext cx="272" cy="182"/>
            </a:xfrm>
            <a:prstGeom prst="rect">
              <a:avLst/>
            </a:prstGeom>
            <a:solidFill>
              <a:srgbClr val="FF33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alt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rPr>
                <a:t>AA</a:t>
              </a:r>
            </a:p>
          </p:txBody>
        </p:sp>
        <p:sp>
          <p:nvSpPr>
            <p:cNvPr id="43035" name="Rectangle 6">
              <a:extLst>
                <a:ext uri="{FF2B5EF4-FFF2-40B4-BE49-F238E27FC236}">
                  <a16:creationId xmlns:a16="http://schemas.microsoft.com/office/drawing/2014/main" id="{3703848B-D6AC-4930-8F55-C98262C065B4}"/>
                </a:ext>
              </a:extLst>
            </p:cNvPr>
            <p:cNvSpPr>
              <a:spLocks noChangeArrowheads="1"/>
            </p:cNvSpPr>
            <p:nvPr/>
          </p:nvSpPr>
          <p:spPr bwMode="auto">
            <a:xfrm>
              <a:off x="3470" y="2358"/>
              <a:ext cx="318" cy="182"/>
            </a:xfrm>
            <a:prstGeom prst="rect">
              <a:avLst/>
            </a:prstGeom>
            <a:solidFill>
              <a:srgbClr val="0033CC"/>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alt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rPr>
                <a:t>EPA</a:t>
              </a:r>
            </a:p>
          </p:txBody>
        </p:sp>
      </p:grpSp>
      <p:sp>
        <p:nvSpPr>
          <p:cNvPr id="43013" name="Rectangle 5">
            <a:extLst>
              <a:ext uri="{FF2B5EF4-FFF2-40B4-BE49-F238E27FC236}">
                <a16:creationId xmlns:a16="http://schemas.microsoft.com/office/drawing/2014/main" id="{76CEDE9D-E8B8-4FBA-BC74-49E8E47165BA}"/>
              </a:ext>
            </a:extLst>
          </p:cNvPr>
          <p:cNvSpPr>
            <a:spLocks noChangeArrowheads="1"/>
          </p:cNvSpPr>
          <p:nvPr/>
        </p:nvSpPr>
        <p:spPr bwMode="auto">
          <a:xfrm>
            <a:off x="3654029" y="2888456"/>
            <a:ext cx="485775" cy="163116"/>
          </a:xfrm>
          <a:prstGeom prst="rect">
            <a:avLst/>
          </a:prstGeom>
          <a:solidFill>
            <a:srgbClr val="FFC0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alt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mn-cs"/>
              </a:rPr>
              <a:t>DGLA</a:t>
            </a:r>
          </a:p>
        </p:txBody>
      </p:sp>
      <p:grpSp>
        <p:nvGrpSpPr>
          <p:cNvPr id="3" name="Group 21">
            <a:extLst>
              <a:ext uri="{FF2B5EF4-FFF2-40B4-BE49-F238E27FC236}">
                <a16:creationId xmlns:a16="http://schemas.microsoft.com/office/drawing/2014/main" id="{0779379E-F165-4753-BABB-6A55BEC75C7B}"/>
              </a:ext>
            </a:extLst>
          </p:cNvPr>
          <p:cNvGrpSpPr>
            <a:grpSpLocks/>
          </p:cNvGrpSpPr>
          <p:nvPr/>
        </p:nvGrpSpPr>
        <p:grpSpPr bwMode="auto">
          <a:xfrm>
            <a:off x="5922169" y="2943225"/>
            <a:ext cx="1890713" cy="809625"/>
            <a:chOff x="6372200" y="2780928"/>
            <a:chExt cx="2520280" cy="1080120"/>
          </a:xfrm>
        </p:grpSpPr>
        <p:sp>
          <p:nvSpPr>
            <p:cNvPr id="9" name="TextBox 8">
              <a:extLst>
                <a:ext uri="{FF2B5EF4-FFF2-40B4-BE49-F238E27FC236}">
                  <a16:creationId xmlns:a16="http://schemas.microsoft.com/office/drawing/2014/main" id="{832F070E-9B89-4973-8B69-099B98D217D0}"/>
                </a:ext>
              </a:extLst>
            </p:cNvPr>
            <p:cNvSpPr txBox="1"/>
            <p:nvPr/>
          </p:nvSpPr>
          <p:spPr>
            <a:xfrm>
              <a:off x="7235570" y="2780928"/>
              <a:ext cx="1656910" cy="615907"/>
            </a:xfrm>
            <a:prstGeom prst="rect">
              <a:avLst/>
            </a:prstGeom>
            <a:noFill/>
            <a:ln>
              <a:solidFill>
                <a:schemeClr val="accent6">
                  <a:lumMod val="50000"/>
                </a:schemeClr>
              </a:solidFill>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Docosanoids</a:t>
              </a: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neuroprotectins</a:t>
              </a: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10" name="Rectangle 9">
              <a:extLst>
                <a:ext uri="{FF2B5EF4-FFF2-40B4-BE49-F238E27FC236}">
                  <a16:creationId xmlns:a16="http://schemas.microsoft.com/office/drawing/2014/main" id="{F2699974-874A-43FB-A57D-A88BF6BB3374}"/>
                </a:ext>
              </a:extLst>
            </p:cNvPr>
            <p:cNvSpPr/>
            <p:nvPr/>
          </p:nvSpPr>
          <p:spPr bwMode="auto">
            <a:xfrm>
              <a:off x="6372200" y="3573546"/>
              <a:ext cx="576110" cy="287502"/>
            </a:xfrm>
            <a:prstGeom prst="rect">
              <a:avLst/>
            </a:prstGeom>
            <a:noFill/>
            <a:ln w="9525" cap="flat" cmpd="sng" algn="ctr">
              <a:solidFill>
                <a:schemeClr val="accent6">
                  <a:lumMod val="50000"/>
                </a:schemeClr>
              </a:solid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4" name="Straight Arrow Connector 13">
              <a:extLst>
                <a:ext uri="{FF2B5EF4-FFF2-40B4-BE49-F238E27FC236}">
                  <a16:creationId xmlns:a16="http://schemas.microsoft.com/office/drawing/2014/main" id="{45A86FE8-0110-4736-938E-30F012868208}"/>
                </a:ext>
              </a:extLst>
            </p:cNvPr>
            <p:cNvCxnSpPr>
              <a:stCxn id="10" idx="3"/>
              <a:endCxn id="9" idx="2"/>
            </p:cNvCxnSpPr>
            <p:nvPr/>
          </p:nvCxnSpPr>
          <p:spPr bwMode="auto">
            <a:xfrm flipV="1">
              <a:off x="6948309" y="3396835"/>
              <a:ext cx="1115716" cy="320463"/>
            </a:xfrm>
            <a:prstGeom prst="straightConnector1">
              <a:avLst/>
            </a:prstGeom>
            <a:solidFill>
              <a:schemeClr val="accent1"/>
            </a:solidFill>
            <a:ln w="9525" cap="flat" cmpd="sng" algn="ctr">
              <a:solidFill>
                <a:schemeClr val="accent6">
                  <a:lumMod val="50000"/>
                </a:schemeClr>
              </a:solidFill>
              <a:prstDash val="solid"/>
              <a:round/>
              <a:headEnd type="none" w="med" len="med"/>
              <a:tailEnd type="arrow"/>
            </a:ln>
            <a:effectLst/>
          </p:spPr>
        </p:cxnSp>
      </p:grpSp>
      <p:grpSp>
        <p:nvGrpSpPr>
          <p:cNvPr id="4" name="Group 22">
            <a:extLst>
              <a:ext uri="{FF2B5EF4-FFF2-40B4-BE49-F238E27FC236}">
                <a16:creationId xmlns:a16="http://schemas.microsoft.com/office/drawing/2014/main" id="{2BEDD54A-357A-461C-A915-C1172771BB86}"/>
              </a:ext>
            </a:extLst>
          </p:cNvPr>
          <p:cNvGrpSpPr>
            <a:grpSpLocks/>
          </p:cNvGrpSpPr>
          <p:nvPr/>
        </p:nvGrpSpPr>
        <p:grpSpPr bwMode="auto">
          <a:xfrm>
            <a:off x="1547814" y="3267075"/>
            <a:ext cx="2159794" cy="646331"/>
            <a:chOff x="539552" y="3212976"/>
            <a:chExt cx="2880320" cy="862623"/>
          </a:xfrm>
        </p:grpSpPr>
        <p:sp>
          <p:nvSpPr>
            <p:cNvPr id="17" name="TextBox 16">
              <a:extLst>
                <a:ext uri="{FF2B5EF4-FFF2-40B4-BE49-F238E27FC236}">
                  <a16:creationId xmlns:a16="http://schemas.microsoft.com/office/drawing/2014/main" id="{6A32A5CC-020D-4B96-ACB5-D643A1D65662}"/>
                </a:ext>
              </a:extLst>
            </p:cNvPr>
            <p:cNvSpPr txBox="1"/>
            <p:nvPr/>
          </p:nvSpPr>
          <p:spPr>
            <a:xfrm>
              <a:off x="539552" y="3212976"/>
              <a:ext cx="1943501" cy="862623"/>
            </a:xfrm>
            <a:prstGeom prst="rect">
              <a:avLst/>
            </a:prstGeom>
            <a:noFill/>
            <a:ln>
              <a:solidFill>
                <a:schemeClr val="accent6">
                  <a:lumMod val="50000"/>
                </a:schemeClr>
              </a:solidFill>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Endocannabinoids</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(2-AG, </a:t>
              </a: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Anandamide</a:t>
              </a: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cxnSp>
          <p:nvCxnSpPr>
            <p:cNvPr id="18" name="Straight Arrow Connector 17">
              <a:extLst>
                <a:ext uri="{FF2B5EF4-FFF2-40B4-BE49-F238E27FC236}">
                  <a16:creationId xmlns:a16="http://schemas.microsoft.com/office/drawing/2014/main" id="{AFCE9E61-FC7B-432A-B388-2AE1E724692B}"/>
                </a:ext>
              </a:extLst>
            </p:cNvPr>
            <p:cNvCxnSpPr>
              <a:endCxn id="17" idx="3"/>
            </p:cNvCxnSpPr>
            <p:nvPr/>
          </p:nvCxnSpPr>
          <p:spPr bwMode="auto">
            <a:xfrm flipH="1" flipV="1">
              <a:off x="2483053" y="3644288"/>
              <a:ext cx="936819" cy="94669"/>
            </a:xfrm>
            <a:prstGeom prst="straightConnector1">
              <a:avLst/>
            </a:prstGeom>
            <a:solidFill>
              <a:schemeClr val="accent1"/>
            </a:solidFill>
            <a:ln w="9525" cap="flat" cmpd="sng" algn="ctr">
              <a:solidFill>
                <a:schemeClr val="accent6">
                  <a:lumMod val="50000"/>
                </a:schemeClr>
              </a:solidFill>
              <a:prstDash val="solid"/>
              <a:round/>
              <a:headEnd type="none" w="med" len="med"/>
              <a:tailEnd type="arrow"/>
            </a:ln>
            <a:effectLst/>
          </p:spPr>
        </p:cxnSp>
      </p:grpSp>
      <p:sp>
        <p:nvSpPr>
          <p:cNvPr id="43016" name="Rectangle 6">
            <a:extLst>
              <a:ext uri="{FF2B5EF4-FFF2-40B4-BE49-F238E27FC236}">
                <a16:creationId xmlns:a16="http://schemas.microsoft.com/office/drawing/2014/main" id="{2548A711-9453-4F88-B857-335CC76A9C7A}"/>
              </a:ext>
            </a:extLst>
          </p:cNvPr>
          <p:cNvSpPr>
            <a:spLocks noChangeArrowheads="1"/>
          </p:cNvSpPr>
          <p:nvPr/>
        </p:nvSpPr>
        <p:spPr bwMode="auto">
          <a:xfrm>
            <a:off x="5922170" y="3537348"/>
            <a:ext cx="432197" cy="216694"/>
          </a:xfrm>
          <a:prstGeom prst="rect">
            <a:avLst/>
          </a:prstGeom>
          <a:solidFill>
            <a:srgbClr val="00B05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altLang="en-US" sz="1350" b="1" i="0" u="none" strike="noStrike" kern="1200" cap="none" spc="0" normalizeH="0" baseline="0" noProof="0">
                <a:ln>
                  <a:noFill/>
                </a:ln>
                <a:solidFill>
                  <a:srgbClr val="FFFFFF"/>
                </a:solidFill>
                <a:effectLst/>
                <a:uLnTx/>
                <a:uFillTx/>
                <a:latin typeface="Arial" panose="020B0604020202020204" pitchFamily="34" charset="0"/>
                <a:ea typeface="+mn-ea"/>
                <a:cs typeface="+mn-cs"/>
              </a:rPr>
              <a:t>DHA</a:t>
            </a:r>
          </a:p>
        </p:txBody>
      </p:sp>
      <p:grpSp>
        <p:nvGrpSpPr>
          <p:cNvPr id="5" name="Group 22">
            <a:extLst>
              <a:ext uri="{FF2B5EF4-FFF2-40B4-BE49-F238E27FC236}">
                <a16:creationId xmlns:a16="http://schemas.microsoft.com/office/drawing/2014/main" id="{E6BA56FC-3FC0-4FF1-89A0-8B0844F5BD3B}"/>
              </a:ext>
            </a:extLst>
          </p:cNvPr>
          <p:cNvGrpSpPr>
            <a:grpSpLocks/>
          </p:cNvGrpSpPr>
          <p:nvPr/>
        </p:nvGrpSpPr>
        <p:grpSpPr bwMode="auto">
          <a:xfrm>
            <a:off x="5468542" y="2511028"/>
            <a:ext cx="1318020" cy="1041797"/>
            <a:chOff x="5767559" y="2205038"/>
            <a:chExt cx="1757191" cy="1389707"/>
          </a:xfrm>
        </p:grpSpPr>
        <p:grpSp>
          <p:nvGrpSpPr>
            <p:cNvPr id="43024" name="Group 27">
              <a:extLst>
                <a:ext uri="{FF2B5EF4-FFF2-40B4-BE49-F238E27FC236}">
                  <a16:creationId xmlns:a16="http://schemas.microsoft.com/office/drawing/2014/main" id="{5382D9E7-EFAA-4CA6-B555-EDB0F4104BBE}"/>
                </a:ext>
              </a:extLst>
            </p:cNvPr>
            <p:cNvGrpSpPr>
              <a:grpSpLocks/>
            </p:cNvGrpSpPr>
            <p:nvPr/>
          </p:nvGrpSpPr>
          <p:grpSpPr bwMode="auto">
            <a:xfrm>
              <a:off x="5767559" y="2205038"/>
              <a:ext cx="1757191" cy="1302551"/>
              <a:chOff x="5767683" y="2204864"/>
              <a:chExt cx="1756645" cy="1302503"/>
            </a:xfrm>
          </p:grpSpPr>
          <p:sp>
            <p:nvSpPr>
              <p:cNvPr id="24" name="TextBox 23">
                <a:extLst>
                  <a:ext uri="{FF2B5EF4-FFF2-40B4-BE49-F238E27FC236}">
                    <a16:creationId xmlns:a16="http://schemas.microsoft.com/office/drawing/2014/main" id="{B5F8ED6B-83BA-4BC2-93D0-8BCFC3A4ED34}"/>
                  </a:ext>
                </a:extLst>
              </p:cNvPr>
              <p:cNvSpPr txBox="1"/>
              <p:nvPr/>
            </p:nvSpPr>
            <p:spPr>
              <a:xfrm>
                <a:off x="6372272" y="2204864"/>
                <a:ext cx="1152056" cy="369490"/>
              </a:xfrm>
              <a:prstGeom prst="rect">
                <a:avLst/>
              </a:prstGeom>
              <a:noFill/>
              <a:ln>
                <a:solidFill>
                  <a:schemeClr val="accent6">
                    <a:lumMod val="50000"/>
                  </a:schemeClr>
                </a:solidFill>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Resolvins</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26" name="Straight Arrow Connector 25">
                <a:extLst>
                  <a:ext uri="{FF2B5EF4-FFF2-40B4-BE49-F238E27FC236}">
                    <a16:creationId xmlns:a16="http://schemas.microsoft.com/office/drawing/2014/main" id="{1D811CD7-A8EA-4B90-BBE8-5B85DA6A5FA6}"/>
                  </a:ext>
                </a:extLst>
              </p:cNvPr>
              <p:cNvCxnSpPr>
                <a:stCxn id="43035" idx="0"/>
                <a:endCxn id="24" idx="2"/>
              </p:cNvCxnSpPr>
              <p:nvPr/>
            </p:nvCxnSpPr>
            <p:spPr bwMode="auto">
              <a:xfrm flipV="1">
                <a:off x="5767683" y="2574354"/>
                <a:ext cx="1180617" cy="933013"/>
              </a:xfrm>
              <a:prstGeom prst="straightConnector1">
                <a:avLst/>
              </a:prstGeom>
              <a:solidFill>
                <a:schemeClr val="accent1"/>
              </a:solidFill>
              <a:ln w="9525" cap="flat" cmpd="sng" algn="ctr">
                <a:solidFill>
                  <a:schemeClr val="accent6">
                    <a:lumMod val="50000"/>
                  </a:schemeClr>
                </a:solidFill>
                <a:prstDash val="solid"/>
                <a:round/>
                <a:headEnd type="none" w="med" len="med"/>
                <a:tailEnd type="arrow"/>
              </a:ln>
              <a:effectLst/>
            </p:spPr>
          </p:cxnSp>
        </p:grpSp>
        <p:cxnSp>
          <p:nvCxnSpPr>
            <p:cNvPr id="43025" name="Straight Arrow Connector 21">
              <a:extLst>
                <a:ext uri="{FF2B5EF4-FFF2-40B4-BE49-F238E27FC236}">
                  <a16:creationId xmlns:a16="http://schemas.microsoft.com/office/drawing/2014/main" id="{A57EA87E-908C-4218-B053-853263066C11}"/>
                </a:ext>
              </a:extLst>
            </p:cNvPr>
            <p:cNvCxnSpPr>
              <a:cxnSpLocks noChangeShapeType="1"/>
            </p:cNvCxnSpPr>
            <p:nvPr/>
          </p:nvCxnSpPr>
          <p:spPr bwMode="auto">
            <a:xfrm flipV="1">
              <a:off x="6732240" y="2636912"/>
              <a:ext cx="216248" cy="957833"/>
            </a:xfrm>
            <a:prstGeom prst="straightConnector1">
              <a:avLst/>
            </a:prstGeom>
            <a:noFill/>
            <a:ln w="9525" algn="ctr">
              <a:solidFill>
                <a:srgbClr val="00B050"/>
              </a:solidFill>
              <a:round/>
              <a:headEnd/>
              <a:tailEnd type="arrow" w="med" len="med"/>
            </a:ln>
            <a:extLst>
              <a:ext uri="{909E8E84-426E-40DD-AFC4-6F175D3DCCD1}">
                <a14:hiddenFill xmlns:a14="http://schemas.microsoft.com/office/drawing/2010/main">
                  <a:noFill/>
                </a14:hiddenFill>
              </a:ext>
            </a:extLst>
          </p:spPr>
        </p:cxnSp>
      </p:grpSp>
      <p:grpSp>
        <p:nvGrpSpPr>
          <p:cNvPr id="7" name="Group 29">
            <a:extLst>
              <a:ext uri="{FF2B5EF4-FFF2-40B4-BE49-F238E27FC236}">
                <a16:creationId xmlns:a16="http://schemas.microsoft.com/office/drawing/2014/main" id="{12DDFA01-B411-41DA-9F6C-1AF689B4C54A}"/>
              </a:ext>
            </a:extLst>
          </p:cNvPr>
          <p:cNvGrpSpPr>
            <a:grpSpLocks/>
          </p:cNvGrpSpPr>
          <p:nvPr/>
        </p:nvGrpSpPr>
        <p:grpSpPr bwMode="auto">
          <a:xfrm>
            <a:off x="6246019" y="1968105"/>
            <a:ext cx="1620441" cy="1569244"/>
            <a:chOff x="6804248" y="1480716"/>
            <a:chExt cx="2160240" cy="2092300"/>
          </a:xfrm>
        </p:grpSpPr>
        <p:sp>
          <p:nvSpPr>
            <p:cNvPr id="25" name="TextBox 24">
              <a:extLst>
                <a:ext uri="{FF2B5EF4-FFF2-40B4-BE49-F238E27FC236}">
                  <a16:creationId xmlns:a16="http://schemas.microsoft.com/office/drawing/2014/main" id="{4CDF9358-8ADE-4432-AFDF-C223FD0AF228}"/>
                </a:ext>
              </a:extLst>
            </p:cNvPr>
            <p:cNvSpPr txBox="1"/>
            <p:nvPr/>
          </p:nvSpPr>
          <p:spPr bwMode="auto">
            <a:xfrm>
              <a:off x="7021701" y="1480716"/>
              <a:ext cx="1942787" cy="615546"/>
            </a:xfrm>
            <a:prstGeom prst="rect">
              <a:avLst/>
            </a:prstGeom>
            <a:noFill/>
            <a:ln>
              <a:solidFill>
                <a:schemeClr val="accent6">
                  <a:lumMod val="50000"/>
                </a:schemeClr>
              </a:solidFill>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Endocannabinoids</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GB"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Synaptamide</a:t>
              </a:r>
              <a:r>
                <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cxnSp>
          <p:nvCxnSpPr>
            <p:cNvPr id="27" name="Straight Arrow Connector 26">
              <a:extLst>
                <a:ext uri="{FF2B5EF4-FFF2-40B4-BE49-F238E27FC236}">
                  <a16:creationId xmlns:a16="http://schemas.microsoft.com/office/drawing/2014/main" id="{F7E16BDB-2826-4896-9D76-BEEC5EDBB9A7}"/>
                </a:ext>
              </a:extLst>
            </p:cNvPr>
            <p:cNvCxnSpPr/>
            <p:nvPr/>
          </p:nvCxnSpPr>
          <p:spPr bwMode="auto">
            <a:xfrm flipV="1">
              <a:off x="6804248" y="2060146"/>
              <a:ext cx="1080914" cy="1512870"/>
            </a:xfrm>
            <a:prstGeom prst="straightConnector1">
              <a:avLst/>
            </a:prstGeom>
            <a:solidFill>
              <a:schemeClr val="accent1"/>
            </a:solidFill>
            <a:ln w="9525" cap="flat" cmpd="sng" algn="ctr">
              <a:solidFill>
                <a:schemeClr val="accent6">
                  <a:lumMod val="50000"/>
                </a:schemeClr>
              </a:solidFill>
              <a:prstDash val="solid"/>
              <a:round/>
              <a:headEnd type="none" w="med" len="med"/>
              <a:tailEnd type="arrow"/>
            </a:ln>
            <a:effectLst/>
          </p:spPr>
        </p:cxnSp>
      </p:grpSp>
      <p:sp>
        <p:nvSpPr>
          <p:cNvPr id="28" name="TextBox 27">
            <a:extLst>
              <a:ext uri="{FF2B5EF4-FFF2-40B4-BE49-F238E27FC236}">
                <a16:creationId xmlns:a16="http://schemas.microsoft.com/office/drawing/2014/main" id="{EA49C354-A767-450E-B95C-744826238C30}"/>
              </a:ext>
            </a:extLst>
          </p:cNvPr>
          <p:cNvSpPr txBox="1">
            <a:spLocks noChangeArrowheads="1"/>
          </p:cNvSpPr>
          <p:nvPr/>
        </p:nvSpPr>
        <p:spPr bwMode="auto">
          <a:xfrm>
            <a:off x="1709739" y="5100637"/>
            <a:ext cx="1835944" cy="9233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Omega-6</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Pro-inflammatory</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Pro-coagulant</a:t>
            </a:r>
          </a:p>
        </p:txBody>
      </p:sp>
      <p:sp>
        <p:nvSpPr>
          <p:cNvPr id="29" name="TextBox 28">
            <a:extLst>
              <a:ext uri="{FF2B5EF4-FFF2-40B4-BE49-F238E27FC236}">
                <a16:creationId xmlns:a16="http://schemas.microsoft.com/office/drawing/2014/main" id="{7CFB7ED9-46E4-4468-9658-341AE197581B}"/>
              </a:ext>
            </a:extLst>
          </p:cNvPr>
          <p:cNvSpPr txBox="1">
            <a:spLocks noChangeArrowheads="1"/>
          </p:cNvSpPr>
          <p:nvPr/>
        </p:nvSpPr>
        <p:spPr bwMode="auto">
          <a:xfrm>
            <a:off x="5381625" y="5094685"/>
            <a:ext cx="1944291"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Omega-3</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Anti-inflammatory</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Anti-coagulant</a:t>
            </a:r>
          </a:p>
        </p:txBody>
      </p:sp>
      <p:pic>
        <p:nvPicPr>
          <p:cNvPr id="43021" name="Picture 7" descr="FAB logo nostraprgb">
            <a:extLst>
              <a:ext uri="{FF2B5EF4-FFF2-40B4-BE49-F238E27FC236}">
                <a16:creationId xmlns:a16="http://schemas.microsoft.com/office/drawing/2014/main" id="{3EFBB68F-5FAD-444D-878B-0632D667D5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7841" y="5675711"/>
            <a:ext cx="432197"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752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a:extLst>
              <a:ext uri="{FF2B5EF4-FFF2-40B4-BE49-F238E27FC236}">
                <a16:creationId xmlns:a16="http://schemas.microsoft.com/office/drawing/2014/main" id="{5D4C89CD-033F-4B3C-9C51-E63DD23A8916}"/>
              </a:ext>
            </a:extLst>
          </p:cNvPr>
          <p:cNvSpPr>
            <a:spLocks noGrp="1" noChangeArrowheads="1"/>
          </p:cNvSpPr>
          <p:nvPr>
            <p:ph type="title"/>
          </p:nvPr>
        </p:nvSpPr>
        <p:spPr>
          <a:xfrm>
            <a:off x="1143001" y="857251"/>
            <a:ext cx="6723460" cy="627460"/>
          </a:xfrm>
        </p:spPr>
        <p:txBody>
          <a:bodyPr/>
          <a:lstStyle/>
          <a:p>
            <a:r>
              <a:rPr lang="en-GB" altLang="en-US" sz="3000"/>
              <a:t>Long-chain Omega 6/3 Dietary Imbalance</a:t>
            </a:r>
          </a:p>
        </p:txBody>
      </p:sp>
      <p:sp>
        <p:nvSpPr>
          <p:cNvPr id="63491" name="Footer Placeholder 1">
            <a:extLst>
              <a:ext uri="{FF2B5EF4-FFF2-40B4-BE49-F238E27FC236}">
                <a16:creationId xmlns:a16="http://schemas.microsoft.com/office/drawing/2014/main" id="{76C97492-CA28-47FE-9ED5-CD03370736E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srgbClr val="00FFFF"/>
                </a:solidFill>
                <a:effectLst/>
                <a:uLnTx/>
                <a:uFillTx/>
                <a:latin typeface="Times New Roman" panose="02020603050405020304" pitchFamily="18" charset="0"/>
                <a:ea typeface="+mn-ea"/>
                <a:cs typeface="Times New Roman" pitchFamily="18" charset="0"/>
              </a:rPr>
              <a:t>© A.J.Richardson, Food And Behaviour Research 2019</a:t>
            </a:r>
          </a:p>
        </p:txBody>
      </p:sp>
      <p:cxnSp>
        <p:nvCxnSpPr>
          <p:cNvPr id="63492" name="Straight Connector 36">
            <a:extLst>
              <a:ext uri="{FF2B5EF4-FFF2-40B4-BE49-F238E27FC236}">
                <a16:creationId xmlns:a16="http://schemas.microsoft.com/office/drawing/2014/main" id="{BD8842FB-F3B7-41E9-9AA5-DEAFAC838E29}"/>
              </a:ext>
            </a:extLst>
          </p:cNvPr>
          <p:cNvCxnSpPr>
            <a:cxnSpLocks noChangeShapeType="1"/>
          </p:cNvCxnSpPr>
          <p:nvPr/>
        </p:nvCxnSpPr>
        <p:spPr bwMode="auto">
          <a:xfrm>
            <a:off x="6299597" y="1538289"/>
            <a:ext cx="919163" cy="151209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63493" name="Group 65">
            <a:extLst>
              <a:ext uri="{FF2B5EF4-FFF2-40B4-BE49-F238E27FC236}">
                <a16:creationId xmlns:a16="http://schemas.microsoft.com/office/drawing/2014/main" id="{54664A9B-25C1-440C-B5F6-125465F57CD7}"/>
              </a:ext>
            </a:extLst>
          </p:cNvPr>
          <p:cNvGrpSpPr>
            <a:grpSpLocks/>
          </p:cNvGrpSpPr>
          <p:nvPr/>
        </p:nvGrpSpPr>
        <p:grpSpPr bwMode="auto">
          <a:xfrm>
            <a:off x="1439467" y="1431132"/>
            <a:ext cx="5779294" cy="4203401"/>
            <a:chOff x="395536" y="764704"/>
            <a:chExt cx="7704856" cy="5605057"/>
          </a:xfrm>
        </p:grpSpPr>
        <p:sp>
          <p:nvSpPr>
            <p:cNvPr id="63497" name="TextBox 26">
              <a:extLst>
                <a:ext uri="{FF2B5EF4-FFF2-40B4-BE49-F238E27FC236}">
                  <a16:creationId xmlns:a16="http://schemas.microsoft.com/office/drawing/2014/main" id="{6B4FB960-376B-4257-A7AD-9D4A0DCB52A3}"/>
                </a:ext>
              </a:extLst>
            </p:cNvPr>
            <p:cNvSpPr txBox="1">
              <a:spLocks noChangeArrowheads="1"/>
            </p:cNvSpPr>
            <p:nvPr/>
          </p:nvSpPr>
          <p:spPr bwMode="auto">
            <a:xfrm>
              <a:off x="1619673" y="5877272"/>
              <a:ext cx="1391678" cy="4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Omega-6</a:t>
              </a:r>
            </a:p>
          </p:txBody>
        </p:sp>
        <p:sp>
          <p:nvSpPr>
            <p:cNvPr id="63498" name="TextBox 28">
              <a:extLst>
                <a:ext uri="{FF2B5EF4-FFF2-40B4-BE49-F238E27FC236}">
                  <a16:creationId xmlns:a16="http://schemas.microsoft.com/office/drawing/2014/main" id="{8890DC4E-0117-4735-A4A6-7AF5823BFDF1}"/>
                </a:ext>
              </a:extLst>
            </p:cNvPr>
            <p:cNvSpPr txBox="1">
              <a:spLocks noChangeArrowheads="1"/>
            </p:cNvSpPr>
            <p:nvPr/>
          </p:nvSpPr>
          <p:spPr bwMode="auto">
            <a:xfrm>
              <a:off x="6156175" y="2996952"/>
              <a:ext cx="1391678" cy="4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Omega-3</a:t>
              </a:r>
            </a:p>
          </p:txBody>
        </p:sp>
        <p:cxnSp>
          <p:nvCxnSpPr>
            <p:cNvPr id="63499" name="Straight Connector 30">
              <a:extLst>
                <a:ext uri="{FF2B5EF4-FFF2-40B4-BE49-F238E27FC236}">
                  <a16:creationId xmlns:a16="http://schemas.microsoft.com/office/drawing/2014/main" id="{8F30FA2A-E121-4EFF-8787-3E8AA3A6D1CE}"/>
                </a:ext>
              </a:extLst>
            </p:cNvPr>
            <p:cNvCxnSpPr>
              <a:cxnSpLocks noChangeShapeType="1"/>
            </p:cNvCxnSpPr>
            <p:nvPr/>
          </p:nvCxnSpPr>
          <p:spPr bwMode="auto">
            <a:xfrm flipH="1">
              <a:off x="1115616" y="3645024"/>
              <a:ext cx="1008112" cy="218133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0" name="Straight Connector 32">
              <a:extLst>
                <a:ext uri="{FF2B5EF4-FFF2-40B4-BE49-F238E27FC236}">
                  <a16:creationId xmlns:a16="http://schemas.microsoft.com/office/drawing/2014/main" id="{F258298A-C772-4335-9D60-33A02FF7F646}"/>
                </a:ext>
              </a:extLst>
            </p:cNvPr>
            <p:cNvCxnSpPr>
              <a:cxnSpLocks noChangeShapeType="1"/>
            </p:cNvCxnSpPr>
            <p:nvPr/>
          </p:nvCxnSpPr>
          <p:spPr bwMode="auto">
            <a:xfrm>
              <a:off x="2195736" y="3645024"/>
              <a:ext cx="1080120" cy="216024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1" name="Straight Connector 6">
              <a:extLst>
                <a:ext uri="{FF2B5EF4-FFF2-40B4-BE49-F238E27FC236}">
                  <a16:creationId xmlns:a16="http://schemas.microsoft.com/office/drawing/2014/main" id="{2D81FDC9-B84C-46BD-AD90-F9B905D642BD}"/>
                </a:ext>
              </a:extLst>
            </p:cNvPr>
            <p:cNvCxnSpPr>
              <a:cxnSpLocks noChangeShapeType="1"/>
            </p:cNvCxnSpPr>
            <p:nvPr/>
          </p:nvCxnSpPr>
          <p:spPr bwMode="auto">
            <a:xfrm>
              <a:off x="5652120" y="2924944"/>
              <a:ext cx="244827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2" name="Straight Connector 8">
              <a:extLst>
                <a:ext uri="{FF2B5EF4-FFF2-40B4-BE49-F238E27FC236}">
                  <a16:creationId xmlns:a16="http://schemas.microsoft.com/office/drawing/2014/main" id="{B58EF6FB-2783-4831-A37D-0974859F234B}"/>
                </a:ext>
              </a:extLst>
            </p:cNvPr>
            <p:cNvCxnSpPr>
              <a:cxnSpLocks noChangeShapeType="1"/>
            </p:cNvCxnSpPr>
            <p:nvPr/>
          </p:nvCxnSpPr>
          <p:spPr bwMode="auto">
            <a:xfrm>
              <a:off x="1115616" y="5805264"/>
              <a:ext cx="216024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 name="Isosceles Triangle 12">
              <a:extLst>
                <a:ext uri="{FF2B5EF4-FFF2-40B4-BE49-F238E27FC236}">
                  <a16:creationId xmlns:a16="http://schemas.microsoft.com/office/drawing/2014/main" id="{A32DEC58-FAC0-411A-B00E-9ECCC538FA32}"/>
                </a:ext>
              </a:extLst>
            </p:cNvPr>
            <p:cNvSpPr/>
            <p:nvPr/>
          </p:nvSpPr>
          <p:spPr bwMode="auto">
            <a:xfrm>
              <a:off x="4284472" y="2204701"/>
              <a:ext cx="431751" cy="4104070"/>
            </a:xfrm>
            <a:prstGeom prst="triangle">
              <a:avLst>
                <a:gd name="adj" fmla="val 46793"/>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3504" name="Oval 13">
              <a:extLst>
                <a:ext uri="{FF2B5EF4-FFF2-40B4-BE49-F238E27FC236}">
                  <a16:creationId xmlns:a16="http://schemas.microsoft.com/office/drawing/2014/main" id="{A33B59F2-2280-4CF8-B89D-4444FCC067DD}"/>
                </a:ext>
              </a:extLst>
            </p:cNvPr>
            <p:cNvSpPr>
              <a:spLocks noChangeArrowheads="1"/>
            </p:cNvSpPr>
            <p:nvPr/>
          </p:nvSpPr>
          <p:spPr bwMode="auto">
            <a:xfrm>
              <a:off x="6372200" y="2492896"/>
              <a:ext cx="936104" cy="432048"/>
            </a:xfrm>
            <a:prstGeom prst="ellipse">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3505" name="Oval 16">
              <a:extLst>
                <a:ext uri="{FF2B5EF4-FFF2-40B4-BE49-F238E27FC236}">
                  <a16:creationId xmlns:a16="http://schemas.microsoft.com/office/drawing/2014/main" id="{1ABCA014-DE13-4649-B09B-58A297EE8A23}"/>
                </a:ext>
              </a:extLst>
            </p:cNvPr>
            <p:cNvSpPr>
              <a:spLocks noChangeArrowheads="1"/>
            </p:cNvSpPr>
            <p:nvPr/>
          </p:nvSpPr>
          <p:spPr bwMode="auto">
            <a:xfrm>
              <a:off x="395536" y="3861048"/>
              <a:ext cx="3672408" cy="1944216"/>
            </a:xfrm>
            <a:prstGeom prst="ellipse">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63506" name="Straight Connector 20">
              <a:extLst>
                <a:ext uri="{FF2B5EF4-FFF2-40B4-BE49-F238E27FC236}">
                  <a16:creationId xmlns:a16="http://schemas.microsoft.com/office/drawing/2014/main" id="{C0A52182-7FFA-42FA-936F-6AEB17EC5160}"/>
                </a:ext>
              </a:extLst>
            </p:cNvPr>
            <p:cNvCxnSpPr>
              <a:cxnSpLocks noChangeShapeType="1"/>
            </p:cNvCxnSpPr>
            <p:nvPr/>
          </p:nvCxnSpPr>
          <p:spPr bwMode="auto">
            <a:xfrm flipV="1">
              <a:off x="2195736" y="836712"/>
              <a:ext cx="4680520" cy="26642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507" name="Straight Connector 34">
              <a:extLst>
                <a:ext uri="{FF2B5EF4-FFF2-40B4-BE49-F238E27FC236}">
                  <a16:creationId xmlns:a16="http://schemas.microsoft.com/office/drawing/2014/main" id="{E11FCA4F-E1E1-471A-AC50-6C75BEDAEC3E}"/>
                </a:ext>
              </a:extLst>
            </p:cNvPr>
            <p:cNvCxnSpPr>
              <a:cxnSpLocks noChangeShapeType="1"/>
            </p:cNvCxnSpPr>
            <p:nvPr/>
          </p:nvCxnSpPr>
          <p:spPr bwMode="auto">
            <a:xfrm flipH="1">
              <a:off x="5652120" y="908720"/>
              <a:ext cx="1224136" cy="20162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Oval 45">
              <a:extLst>
                <a:ext uri="{FF2B5EF4-FFF2-40B4-BE49-F238E27FC236}">
                  <a16:creationId xmlns:a16="http://schemas.microsoft.com/office/drawing/2014/main" id="{AB345868-6036-42E6-95ED-FCB618DA771C}"/>
                </a:ext>
              </a:extLst>
            </p:cNvPr>
            <p:cNvSpPr/>
            <p:nvPr/>
          </p:nvSpPr>
          <p:spPr bwMode="auto">
            <a:xfrm>
              <a:off x="2051111" y="3500222"/>
              <a:ext cx="190479" cy="144475"/>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0" name="Oval 59">
              <a:extLst>
                <a:ext uri="{FF2B5EF4-FFF2-40B4-BE49-F238E27FC236}">
                  <a16:creationId xmlns:a16="http://schemas.microsoft.com/office/drawing/2014/main" id="{4C50BCF3-AB66-4098-BDA6-BDBA8D83812F}"/>
                </a:ext>
              </a:extLst>
            </p:cNvPr>
            <p:cNvSpPr/>
            <p:nvPr/>
          </p:nvSpPr>
          <p:spPr bwMode="auto">
            <a:xfrm>
              <a:off x="6803550" y="764704"/>
              <a:ext cx="190479" cy="144476"/>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61" name="TextBox 60">
            <a:extLst>
              <a:ext uri="{FF2B5EF4-FFF2-40B4-BE49-F238E27FC236}">
                <a16:creationId xmlns:a16="http://schemas.microsoft.com/office/drawing/2014/main" id="{5EDF97C1-3D14-4085-AF68-6D56D81934A0}"/>
              </a:ext>
            </a:extLst>
          </p:cNvPr>
          <p:cNvSpPr txBox="1"/>
          <p:nvPr/>
        </p:nvSpPr>
        <p:spPr>
          <a:xfrm>
            <a:off x="1494236" y="1916907"/>
            <a:ext cx="2268140" cy="1477328"/>
          </a:xfrm>
          <a:prstGeom prst="rect">
            <a:avLst/>
          </a:prstGeom>
          <a:noFill/>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a:ln>
                  <a:noFill/>
                </a:ln>
                <a:solidFill>
                  <a:srgbClr val="00E7E7">
                    <a:lumMod val="60000"/>
                    <a:lumOff val="40000"/>
                  </a:srgbClr>
                </a:solidFill>
                <a:effectLst/>
                <a:uLnTx/>
                <a:uFillTx/>
                <a:latin typeface="Times New Roman" panose="02020603050405020304" pitchFamily="18" charset="0"/>
                <a:ea typeface="+mn-ea"/>
                <a:cs typeface="+mn-cs"/>
              </a:rPr>
              <a:t>Converted</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 from LA in Vegetable Oils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a:ln>
                  <a:noFill/>
                </a:ln>
                <a:solidFill>
                  <a:srgbClr val="00E7E7">
                    <a:lumMod val="60000"/>
                    <a:lumOff val="40000"/>
                  </a:srgbClr>
                </a:solidFill>
                <a:effectLst/>
                <a:uLnTx/>
                <a:uFillTx/>
                <a:latin typeface="Times New Roman" panose="02020603050405020304" pitchFamily="18" charset="0"/>
                <a:ea typeface="+mn-ea"/>
                <a:cs typeface="+mn-cs"/>
              </a:rPr>
              <a:t>Ready made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AA from Meat, Dairy Fats, Eggs</a:t>
            </a:r>
          </a:p>
        </p:txBody>
      </p:sp>
      <p:sp>
        <p:nvSpPr>
          <p:cNvPr id="62" name="TextBox 61">
            <a:extLst>
              <a:ext uri="{FF2B5EF4-FFF2-40B4-BE49-F238E27FC236}">
                <a16:creationId xmlns:a16="http://schemas.microsoft.com/office/drawing/2014/main" id="{49545F5A-9183-47CB-B57D-F50AD795CDC4}"/>
              </a:ext>
            </a:extLst>
          </p:cNvPr>
          <p:cNvSpPr txBox="1"/>
          <p:nvPr/>
        </p:nvSpPr>
        <p:spPr>
          <a:xfrm>
            <a:off x="5219700" y="3537348"/>
            <a:ext cx="2268141" cy="1754326"/>
          </a:xfrm>
          <a:prstGeom prst="rect">
            <a:avLst/>
          </a:prstGeom>
          <a:noFill/>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a:ln>
                  <a:noFill/>
                </a:ln>
                <a:solidFill>
                  <a:srgbClr val="00E7E7">
                    <a:lumMod val="60000"/>
                    <a:lumOff val="40000"/>
                  </a:srgbClr>
                </a:solidFill>
                <a:effectLst/>
                <a:uLnTx/>
                <a:uFillTx/>
                <a:latin typeface="Times New Roman" panose="02020603050405020304" pitchFamily="18" charset="0"/>
                <a:ea typeface="+mn-ea"/>
                <a:cs typeface="+mn-cs"/>
              </a:rPr>
              <a:t>Converted</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 little ALA in most vegetable oils</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a:ln>
                  <a:noFill/>
                </a:ln>
                <a:solidFill>
                  <a:srgbClr val="00E7E7">
                    <a:lumMod val="60000"/>
                    <a:lumOff val="40000"/>
                  </a:srgbClr>
                </a:solidFill>
                <a:effectLst/>
                <a:uLnTx/>
                <a:uFillTx/>
                <a:latin typeface="Times New Roman" panose="02020603050405020304" pitchFamily="18" charset="0"/>
                <a:ea typeface="+mn-ea"/>
                <a:cs typeface="+mn-cs"/>
              </a:rPr>
              <a:t>Ready made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GB"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EPA/DHA from Fish and Seafood</a:t>
            </a:r>
          </a:p>
        </p:txBody>
      </p:sp>
      <p:pic>
        <p:nvPicPr>
          <p:cNvPr id="63496" name="Picture 7" descr="FAB logo nostraprgb">
            <a:extLst>
              <a:ext uri="{FF2B5EF4-FFF2-40B4-BE49-F238E27FC236}">
                <a16:creationId xmlns:a16="http://schemas.microsoft.com/office/drawing/2014/main" id="{7479A94A-9ADA-4678-AA34-A38E9185DB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841" y="5675711"/>
            <a:ext cx="432197"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80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97F8DB17-33D5-416C-8607-5FE7403F053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srgbClr val="00FFFF"/>
                </a:solidFill>
                <a:effectLst/>
                <a:uLnTx/>
                <a:uFillTx/>
                <a:latin typeface="Times New Roman" panose="02020603050405020304" pitchFamily="18" charset="0"/>
                <a:ea typeface="+mn-ea"/>
                <a:cs typeface="Times New Roman" pitchFamily="18" charset="0"/>
              </a:rPr>
              <a:t>© A.J.Richardson, Food And Behaviour Research 2019</a:t>
            </a:r>
          </a:p>
        </p:txBody>
      </p:sp>
      <p:pic>
        <p:nvPicPr>
          <p:cNvPr id="38915" name="Picture 2">
            <a:extLst>
              <a:ext uri="{FF2B5EF4-FFF2-40B4-BE49-F238E27FC236}">
                <a16:creationId xmlns:a16="http://schemas.microsoft.com/office/drawing/2014/main" id="{636BA8A6-2A7B-4516-8AF1-3B2379AA0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191" y="1701404"/>
            <a:ext cx="6856809" cy="37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a:extLst>
              <a:ext uri="{FF2B5EF4-FFF2-40B4-BE49-F238E27FC236}">
                <a16:creationId xmlns:a16="http://schemas.microsoft.com/office/drawing/2014/main" id="{24110077-F904-44AD-9187-A6A0D6019074}"/>
              </a:ext>
            </a:extLst>
          </p:cNvPr>
          <p:cNvSpPr>
            <a:spLocks noGrp="1" noChangeArrowheads="1"/>
          </p:cNvSpPr>
          <p:nvPr>
            <p:ph type="title"/>
          </p:nvPr>
        </p:nvSpPr>
        <p:spPr>
          <a:xfrm>
            <a:off x="1143000" y="857250"/>
            <a:ext cx="6777038" cy="776288"/>
          </a:xfrm>
        </p:spPr>
        <p:txBody>
          <a:bodyPr/>
          <a:lstStyle/>
          <a:p>
            <a:r>
              <a:rPr lang="en-GB" altLang="en-US" sz="3000"/>
              <a:t>Changes in Dietary Fat Intake </a:t>
            </a:r>
            <a:br>
              <a:rPr lang="en-GB" altLang="en-US" sz="3000"/>
            </a:br>
            <a:r>
              <a:rPr lang="en-GB" altLang="en-US" sz="2100">
                <a:solidFill>
                  <a:schemeClr val="tx1"/>
                </a:solidFill>
              </a:rPr>
              <a:t>Omega-6 / Omega-3 Ratio – Dramatic Increase</a:t>
            </a:r>
          </a:p>
        </p:txBody>
      </p:sp>
      <p:sp>
        <p:nvSpPr>
          <p:cNvPr id="38917" name="Oval 6">
            <a:extLst>
              <a:ext uri="{FF2B5EF4-FFF2-40B4-BE49-F238E27FC236}">
                <a16:creationId xmlns:a16="http://schemas.microsoft.com/office/drawing/2014/main" id="{3622390F-E717-49CD-8711-2FB867BC6397}"/>
              </a:ext>
            </a:extLst>
          </p:cNvPr>
          <p:cNvSpPr>
            <a:spLocks noChangeArrowheads="1"/>
          </p:cNvSpPr>
          <p:nvPr/>
        </p:nvSpPr>
        <p:spPr bwMode="auto">
          <a:xfrm>
            <a:off x="2736056" y="1863330"/>
            <a:ext cx="647700" cy="269081"/>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8918" name="Oval 7">
            <a:extLst>
              <a:ext uri="{FF2B5EF4-FFF2-40B4-BE49-F238E27FC236}">
                <a16:creationId xmlns:a16="http://schemas.microsoft.com/office/drawing/2014/main" id="{0861F98D-F931-4F0B-A46F-088937D688F6}"/>
              </a:ext>
            </a:extLst>
          </p:cNvPr>
          <p:cNvSpPr>
            <a:spLocks noChangeArrowheads="1"/>
          </p:cNvSpPr>
          <p:nvPr/>
        </p:nvSpPr>
        <p:spPr bwMode="auto">
          <a:xfrm>
            <a:off x="6246020" y="1863330"/>
            <a:ext cx="1188244" cy="269081"/>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38919" name="Picture 7" descr="FAB logo nostraprgb">
            <a:extLst>
              <a:ext uri="{FF2B5EF4-FFF2-40B4-BE49-F238E27FC236}">
                <a16:creationId xmlns:a16="http://schemas.microsoft.com/office/drawing/2014/main" id="{BC7130F6-F3B7-41BD-BC80-2809E30C1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7841" y="5675711"/>
            <a:ext cx="432197"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832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8">
            <a:extLst>
              <a:ext uri="{FF2B5EF4-FFF2-40B4-BE49-F238E27FC236}">
                <a16:creationId xmlns:a16="http://schemas.microsoft.com/office/drawing/2014/main" id="{F6CB73B5-BB9F-4D6F-BC8B-E6947175AFEB}"/>
              </a:ext>
            </a:extLst>
          </p:cNvPr>
          <p:cNvSpPr txBox="1">
            <a:spLocks noChangeArrowheads="1"/>
          </p:cNvSpPr>
          <p:nvPr/>
        </p:nvSpPr>
        <p:spPr bwMode="auto">
          <a:xfrm>
            <a:off x="1143000" y="998935"/>
            <a:ext cx="6858000" cy="90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75" rIns="68550" bIns="3427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srgbClr val="FFFF00"/>
                </a:solidFill>
                <a:effectLst/>
                <a:uLnTx/>
                <a:uFillTx/>
                <a:latin typeface="Times" panose="02020603050405020304" pitchFamily="18" charset="0"/>
                <a:ea typeface="+mn-ea"/>
                <a:cs typeface="+mn-cs"/>
              </a:rPr>
              <a:t>Maternal Omega-3 DHA deficiency impairs synapse development</a:t>
            </a:r>
          </a:p>
        </p:txBody>
      </p:sp>
      <p:sp>
        <p:nvSpPr>
          <p:cNvPr id="55299" name="Rectangle 143">
            <a:extLst>
              <a:ext uri="{FF2B5EF4-FFF2-40B4-BE49-F238E27FC236}">
                <a16:creationId xmlns:a16="http://schemas.microsoft.com/office/drawing/2014/main" id="{A86A395C-37A6-4FFA-83AF-52343E1119BA}"/>
              </a:ext>
            </a:extLst>
          </p:cNvPr>
          <p:cNvSpPr>
            <a:spLocks noChangeArrowheads="1"/>
          </p:cNvSpPr>
          <p:nvPr/>
        </p:nvSpPr>
        <p:spPr bwMode="auto">
          <a:xfrm>
            <a:off x="3707607" y="5319712"/>
            <a:ext cx="2493169"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75" rIns="68550" bIns="3427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350" b="0" i="0" u="none" strike="noStrike" kern="1200" cap="none" spc="0" normalizeH="0" baseline="0" noProof="0">
                <a:ln>
                  <a:noFill/>
                </a:ln>
                <a:solidFill>
                  <a:srgbClr val="FFC000"/>
                </a:solidFill>
                <a:effectLst/>
                <a:uLnTx/>
                <a:uFillTx/>
                <a:latin typeface="Times" panose="02020603050405020304" pitchFamily="18" charset="0"/>
                <a:ea typeface="+mn-ea"/>
                <a:cs typeface="+mn-cs"/>
              </a:rPr>
              <a:t>Cao et al.  </a:t>
            </a:r>
            <a:r>
              <a:rPr kumimoji="0" lang="en-US" altLang="en-US" sz="1350" b="0" i="1" u="none" strike="noStrike" kern="1200" cap="none" spc="0" normalizeH="0" baseline="0" noProof="0">
                <a:ln>
                  <a:noFill/>
                </a:ln>
                <a:solidFill>
                  <a:srgbClr val="FFC000"/>
                </a:solidFill>
                <a:effectLst/>
                <a:uLnTx/>
                <a:uFillTx/>
                <a:latin typeface="Times" panose="02020603050405020304" pitchFamily="18" charset="0"/>
                <a:ea typeface="+mn-ea"/>
                <a:cs typeface="+mn-cs"/>
              </a:rPr>
              <a:t>J. Neurochem.</a:t>
            </a:r>
            <a:r>
              <a:rPr kumimoji="0" lang="en-US" altLang="en-US" sz="1350" b="0" i="0" u="none" strike="noStrike" kern="1200" cap="none" spc="0" normalizeH="0" baseline="0" noProof="0">
                <a:ln>
                  <a:noFill/>
                </a:ln>
                <a:solidFill>
                  <a:srgbClr val="FFC000"/>
                </a:solidFill>
                <a:effectLst/>
                <a:uLnTx/>
                <a:uFillTx/>
                <a:latin typeface="Times" panose="02020603050405020304" pitchFamily="18" charset="0"/>
                <a:ea typeface="+mn-ea"/>
                <a:cs typeface="+mn-cs"/>
              </a:rPr>
              <a:t> 2009</a:t>
            </a:r>
          </a:p>
        </p:txBody>
      </p:sp>
      <p:sp>
        <p:nvSpPr>
          <p:cNvPr id="55300" name="Rectangle 41">
            <a:extLst>
              <a:ext uri="{FF2B5EF4-FFF2-40B4-BE49-F238E27FC236}">
                <a16:creationId xmlns:a16="http://schemas.microsoft.com/office/drawing/2014/main" id="{7DE349AE-C5CD-46DB-9212-FCA2BCEE4F5C}"/>
              </a:ext>
            </a:extLst>
          </p:cNvPr>
          <p:cNvSpPr>
            <a:spLocks noChangeArrowheads="1"/>
          </p:cNvSpPr>
          <p:nvPr/>
        </p:nvSpPr>
        <p:spPr bwMode="auto">
          <a:xfrm>
            <a:off x="2951561" y="2132410"/>
            <a:ext cx="1658114" cy="3462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4" tIns="34282" rIns="68564" bIns="3428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Times" panose="02020603050405020304" pitchFamily="18" charset="0"/>
                <a:ea typeface="SimSun" panose="02010600030101010101" pitchFamily="2" charset="-122"/>
                <a:cs typeface="+mn-cs"/>
              </a:rPr>
              <a:t>Adequate DHA</a:t>
            </a:r>
            <a:endParaRPr kumimoji="0" lang="en-US" altLang="en-US" sz="18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55301" name="Rectangle 42">
            <a:extLst>
              <a:ext uri="{FF2B5EF4-FFF2-40B4-BE49-F238E27FC236}">
                <a16:creationId xmlns:a16="http://schemas.microsoft.com/office/drawing/2014/main" id="{0CFA0F3F-4278-4851-A9BF-B6C26D3E5728}"/>
              </a:ext>
            </a:extLst>
          </p:cNvPr>
          <p:cNvSpPr>
            <a:spLocks noChangeArrowheads="1"/>
          </p:cNvSpPr>
          <p:nvPr/>
        </p:nvSpPr>
        <p:spPr bwMode="auto">
          <a:xfrm>
            <a:off x="5489973" y="2132410"/>
            <a:ext cx="1901770" cy="3462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4" tIns="34282" rIns="68564" bIns="3428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Times" panose="02020603050405020304" pitchFamily="18" charset="0"/>
                <a:ea typeface="SimSun" panose="02010600030101010101" pitchFamily="2" charset="-122"/>
                <a:cs typeface="+mn-cs"/>
              </a:rPr>
              <a:t>Deficient  in DHA</a:t>
            </a:r>
          </a:p>
        </p:txBody>
      </p:sp>
      <p:grpSp>
        <p:nvGrpSpPr>
          <p:cNvPr id="55302" name="Group 46">
            <a:extLst>
              <a:ext uri="{FF2B5EF4-FFF2-40B4-BE49-F238E27FC236}">
                <a16:creationId xmlns:a16="http://schemas.microsoft.com/office/drawing/2014/main" id="{11F10320-0DF7-4604-81FC-1AA865E905C8}"/>
              </a:ext>
            </a:extLst>
          </p:cNvPr>
          <p:cNvGrpSpPr>
            <a:grpSpLocks/>
          </p:cNvGrpSpPr>
          <p:nvPr/>
        </p:nvGrpSpPr>
        <p:grpSpPr bwMode="auto">
          <a:xfrm>
            <a:off x="1143000" y="2294335"/>
            <a:ext cx="6743700" cy="2971800"/>
            <a:chOff x="0" y="1200"/>
            <a:chExt cx="5664" cy="2496"/>
          </a:xfrm>
        </p:grpSpPr>
        <p:grpSp>
          <p:nvGrpSpPr>
            <p:cNvPr id="55305" name="Group 6">
              <a:extLst>
                <a:ext uri="{FF2B5EF4-FFF2-40B4-BE49-F238E27FC236}">
                  <a16:creationId xmlns:a16="http://schemas.microsoft.com/office/drawing/2014/main" id="{CB3D4C4C-FA49-42BD-9CB6-B59EDC0647DA}"/>
                </a:ext>
              </a:extLst>
            </p:cNvPr>
            <p:cNvGrpSpPr>
              <a:grpSpLocks/>
            </p:cNvGrpSpPr>
            <p:nvPr/>
          </p:nvGrpSpPr>
          <p:grpSpPr bwMode="auto">
            <a:xfrm>
              <a:off x="1056" y="1200"/>
              <a:ext cx="4608" cy="2496"/>
              <a:chOff x="96" y="288"/>
              <a:chExt cx="2208" cy="1200"/>
            </a:xfrm>
          </p:grpSpPr>
          <p:sp>
            <p:nvSpPr>
              <p:cNvPr id="55307" name="Rectangle 7">
                <a:extLst>
                  <a:ext uri="{FF2B5EF4-FFF2-40B4-BE49-F238E27FC236}">
                    <a16:creationId xmlns:a16="http://schemas.microsoft.com/office/drawing/2014/main" id="{02607762-606F-4DAB-A07B-0D0F76546193}"/>
                  </a:ext>
                </a:extLst>
              </p:cNvPr>
              <p:cNvSpPr>
                <a:spLocks noChangeArrowheads="1"/>
              </p:cNvSpPr>
              <p:nvPr/>
            </p:nvSpPr>
            <p:spPr bwMode="auto">
              <a:xfrm>
                <a:off x="144" y="288"/>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Times" panose="02020603050405020304" pitchFamily="18" charset="0"/>
                    <a:ea typeface="SimSun" panose="02010600030101010101" pitchFamily="2" charset="-122"/>
                    <a:cs typeface="+mn-cs"/>
                  </a:rPr>
                  <a:t> </a:t>
                </a:r>
              </a:p>
            </p:txBody>
          </p:sp>
          <p:sp>
            <p:nvSpPr>
              <p:cNvPr id="55308" name="Rectangle 8">
                <a:extLst>
                  <a:ext uri="{FF2B5EF4-FFF2-40B4-BE49-F238E27FC236}">
                    <a16:creationId xmlns:a16="http://schemas.microsoft.com/office/drawing/2014/main" id="{E12B2094-08F4-4E57-A3B3-3BA73BFCF887}"/>
                  </a:ext>
                </a:extLst>
              </p:cNvPr>
              <p:cNvSpPr>
                <a:spLocks noChangeArrowheads="1"/>
              </p:cNvSpPr>
              <p:nvPr/>
            </p:nvSpPr>
            <p:spPr bwMode="auto">
              <a:xfrm>
                <a:off x="1248" y="288"/>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altLang="zh-CN" sz="1800" b="1" i="0" u="none" strike="noStrike" kern="1200" cap="none" spc="0" normalizeH="0" baseline="0" noProof="0">
                  <a:ln>
                    <a:noFill/>
                  </a:ln>
                  <a:solidFill>
                    <a:srgbClr val="000000"/>
                  </a:solidFill>
                  <a:effectLst/>
                  <a:uLnTx/>
                  <a:uFillTx/>
                  <a:latin typeface="Times" panose="02020603050405020304" pitchFamily="18" charset="0"/>
                  <a:ea typeface="SimSun" panose="02010600030101010101" pitchFamily="2" charset="-122"/>
                  <a:cs typeface="+mn-cs"/>
                </a:endParaRPr>
              </a:p>
            </p:txBody>
          </p:sp>
          <p:pic>
            <p:nvPicPr>
              <p:cNvPr id="55309" name="Picture 9">
                <a:extLst>
                  <a:ext uri="{FF2B5EF4-FFF2-40B4-BE49-F238E27FC236}">
                    <a16:creationId xmlns:a16="http://schemas.microsoft.com/office/drawing/2014/main" id="{21BEB277-E3D9-4631-8B16-F966FB9D8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32"/>
                <a:ext cx="1054"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0" name="Group 10">
                <a:extLst>
                  <a:ext uri="{FF2B5EF4-FFF2-40B4-BE49-F238E27FC236}">
                    <a16:creationId xmlns:a16="http://schemas.microsoft.com/office/drawing/2014/main" id="{F7DDEEEC-F0B9-483F-8467-9374A2FBBE73}"/>
                  </a:ext>
                </a:extLst>
              </p:cNvPr>
              <p:cNvGrpSpPr>
                <a:grpSpLocks/>
              </p:cNvGrpSpPr>
              <p:nvPr/>
            </p:nvGrpSpPr>
            <p:grpSpPr bwMode="auto">
              <a:xfrm>
                <a:off x="1200" y="432"/>
                <a:ext cx="1056" cy="1056"/>
                <a:chOff x="1248" y="-480"/>
                <a:chExt cx="864" cy="864"/>
              </a:xfrm>
            </p:grpSpPr>
            <p:pic>
              <p:nvPicPr>
                <p:cNvPr id="55312" name="Picture 11">
                  <a:extLst>
                    <a:ext uri="{FF2B5EF4-FFF2-40B4-BE49-F238E27FC236}">
                      <a16:creationId xmlns:a16="http://schemas.microsoft.com/office/drawing/2014/main" id="{6715E787-D4F3-4C8E-9C33-9571B2E0E19A}"/>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48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3" name="Group 12">
                  <a:extLst>
                    <a:ext uri="{FF2B5EF4-FFF2-40B4-BE49-F238E27FC236}">
                      <a16:creationId xmlns:a16="http://schemas.microsoft.com/office/drawing/2014/main" id="{69B4BD0B-4F0A-4BD2-A3FC-CBE7A62B4AE7}"/>
                    </a:ext>
                  </a:extLst>
                </p:cNvPr>
                <p:cNvGrpSpPr>
                  <a:grpSpLocks/>
                </p:cNvGrpSpPr>
                <p:nvPr/>
              </p:nvGrpSpPr>
              <p:grpSpPr bwMode="auto">
                <a:xfrm>
                  <a:off x="1890" y="336"/>
                  <a:ext cx="199" cy="1"/>
                  <a:chOff x="240" y="672"/>
                  <a:chExt cx="199" cy="0"/>
                </a:xfrm>
              </p:grpSpPr>
              <p:sp>
                <p:nvSpPr>
                  <p:cNvPr id="55314" name="Line 13">
                    <a:extLst>
                      <a:ext uri="{FF2B5EF4-FFF2-40B4-BE49-F238E27FC236}">
                        <a16:creationId xmlns:a16="http://schemas.microsoft.com/office/drawing/2014/main" id="{99EC573C-6E50-426C-B17E-CFEA7558EB6F}"/>
                      </a:ext>
                    </a:extLst>
                  </p:cNvPr>
                  <p:cNvSpPr>
                    <a:spLocks noChangeShapeType="1"/>
                  </p:cNvSpPr>
                  <p:nvPr/>
                </p:nvSpPr>
                <p:spPr bwMode="auto">
                  <a:xfrm>
                    <a:off x="240" y="672"/>
                    <a:ext cx="10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5315" name="Line 14">
                    <a:extLst>
                      <a:ext uri="{FF2B5EF4-FFF2-40B4-BE49-F238E27FC236}">
                        <a16:creationId xmlns:a16="http://schemas.microsoft.com/office/drawing/2014/main" id="{B7CC7DA1-1441-4F33-9116-725CA7018308}"/>
                      </a:ext>
                    </a:extLst>
                  </p:cNvPr>
                  <p:cNvSpPr>
                    <a:spLocks noChangeShapeType="1"/>
                  </p:cNvSpPr>
                  <p:nvPr/>
                </p:nvSpPr>
                <p:spPr bwMode="auto">
                  <a:xfrm>
                    <a:off x="336" y="672"/>
                    <a:ext cx="10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sp>
            <p:nvSpPr>
              <p:cNvPr id="55311" name="Text Box 15">
                <a:extLst>
                  <a:ext uri="{FF2B5EF4-FFF2-40B4-BE49-F238E27FC236}">
                    <a16:creationId xmlns:a16="http://schemas.microsoft.com/office/drawing/2014/main" id="{700465F4-F6D9-4539-98F9-4C5CEC1A03C7}"/>
                  </a:ext>
                </a:extLst>
              </p:cNvPr>
              <p:cNvSpPr txBox="1">
                <a:spLocks noChangeArrowheads="1"/>
              </p:cNvSpPr>
              <p:nvPr/>
            </p:nvSpPr>
            <p:spPr bwMode="auto">
              <a:xfrm>
                <a:off x="1947" y="1262"/>
                <a:ext cx="15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FFFF00"/>
                    </a:solidFill>
                    <a:effectLst/>
                    <a:uLnTx/>
                    <a:uFillTx/>
                    <a:latin typeface="Times" panose="02020603050405020304" pitchFamily="18" charset="0"/>
                    <a:ea typeface="+mn-ea"/>
                    <a:cs typeface="+mn-cs"/>
                  </a:rPr>
                  <a:t>30 µm</a:t>
                </a:r>
              </a:p>
            </p:txBody>
          </p:sp>
        </p:grpSp>
        <p:sp>
          <p:nvSpPr>
            <p:cNvPr id="55306" name="Text Box 75">
              <a:extLst>
                <a:ext uri="{FF2B5EF4-FFF2-40B4-BE49-F238E27FC236}">
                  <a16:creationId xmlns:a16="http://schemas.microsoft.com/office/drawing/2014/main" id="{E7DD1AE2-9C35-4AC7-8282-F28C6BB72ECF}"/>
                </a:ext>
              </a:extLst>
            </p:cNvPr>
            <p:cNvSpPr txBox="1">
              <a:spLocks noChangeArrowheads="1"/>
            </p:cNvSpPr>
            <p:nvPr/>
          </p:nvSpPr>
          <p:spPr bwMode="auto">
            <a:xfrm>
              <a:off x="0" y="2160"/>
              <a:ext cx="1129"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FFFF"/>
                  </a:solidFill>
                  <a:effectLst/>
                  <a:uLnTx/>
                  <a:uFillTx/>
                  <a:latin typeface="Times" panose="02020603050405020304" pitchFamily="18" charset="0"/>
                  <a:ea typeface="+mn-ea"/>
                  <a:cs typeface="+mn-cs"/>
                </a:rPr>
                <a:t>Synapes in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FFFF"/>
                  </a:solidFill>
                  <a:effectLst/>
                  <a:uLnTx/>
                  <a:uFillTx/>
                  <a:latin typeface="Times" panose="02020603050405020304" pitchFamily="18" charset="0"/>
                  <a:ea typeface="+mn-ea"/>
                  <a:cs typeface="+mn-cs"/>
                </a:rPr>
                <a:t>Hippocampal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FFFF"/>
                  </a:solidFill>
                  <a:effectLst/>
                  <a:uLnTx/>
                  <a:uFillTx/>
                  <a:latin typeface="Times" panose="02020603050405020304" pitchFamily="18" charset="0"/>
                  <a:ea typeface="+mn-ea"/>
                  <a:cs typeface="+mn-cs"/>
                </a:rPr>
                <a:t>Neurons</a:t>
              </a:r>
            </a:p>
          </p:txBody>
        </p:sp>
      </p:grpSp>
      <p:sp>
        <p:nvSpPr>
          <p:cNvPr id="55303" name="Footer Placeholder 4">
            <a:extLst>
              <a:ext uri="{FF2B5EF4-FFF2-40B4-BE49-F238E27FC236}">
                <a16:creationId xmlns:a16="http://schemas.microsoft.com/office/drawing/2014/main" id="{24EE1F33-B731-468B-8862-C6BAE043D056}"/>
              </a:ext>
            </a:extLst>
          </p:cNvPr>
          <p:cNvSpPr>
            <a:spLocks noGrp="1" noChangeArrowheads="1"/>
          </p:cNvSpPr>
          <p:nvPr>
            <p:ph type="ftr" sz="quarter" idx="11"/>
          </p:nvPr>
        </p:nvSpPr>
        <p:spPr>
          <a:xfrm>
            <a:off x="5489974" y="5697141"/>
            <a:ext cx="1944290" cy="30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srgbClr val="00FFFF"/>
                </a:solidFill>
                <a:effectLst/>
                <a:uLnTx/>
                <a:uFillTx/>
                <a:latin typeface="Times New Roman" panose="02020603050405020304" pitchFamily="18" charset="0"/>
                <a:ea typeface="+mn-ea"/>
                <a:cs typeface="Times New Roman" pitchFamily="18" charset="0"/>
              </a:rPr>
              <a:t>© Hee Yong Kim, NIH, 2009</a:t>
            </a:r>
          </a:p>
        </p:txBody>
      </p:sp>
      <p:pic>
        <p:nvPicPr>
          <p:cNvPr id="55304" name="Picture 7" descr="FAB logo nostraprgb">
            <a:extLst>
              <a:ext uri="{FF2B5EF4-FFF2-40B4-BE49-F238E27FC236}">
                <a16:creationId xmlns:a16="http://schemas.microsoft.com/office/drawing/2014/main" id="{40AB61E7-FCA4-44D9-B152-FFC9FDC61E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841" y="5675711"/>
            <a:ext cx="432197" cy="25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85076197"/>
      </p:ext>
    </p:extLst>
  </p:cSld>
  <p:clrMapOvr>
    <a:masterClrMapping/>
  </p:clrMapOvr>
  <p:transition spd="slow" advTm="6740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1"/>
          </p:nvPr>
        </p:nvSpPr>
        <p:spPr>
          <a:noFill/>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FFFF"/>
                </a:solidFill>
                <a:effectLst/>
                <a:uLnTx/>
                <a:uFillTx/>
                <a:latin typeface="Times New Roman"/>
                <a:ea typeface="+mn-ea"/>
                <a:cs typeface="Times New Roman" pitchFamily="18" charset="0"/>
              </a:rPr>
              <a:t>© A.J.Richardson, Food And Behaviour Research 2014</a:t>
            </a:r>
          </a:p>
        </p:txBody>
      </p:sp>
      <p:sp>
        <p:nvSpPr>
          <p:cNvPr id="2052" name="Rectangle 2"/>
          <p:cNvSpPr>
            <a:spLocks noGrp="1" noChangeArrowheads="1"/>
          </p:cNvSpPr>
          <p:nvPr>
            <p:ph type="title" idx="4294967295"/>
          </p:nvPr>
        </p:nvSpPr>
        <p:spPr>
          <a:xfrm>
            <a:off x="1143001" y="42568"/>
            <a:ext cx="6723459" cy="904875"/>
          </a:xfrm>
        </p:spPr>
        <p:txBody>
          <a:bodyPr/>
          <a:lstStyle/>
          <a:p>
            <a:r>
              <a:rPr lang="en-GB" sz="2400" dirty="0" err="1">
                <a:latin typeface="Times" pitchFamily="18" charset="0"/>
              </a:rPr>
              <a:t>Gesch</a:t>
            </a:r>
            <a:r>
              <a:rPr lang="en-GB" sz="2400" dirty="0">
                <a:latin typeface="Times" pitchFamily="18" charset="0"/>
              </a:rPr>
              <a:t> et al 2002: RESULTS</a:t>
            </a:r>
            <a:r>
              <a:rPr lang="en-GB" sz="2100" b="1" dirty="0">
                <a:solidFill>
                  <a:schemeClr val="hlink"/>
                </a:solidFill>
                <a:latin typeface="Times" pitchFamily="18" charset="0"/>
              </a:rPr>
              <a:t> </a:t>
            </a:r>
            <a:br>
              <a:rPr lang="en-GB" sz="2100" b="1" dirty="0">
                <a:solidFill>
                  <a:schemeClr val="hlink"/>
                </a:solidFill>
                <a:latin typeface="Times" pitchFamily="18" charset="0"/>
              </a:rPr>
            </a:br>
            <a:endParaRPr lang="en-GB" sz="2100" dirty="0">
              <a:solidFill>
                <a:schemeClr val="accent2"/>
              </a:solidFill>
              <a:latin typeface="Times" pitchFamily="18" charset="0"/>
            </a:endParaRPr>
          </a:p>
        </p:txBody>
      </p:sp>
      <p:sp>
        <p:nvSpPr>
          <p:cNvPr id="2053" name="Rectangle 3"/>
          <p:cNvSpPr>
            <a:spLocks noChangeArrowheads="1"/>
          </p:cNvSpPr>
          <p:nvPr/>
        </p:nvSpPr>
        <p:spPr bwMode="auto">
          <a:xfrm>
            <a:off x="1034718" y="5261889"/>
            <a:ext cx="6669881" cy="415498"/>
          </a:xfrm>
          <a:prstGeom prst="rect">
            <a:avLst/>
          </a:prstGeom>
          <a:noFill/>
          <a:ln w="9525">
            <a:noFill/>
            <a:miter lim="800000"/>
            <a:headEnd/>
            <a:tailEnd/>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srgbClr val="FFFF00"/>
                </a:solidFill>
                <a:effectLst/>
                <a:uLnTx/>
                <a:uFillTx/>
                <a:latin typeface="Times" pitchFamily="18" charset="0"/>
                <a:ea typeface="+mn-ea"/>
                <a:cs typeface="+mn-cs"/>
              </a:rPr>
              <a:t>1133 offences:  Active vs Placebo:  -26.3 %   (p ‹ 0.027)</a:t>
            </a:r>
          </a:p>
        </p:txBody>
      </p:sp>
      <p:graphicFrame>
        <p:nvGraphicFramePr>
          <p:cNvPr id="2050" name="Object 5"/>
          <p:cNvGraphicFramePr>
            <a:graphicFrameLocks noChangeAspect="1"/>
          </p:cNvGraphicFramePr>
          <p:nvPr>
            <p:extLst>
              <p:ext uri="{D42A27DB-BD31-4B8C-83A1-F6EECF244321}">
                <p14:modId xmlns:p14="http://schemas.microsoft.com/office/powerpoint/2010/main" val="868559415"/>
              </p:ext>
            </p:extLst>
          </p:nvPr>
        </p:nvGraphicFramePr>
        <p:xfrm>
          <a:off x="359532" y="582041"/>
          <a:ext cx="8424936" cy="4679848"/>
        </p:xfrm>
        <a:graphic>
          <a:graphicData uri="http://schemas.openxmlformats.org/presentationml/2006/ole">
            <mc:AlternateContent xmlns:mc="http://schemas.openxmlformats.org/markup-compatibility/2006">
              <mc:Choice xmlns:v="urn:schemas-microsoft-com:vml" Requires="v">
                <p:oleObj name="Worksheet" r:id="rId3" imgW="6909816" imgH="3429000" progId="Excel.Sheet.8">
                  <p:embed/>
                </p:oleObj>
              </mc:Choice>
              <mc:Fallback>
                <p:oleObj name="Worksheet" r:id="rId3" imgW="6909816" imgH="3429000" progId="Excel.Sheet.8">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2" y="582041"/>
                        <a:ext cx="8424936" cy="4679848"/>
                      </a:xfrm>
                      <a:prstGeom prst="rect">
                        <a:avLst/>
                      </a:prstGeom>
                      <a:noFill/>
                    </p:spPr>
                  </p:pic>
                </p:oleObj>
              </mc:Fallback>
            </mc:AlternateContent>
          </a:graphicData>
        </a:graphic>
      </p:graphicFrame>
      <p:sp>
        <p:nvSpPr>
          <p:cNvPr id="2054" name="Text Box 6"/>
          <p:cNvSpPr txBox="1">
            <a:spLocks noChangeArrowheads="1"/>
          </p:cNvSpPr>
          <p:nvPr/>
        </p:nvSpPr>
        <p:spPr bwMode="auto">
          <a:xfrm>
            <a:off x="1143001" y="5640636"/>
            <a:ext cx="6318647" cy="369332"/>
          </a:xfrm>
          <a:prstGeom prst="rect">
            <a:avLst/>
          </a:prstGeom>
          <a:noFill/>
          <a:ln w="9525">
            <a:noFill/>
            <a:miter lim="800000"/>
            <a:headEnd/>
            <a:tailEnd/>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FFFF"/>
                </a:solidFill>
                <a:effectLst/>
                <a:uLnTx/>
                <a:uFillTx/>
                <a:latin typeface="Times New Roman"/>
                <a:ea typeface="+mn-ea"/>
                <a:cs typeface="+mn-cs"/>
              </a:rPr>
              <a:t>And for </a:t>
            </a:r>
            <a:r>
              <a:rPr kumimoji="0" lang="en-GB" sz="1800" b="0" i="0" u="sng" strike="noStrike" kern="1200" cap="none" spc="0" normalizeH="0" baseline="0" noProof="0" dirty="0">
                <a:ln>
                  <a:noFill/>
                </a:ln>
                <a:solidFill>
                  <a:srgbClr val="00FFFF"/>
                </a:solidFill>
                <a:effectLst/>
                <a:uLnTx/>
                <a:uFillTx/>
                <a:latin typeface="Times New Roman"/>
                <a:ea typeface="+mn-ea"/>
                <a:cs typeface="+mn-cs"/>
              </a:rPr>
              <a:t>violent offences</a:t>
            </a:r>
            <a:r>
              <a:rPr kumimoji="0" lang="en-GB" sz="1800" b="0" i="0" u="none" strike="noStrike" kern="1200" cap="none" spc="0" normalizeH="0" baseline="0" noProof="0" dirty="0">
                <a:ln>
                  <a:noFill/>
                </a:ln>
                <a:solidFill>
                  <a:srgbClr val="00FFFF"/>
                </a:solidFill>
                <a:effectLst/>
                <a:uLnTx/>
                <a:uFillTx/>
                <a:latin typeface="Times New Roman"/>
                <a:ea typeface="+mn-ea"/>
                <a:cs typeface="+mn-cs"/>
              </a:rPr>
              <a:t> only:               “                -37.0%</a:t>
            </a:r>
          </a:p>
        </p:txBody>
      </p:sp>
      <p:pic>
        <p:nvPicPr>
          <p:cNvPr id="2055" name="Picture 3"/>
          <p:cNvPicPr>
            <a:picLocks noChangeAspect="1" noChangeArrowheads="1"/>
          </p:cNvPicPr>
          <p:nvPr/>
        </p:nvPicPr>
        <p:blipFill>
          <a:blip r:embed="rId5" cstate="print"/>
          <a:srcRect/>
          <a:stretch>
            <a:fillRect/>
          </a:stretch>
        </p:blipFill>
        <p:spPr bwMode="auto">
          <a:xfrm>
            <a:off x="71010" y="6184070"/>
            <a:ext cx="519113" cy="519113"/>
          </a:xfrm>
          <a:prstGeom prst="rect">
            <a:avLst/>
          </a:prstGeom>
          <a:noFill/>
          <a:ln w="9525">
            <a:noFill/>
            <a:miter lim="800000"/>
            <a:headEnd/>
            <a:tailEnd/>
          </a:ln>
        </p:spPr>
      </p:pic>
      <p:sp>
        <p:nvSpPr>
          <p:cNvPr id="2" name="TextBox 1">
            <a:extLst>
              <a:ext uri="{FF2B5EF4-FFF2-40B4-BE49-F238E27FC236}">
                <a16:creationId xmlns:a16="http://schemas.microsoft.com/office/drawing/2014/main" id="{E4EE8472-15CB-4020-8013-F0584F148AF2}"/>
              </a:ext>
            </a:extLst>
          </p:cNvPr>
          <p:cNvSpPr txBox="1"/>
          <p:nvPr/>
        </p:nvSpPr>
        <p:spPr>
          <a:xfrm>
            <a:off x="755564" y="6017827"/>
            <a:ext cx="8194345" cy="646331"/>
          </a:xfrm>
          <a:prstGeom prst="rect">
            <a:avLst/>
          </a:prstGeom>
          <a:noFill/>
        </p:spPr>
        <p:txBody>
          <a:bodyPr wrap="square" rtlCol="0">
            <a:spAutoFit/>
          </a:bodyPr>
          <a:lstStyle/>
          <a:p>
            <a:r>
              <a:rPr lang="en-GB" b="0" i="0" dirty="0">
                <a:effectLst/>
                <a:latin typeface="Droid Serif"/>
              </a:rPr>
              <a:t>(</a:t>
            </a:r>
            <a:r>
              <a:rPr lang="en-GB" b="0" i="0" dirty="0" err="1">
                <a:effectLst/>
                <a:latin typeface="Droid Serif"/>
              </a:rPr>
              <a:t>Gesch</a:t>
            </a:r>
            <a:r>
              <a:rPr lang="en-GB" b="0" i="0" dirty="0">
                <a:effectLst/>
                <a:latin typeface="Droid Serif"/>
              </a:rPr>
              <a:t>, C.B., Hammond, S.M., Hampson, S.E., Eves, A., Crowder, M.J. (2002) British Journal of Psychiatry</a:t>
            </a:r>
            <a:r>
              <a:rPr lang="en-GB" b="1" i="0" dirty="0">
                <a:effectLst/>
                <a:latin typeface="Droid Serif"/>
              </a:rPr>
              <a:t> 181</a:t>
            </a:r>
            <a:r>
              <a:rPr lang="en-GB" b="0" i="0" dirty="0">
                <a:effectLst/>
                <a:latin typeface="Droid Serif"/>
              </a:rPr>
              <a:t> 22-8). </a:t>
            </a:r>
            <a:endParaRPr lang="en-GB" dirty="0"/>
          </a:p>
        </p:txBody>
      </p:sp>
    </p:spTree>
    <p:extLst>
      <p:ext uri="{BB962C8B-B14F-4D97-AF65-F5344CB8AC3E}">
        <p14:creationId xmlns:p14="http://schemas.microsoft.com/office/powerpoint/2010/main" val="36183052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64443" y="208833"/>
            <a:ext cx="6615113" cy="857250"/>
          </a:xfrm>
        </p:spPr>
        <p:txBody>
          <a:bodyPr/>
          <a:lstStyle/>
          <a:p>
            <a:r>
              <a:rPr lang="en-GB" dirty="0"/>
              <a:t>Omega-3 from fish oils </a:t>
            </a:r>
            <a:r>
              <a:rPr lang="en-GB" u="sng" dirty="0"/>
              <a:t>are</a:t>
            </a:r>
            <a:r>
              <a:rPr lang="en-GB" dirty="0"/>
              <a:t> effective in reducing ADHD symptoms</a:t>
            </a:r>
          </a:p>
        </p:txBody>
      </p:sp>
      <p:sp>
        <p:nvSpPr>
          <p:cNvPr id="51203" name="Footer Placeholder 3"/>
          <p:cNvSpPr>
            <a:spLocks noGrp="1"/>
          </p:cNvSpPr>
          <p:nvPr>
            <p:ph type="ftr" sz="quarter" idx="11"/>
          </p:nvPr>
        </p:nvSpPr>
        <p:spPr>
          <a:noFill/>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FFFF"/>
                </a:solidFill>
                <a:effectLst/>
                <a:uLnTx/>
                <a:uFillTx/>
                <a:latin typeface="Times New Roman"/>
                <a:ea typeface="+mn-ea"/>
                <a:cs typeface="Times New Roman" pitchFamily="18" charset="0"/>
              </a:rPr>
              <a:t>© A.J.Richardson, Food And Behaviour Research 2014</a:t>
            </a:r>
          </a:p>
        </p:txBody>
      </p:sp>
      <p:pic>
        <p:nvPicPr>
          <p:cNvPr id="51204" name="Picture 2"/>
          <p:cNvPicPr>
            <a:picLocks noGrp="1" noChangeAspect="1" noChangeArrowheads="1"/>
          </p:cNvPicPr>
          <p:nvPr>
            <p:ph idx="1"/>
          </p:nvPr>
        </p:nvPicPr>
        <p:blipFill>
          <a:blip r:embed="rId2" cstate="print"/>
          <a:srcRect/>
          <a:stretch>
            <a:fillRect/>
          </a:stretch>
        </p:blipFill>
        <p:spPr>
          <a:xfrm>
            <a:off x="1" y="1304380"/>
            <a:ext cx="9136362" cy="4240920"/>
          </a:xfrm>
        </p:spPr>
      </p:pic>
      <p:sp>
        <p:nvSpPr>
          <p:cNvPr id="51205" name="TextBox 4"/>
          <p:cNvSpPr txBox="1">
            <a:spLocks noChangeArrowheads="1"/>
          </p:cNvSpPr>
          <p:nvPr/>
        </p:nvSpPr>
        <p:spPr bwMode="auto">
          <a:xfrm>
            <a:off x="3059832" y="5990379"/>
            <a:ext cx="3348038" cy="323165"/>
          </a:xfrm>
          <a:prstGeom prst="rect">
            <a:avLst/>
          </a:prstGeom>
          <a:noFill/>
          <a:ln w="9525">
            <a:noFill/>
            <a:miter lim="800000"/>
            <a:headEnd/>
            <a:tailEnd/>
          </a:ln>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500" b="0" i="1" u="none" strike="noStrike" kern="1200" cap="none" spc="0" normalizeH="0" baseline="0" noProof="0" dirty="0">
                <a:ln>
                  <a:noFill/>
                </a:ln>
                <a:solidFill>
                  <a:srgbClr val="FFC000"/>
                </a:solidFill>
                <a:effectLst/>
                <a:uLnTx/>
                <a:uFillTx/>
                <a:latin typeface="Times New Roman"/>
                <a:ea typeface="+mn-ea"/>
                <a:cs typeface="+mn-cs"/>
              </a:rPr>
              <a:t>Bloch and </a:t>
            </a:r>
            <a:r>
              <a:rPr kumimoji="0" lang="en-GB" sz="1500" b="0" i="1" u="none" strike="noStrike" kern="1200" cap="none" spc="0" normalizeH="0" baseline="0" noProof="0" dirty="0" err="1">
                <a:ln>
                  <a:noFill/>
                </a:ln>
                <a:solidFill>
                  <a:srgbClr val="FFC000"/>
                </a:solidFill>
                <a:effectLst/>
                <a:uLnTx/>
                <a:uFillTx/>
                <a:latin typeface="Times New Roman"/>
                <a:ea typeface="+mn-ea"/>
                <a:cs typeface="+mn-cs"/>
              </a:rPr>
              <a:t>Qawasmi</a:t>
            </a:r>
            <a:r>
              <a:rPr kumimoji="0" lang="en-GB" sz="1500" b="0" i="1" u="none" strike="noStrike" kern="1200" cap="none" spc="0" normalizeH="0" baseline="0" noProof="0" dirty="0">
                <a:ln>
                  <a:noFill/>
                </a:ln>
                <a:solidFill>
                  <a:srgbClr val="FFC000"/>
                </a:solidFill>
                <a:effectLst/>
                <a:uLnTx/>
                <a:uFillTx/>
                <a:latin typeface="Times New Roman"/>
                <a:ea typeface="+mn-ea"/>
                <a:cs typeface="+mn-cs"/>
              </a:rPr>
              <a:t> 2011, JAACAP</a:t>
            </a:r>
          </a:p>
        </p:txBody>
      </p:sp>
      <p:pic>
        <p:nvPicPr>
          <p:cNvPr id="51206" name="Picture 5"/>
          <p:cNvPicPr>
            <a:picLocks noChangeAspect="1" noChangeArrowheads="1"/>
          </p:cNvPicPr>
          <p:nvPr/>
        </p:nvPicPr>
        <p:blipFill>
          <a:blip r:embed="rId3" cstate="print"/>
          <a:srcRect/>
          <a:stretch>
            <a:fillRect/>
          </a:stretch>
        </p:blipFill>
        <p:spPr bwMode="auto">
          <a:xfrm>
            <a:off x="293092" y="6151962"/>
            <a:ext cx="465535" cy="465534"/>
          </a:xfrm>
          <a:prstGeom prst="rect">
            <a:avLst/>
          </a:prstGeom>
          <a:noFill/>
          <a:ln w="9525">
            <a:noFill/>
            <a:miter lim="800000"/>
            <a:headEnd/>
            <a:tailEnd/>
          </a:ln>
        </p:spPr>
      </p:pic>
    </p:spTree>
    <p:extLst>
      <p:ext uri="{BB962C8B-B14F-4D97-AF65-F5344CB8AC3E}">
        <p14:creationId xmlns:p14="http://schemas.microsoft.com/office/powerpoint/2010/main" val="318166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6883-061F-438B-91DC-470A68DB3148}"/>
              </a:ext>
            </a:extLst>
          </p:cNvPr>
          <p:cNvSpPr>
            <a:spLocks noGrp="1"/>
          </p:cNvSpPr>
          <p:nvPr>
            <p:ph type="title"/>
          </p:nvPr>
        </p:nvSpPr>
        <p:spPr>
          <a:xfrm>
            <a:off x="457200" y="260648"/>
            <a:ext cx="8229600" cy="1143000"/>
          </a:xfrm>
        </p:spPr>
        <p:txBody>
          <a:bodyPr/>
          <a:lstStyle/>
          <a:p>
            <a:r>
              <a:rPr lang="en-GB" sz="3600" dirty="0"/>
              <a:t>What, Why and How of Children’s Food</a:t>
            </a:r>
          </a:p>
        </p:txBody>
      </p:sp>
      <p:sp>
        <p:nvSpPr>
          <p:cNvPr id="3" name="Content Placeholder 2">
            <a:extLst>
              <a:ext uri="{FF2B5EF4-FFF2-40B4-BE49-F238E27FC236}">
                <a16:creationId xmlns:a16="http://schemas.microsoft.com/office/drawing/2014/main" id="{7CD17928-FA9E-4B7F-91CD-960CA2E713C5}"/>
              </a:ext>
            </a:extLst>
          </p:cNvPr>
          <p:cNvSpPr>
            <a:spLocks noGrp="1"/>
          </p:cNvSpPr>
          <p:nvPr>
            <p:ph idx="1"/>
          </p:nvPr>
        </p:nvSpPr>
        <p:spPr>
          <a:xfrm>
            <a:off x="251520" y="1628800"/>
            <a:ext cx="8784976" cy="4525963"/>
          </a:xfrm>
        </p:spPr>
        <p:txBody>
          <a:bodyPr/>
          <a:lstStyle/>
          <a:p>
            <a:pPr>
              <a:lnSpc>
                <a:spcPct val="150000"/>
              </a:lnSpc>
            </a:pPr>
            <a:r>
              <a:rPr lang="en-GB" sz="2400" b="1" dirty="0"/>
              <a:t>What</a:t>
            </a:r>
            <a:r>
              <a:rPr lang="en-GB" sz="2400" dirty="0"/>
              <a:t> (do some children eat? / What tends to be missing)</a:t>
            </a:r>
          </a:p>
          <a:p>
            <a:pPr marL="0" indent="0">
              <a:lnSpc>
                <a:spcPct val="150000"/>
              </a:lnSpc>
              <a:buNone/>
            </a:pPr>
            <a:endParaRPr lang="en-GB" sz="2400" dirty="0"/>
          </a:p>
          <a:p>
            <a:pPr>
              <a:lnSpc>
                <a:spcPct val="150000"/>
              </a:lnSpc>
            </a:pPr>
            <a:r>
              <a:rPr lang="en-GB" sz="2400" b="1" dirty="0"/>
              <a:t>Why </a:t>
            </a:r>
            <a:r>
              <a:rPr lang="en-GB" sz="2400" dirty="0"/>
              <a:t> (does it matter? Impact on mood/behaviour/learning)</a:t>
            </a:r>
          </a:p>
          <a:p>
            <a:pPr marL="0" indent="0">
              <a:lnSpc>
                <a:spcPct val="150000"/>
              </a:lnSpc>
              <a:buNone/>
            </a:pPr>
            <a:endParaRPr lang="en-GB" sz="2400" dirty="0"/>
          </a:p>
          <a:p>
            <a:pPr>
              <a:lnSpc>
                <a:spcPct val="150000"/>
              </a:lnSpc>
            </a:pPr>
            <a:r>
              <a:rPr lang="en-GB" sz="2400" b="1" dirty="0"/>
              <a:t>Why</a:t>
            </a:r>
            <a:r>
              <a:rPr lang="en-GB" sz="2400" dirty="0"/>
              <a:t> (do some children (and families) eat the way they do)</a:t>
            </a:r>
          </a:p>
          <a:p>
            <a:pPr marL="0" indent="0">
              <a:lnSpc>
                <a:spcPct val="150000"/>
              </a:lnSpc>
              <a:buNone/>
            </a:pPr>
            <a:endParaRPr lang="en-GB" sz="2400" dirty="0"/>
          </a:p>
          <a:p>
            <a:pPr>
              <a:lnSpc>
                <a:spcPct val="150000"/>
              </a:lnSpc>
            </a:pPr>
            <a:r>
              <a:rPr lang="en-GB" sz="2400" b="1" dirty="0"/>
              <a:t>How</a:t>
            </a:r>
            <a:r>
              <a:rPr lang="en-GB" sz="2400" dirty="0"/>
              <a:t> (can we influence child </a:t>
            </a:r>
            <a:r>
              <a:rPr lang="en-GB" sz="2400"/>
              <a:t>nutrition for </a:t>
            </a:r>
            <a:r>
              <a:rPr lang="en-GB" sz="2400" dirty="0"/>
              <a:t>the better)</a:t>
            </a:r>
          </a:p>
        </p:txBody>
      </p:sp>
    </p:spTree>
    <p:extLst>
      <p:ext uri="{BB962C8B-B14F-4D97-AF65-F5344CB8AC3E}">
        <p14:creationId xmlns:p14="http://schemas.microsoft.com/office/powerpoint/2010/main" val="262169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7"/>
          <p:cNvSpPr>
            <a:spLocks noGrp="1"/>
          </p:cNvSpPr>
          <p:nvPr>
            <p:ph type="title"/>
          </p:nvPr>
        </p:nvSpPr>
        <p:spPr>
          <a:xfrm>
            <a:off x="1507520" y="14060"/>
            <a:ext cx="5829300" cy="519113"/>
          </a:xfrm>
        </p:spPr>
        <p:txBody>
          <a:bodyPr/>
          <a:lstStyle/>
          <a:p>
            <a:r>
              <a:rPr lang="en-GB" sz="3600" dirty="0"/>
              <a:t>Reading</a:t>
            </a:r>
          </a:p>
        </p:txBody>
      </p:sp>
      <p:pic>
        <p:nvPicPr>
          <p:cNvPr id="54275" name="Content Placeholder 6" descr="dolab_itt_poster_read.tif"/>
          <p:cNvPicPr>
            <a:picLocks noGrp="1" noChangeAspect="1"/>
          </p:cNvPicPr>
          <p:nvPr>
            <p:ph idx="1"/>
          </p:nvPr>
        </p:nvPicPr>
        <p:blipFill>
          <a:blip r:embed="rId2" cstate="print"/>
          <a:srcRect/>
          <a:stretch>
            <a:fillRect/>
          </a:stretch>
        </p:blipFill>
        <p:spPr>
          <a:xfrm>
            <a:off x="1006349" y="922815"/>
            <a:ext cx="7131302" cy="5349740"/>
          </a:xfrm>
        </p:spPr>
      </p:pic>
      <p:pic>
        <p:nvPicPr>
          <p:cNvPr id="54276" name="Picture 4"/>
          <p:cNvPicPr>
            <a:picLocks noChangeAspect="1" noChangeArrowheads="1"/>
          </p:cNvPicPr>
          <p:nvPr/>
        </p:nvPicPr>
        <p:blipFill>
          <a:blip r:embed="rId3" cstate="print"/>
          <a:srcRect/>
          <a:stretch>
            <a:fillRect/>
          </a:stretch>
        </p:blipFill>
        <p:spPr bwMode="auto">
          <a:xfrm>
            <a:off x="236451" y="6193631"/>
            <a:ext cx="519113" cy="519113"/>
          </a:xfrm>
          <a:prstGeom prst="rect">
            <a:avLst/>
          </a:prstGeom>
          <a:noFill/>
          <a:ln w="9525">
            <a:noFill/>
            <a:miter lim="800000"/>
            <a:headEnd/>
            <a:tailEnd/>
          </a:ln>
        </p:spPr>
      </p:pic>
      <p:sp>
        <p:nvSpPr>
          <p:cNvPr id="54277" name="Footer Placeholder 4"/>
          <p:cNvSpPr>
            <a:spLocks noGrp="1"/>
          </p:cNvSpPr>
          <p:nvPr>
            <p:ph type="ftr" sz="quarter" idx="11"/>
          </p:nvPr>
        </p:nvSpPr>
        <p:spPr>
          <a:noFill/>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FFFF"/>
                </a:solidFill>
                <a:effectLst/>
                <a:uLnTx/>
                <a:uFillTx/>
                <a:latin typeface="Times New Roman"/>
                <a:ea typeface="+mn-ea"/>
                <a:cs typeface="Times New Roman" pitchFamily="18" charset="0"/>
              </a:rPr>
              <a:t>© A.J.Richardson, Food And Behaviour Research 2014</a:t>
            </a:r>
          </a:p>
        </p:txBody>
      </p:sp>
      <p:sp>
        <p:nvSpPr>
          <p:cNvPr id="54278" name="Oval 8"/>
          <p:cNvSpPr>
            <a:spLocks noChangeArrowheads="1"/>
          </p:cNvSpPr>
          <p:nvPr/>
        </p:nvSpPr>
        <p:spPr bwMode="auto">
          <a:xfrm>
            <a:off x="4518422" y="4670822"/>
            <a:ext cx="685800" cy="342900"/>
          </a:xfrm>
          <a:prstGeom prst="ellipse">
            <a:avLst/>
          </a:prstGeom>
          <a:noFill/>
          <a:ln w="19050" algn="ctr">
            <a:solidFill>
              <a:srgbClr val="FF0000"/>
            </a:solidFill>
            <a:round/>
            <a:headEnd/>
            <a:tailEnd/>
          </a:ln>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4279" name="Oval 9"/>
          <p:cNvSpPr>
            <a:spLocks noChangeArrowheads="1"/>
          </p:cNvSpPr>
          <p:nvPr/>
        </p:nvSpPr>
        <p:spPr bwMode="auto">
          <a:xfrm>
            <a:off x="6137672" y="4670822"/>
            <a:ext cx="685800" cy="342900"/>
          </a:xfrm>
          <a:prstGeom prst="ellipse">
            <a:avLst/>
          </a:prstGeom>
          <a:noFill/>
          <a:ln w="19050" algn="ctr">
            <a:solidFill>
              <a:srgbClr val="FF0000"/>
            </a:solidFill>
            <a:round/>
            <a:headEnd/>
            <a:tailEnd/>
          </a:ln>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4280" name="TextBox 10"/>
          <p:cNvSpPr txBox="1">
            <a:spLocks noChangeArrowheads="1"/>
          </p:cNvSpPr>
          <p:nvPr/>
        </p:nvSpPr>
        <p:spPr bwMode="auto">
          <a:xfrm>
            <a:off x="1262846" y="585445"/>
            <a:ext cx="6318647" cy="300082"/>
          </a:xfrm>
          <a:prstGeom prst="rect">
            <a:avLst/>
          </a:prstGeom>
          <a:noFill/>
          <a:ln w="9525">
            <a:noFill/>
            <a:miter lim="800000"/>
            <a:headEnd/>
            <a:tailEnd/>
          </a:ln>
        </p:spPr>
        <p:txBody>
          <a:bodyPr>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sz="1350" b="0" i="1" u="none" strike="noStrike" kern="1200" cap="none" spc="0" normalizeH="0" baseline="0" noProof="0" dirty="0">
                <a:ln>
                  <a:noFill/>
                </a:ln>
                <a:solidFill>
                  <a:srgbClr val="FFCC00"/>
                </a:solidFill>
                <a:effectLst/>
                <a:uLnTx/>
                <a:uFillTx/>
                <a:latin typeface="Times New Roman"/>
                <a:ea typeface="+mn-ea"/>
                <a:cs typeface="+mn-cs"/>
              </a:rPr>
              <a:t>Richardson et al (2012) </a:t>
            </a:r>
            <a:r>
              <a:rPr kumimoji="0" lang="en-GB" sz="1350" b="0" i="1" u="none" strike="noStrike" kern="1200" cap="none" spc="0" normalizeH="0" baseline="0" noProof="0" dirty="0" err="1">
                <a:ln>
                  <a:noFill/>
                </a:ln>
                <a:solidFill>
                  <a:srgbClr val="FFCC00"/>
                </a:solidFill>
                <a:effectLst/>
                <a:uLnTx/>
                <a:uFillTx/>
                <a:latin typeface="Times New Roman"/>
                <a:ea typeface="+mn-ea"/>
                <a:cs typeface="+mn-cs"/>
              </a:rPr>
              <a:t>PLoS</a:t>
            </a:r>
            <a:r>
              <a:rPr kumimoji="0" lang="en-GB" sz="1350" b="0" i="1" u="none" strike="noStrike" kern="1200" cap="none" spc="0" normalizeH="0" baseline="0" noProof="0" dirty="0">
                <a:ln>
                  <a:noFill/>
                </a:ln>
                <a:solidFill>
                  <a:srgbClr val="FFCC00"/>
                </a:solidFill>
                <a:effectLst/>
                <a:uLnTx/>
                <a:uFillTx/>
                <a:latin typeface="Times New Roman"/>
                <a:ea typeface="+mn-ea"/>
                <a:cs typeface="+mn-cs"/>
              </a:rPr>
              <a:t> One,7(9):e43909 </a:t>
            </a:r>
            <a:r>
              <a:rPr kumimoji="0" lang="en-GB" sz="1350" b="0" i="1" u="none" strike="noStrike" kern="1200" cap="none" spc="0" normalizeH="0" baseline="0" noProof="0" dirty="0" err="1">
                <a:ln>
                  <a:noFill/>
                </a:ln>
                <a:solidFill>
                  <a:srgbClr val="FFCC00"/>
                </a:solidFill>
                <a:effectLst/>
                <a:uLnTx/>
                <a:uFillTx/>
                <a:latin typeface="Times New Roman"/>
                <a:ea typeface="+mn-ea"/>
                <a:cs typeface="+mn-cs"/>
              </a:rPr>
              <a:t>Epub</a:t>
            </a:r>
            <a:r>
              <a:rPr kumimoji="0" lang="en-GB" sz="1350" b="0" i="1" u="none" strike="noStrike" kern="1200" cap="none" spc="0" normalizeH="0" baseline="0" noProof="0" dirty="0">
                <a:ln>
                  <a:noFill/>
                </a:ln>
                <a:solidFill>
                  <a:srgbClr val="FFCC00"/>
                </a:solidFill>
                <a:effectLst/>
                <a:uLnTx/>
                <a:uFillTx/>
                <a:latin typeface="Times New Roman"/>
                <a:ea typeface="+mn-ea"/>
                <a:cs typeface="+mn-cs"/>
              </a:rPr>
              <a:t> Sep 6.</a:t>
            </a:r>
          </a:p>
        </p:txBody>
      </p:sp>
    </p:spTree>
    <p:extLst>
      <p:ext uri="{BB962C8B-B14F-4D97-AF65-F5344CB8AC3E}">
        <p14:creationId xmlns:p14="http://schemas.microsoft.com/office/powerpoint/2010/main" val="55879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95536" y="307655"/>
            <a:ext cx="7992900" cy="647700"/>
          </a:xfrm>
        </p:spPr>
        <p:txBody>
          <a:bodyPr/>
          <a:lstStyle/>
          <a:p>
            <a:r>
              <a:rPr lang="en-GB" sz="3600" dirty="0"/>
              <a:t>Children receiving DHA vs Placebo gained 58 mins more Sleep</a:t>
            </a:r>
          </a:p>
        </p:txBody>
      </p:sp>
      <p:sp>
        <p:nvSpPr>
          <p:cNvPr id="3" name="Content Placeholder 2"/>
          <p:cNvSpPr>
            <a:spLocks noGrp="1"/>
          </p:cNvSpPr>
          <p:nvPr>
            <p:ph idx="1"/>
          </p:nvPr>
        </p:nvSpPr>
        <p:spPr>
          <a:xfrm>
            <a:off x="755577" y="1254919"/>
            <a:ext cx="7110884" cy="4280297"/>
          </a:xfrm>
        </p:spPr>
        <p:txBody>
          <a:bodyPr/>
          <a:lstStyle/>
          <a:p>
            <a:pPr>
              <a:spcBef>
                <a:spcPts val="0"/>
              </a:spcBef>
              <a:buNone/>
              <a:defRPr/>
            </a:pPr>
            <a:r>
              <a:rPr lang="en-GB" sz="2100" i="1" dirty="0">
                <a:solidFill>
                  <a:schemeClr val="accent1">
                    <a:lumMod val="60000"/>
                    <a:lumOff val="40000"/>
                  </a:schemeClr>
                </a:solidFill>
              </a:rPr>
              <a:t>     Montgomery et al (2014) J. Sleep Research, March 8</a:t>
            </a:r>
            <a:r>
              <a:rPr lang="en-GB" sz="2100" i="1" baseline="30000" dirty="0">
                <a:solidFill>
                  <a:schemeClr val="accent1">
                    <a:lumMod val="60000"/>
                    <a:lumOff val="40000"/>
                  </a:schemeClr>
                </a:solidFill>
              </a:rPr>
              <a:t>th</a:t>
            </a:r>
            <a:endParaRPr lang="en-GB" dirty="0"/>
          </a:p>
          <a:p>
            <a:pPr>
              <a:spcBef>
                <a:spcPts val="0"/>
              </a:spcBef>
              <a:buNone/>
              <a:defRPr/>
            </a:pPr>
            <a:endParaRPr lang="en-GB" dirty="0"/>
          </a:p>
        </p:txBody>
      </p:sp>
      <p:sp>
        <p:nvSpPr>
          <p:cNvPr id="61444" name="Footer Placeholder 3"/>
          <p:cNvSpPr>
            <a:spLocks noGrp="1"/>
          </p:cNvSpPr>
          <p:nvPr>
            <p:ph type="ftr" sz="quarter" idx="11"/>
          </p:nvPr>
        </p:nvSpPr>
        <p:spPr>
          <a:noFill/>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FFFF"/>
                </a:solidFill>
                <a:effectLst/>
                <a:uLnTx/>
                <a:uFillTx/>
                <a:latin typeface="Times New Roman"/>
                <a:ea typeface="+mn-ea"/>
                <a:cs typeface="Times New Roman" pitchFamily="18" charset="0"/>
              </a:rPr>
              <a:t>© A.J.Richardson, Food And Behaviour Research 2014</a:t>
            </a:r>
          </a:p>
        </p:txBody>
      </p:sp>
      <p:pic>
        <p:nvPicPr>
          <p:cNvPr id="61445" name="Picture 4" descr="dolab_sleep_actisleep_comb.tif"/>
          <p:cNvPicPr>
            <a:picLocks noChangeAspect="1"/>
          </p:cNvPicPr>
          <p:nvPr/>
        </p:nvPicPr>
        <p:blipFill>
          <a:blip r:embed="rId2" cstate="print"/>
          <a:srcRect/>
          <a:stretch>
            <a:fillRect/>
          </a:stretch>
        </p:blipFill>
        <p:spPr bwMode="auto">
          <a:xfrm>
            <a:off x="1199898" y="1873327"/>
            <a:ext cx="6222241" cy="4397886"/>
          </a:xfrm>
          <a:prstGeom prst="rect">
            <a:avLst/>
          </a:prstGeom>
          <a:noFill/>
          <a:ln w="9525">
            <a:noFill/>
            <a:miter lim="800000"/>
            <a:headEnd/>
            <a:tailEnd/>
          </a:ln>
        </p:spPr>
      </p:pic>
      <p:pic>
        <p:nvPicPr>
          <p:cNvPr id="61446" name="Picture 4"/>
          <p:cNvPicPr>
            <a:picLocks noChangeAspect="1" noChangeArrowheads="1"/>
          </p:cNvPicPr>
          <p:nvPr/>
        </p:nvPicPr>
        <p:blipFill>
          <a:blip r:embed="rId3" cstate="print"/>
          <a:srcRect/>
          <a:stretch>
            <a:fillRect/>
          </a:stretch>
        </p:blipFill>
        <p:spPr bwMode="auto">
          <a:xfrm>
            <a:off x="179512" y="5834780"/>
            <a:ext cx="906551" cy="906551"/>
          </a:xfrm>
          <a:prstGeom prst="rect">
            <a:avLst/>
          </a:prstGeom>
          <a:noFill/>
          <a:ln w="9525">
            <a:noFill/>
            <a:miter lim="800000"/>
            <a:headEnd/>
            <a:tailEnd/>
          </a:ln>
        </p:spPr>
      </p:pic>
    </p:spTree>
    <p:extLst>
      <p:ext uri="{BB962C8B-B14F-4D97-AF65-F5344CB8AC3E}">
        <p14:creationId xmlns:p14="http://schemas.microsoft.com/office/powerpoint/2010/main" val="295400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C2AA-F313-4D4C-8E3C-B1FFEBEEF52A}"/>
              </a:ext>
            </a:extLst>
          </p:cNvPr>
          <p:cNvSpPr>
            <a:spLocks noGrp="1"/>
          </p:cNvSpPr>
          <p:nvPr>
            <p:ph type="title"/>
          </p:nvPr>
        </p:nvSpPr>
        <p:spPr>
          <a:xfrm>
            <a:off x="457200" y="260648"/>
            <a:ext cx="8229600" cy="1143000"/>
          </a:xfrm>
        </p:spPr>
        <p:txBody>
          <a:bodyPr/>
          <a:lstStyle/>
          <a:p>
            <a:r>
              <a:rPr lang="en-GB" sz="3600" dirty="0"/>
              <a:t>“Take home” message on</a:t>
            </a:r>
            <a:br>
              <a:rPr lang="en-GB" sz="3600" dirty="0"/>
            </a:br>
            <a:r>
              <a:rPr lang="en-GB" sz="3600" dirty="0"/>
              <a:t> “Brain selective nutrients”</a:t>
            </a:r>
          </a:p>
        </p:txBody>
      </p:sp>
      <p:sp>
        <p:nvSpPr>
          <p:cNvPr id="3" name="Content Placeholder 2">
            <a:extLst>
              <a:ext uri="{FF2B5EF4-FFF2-40B4-BE49-F238E27FC236}">
                <a16:creationId xmlns:a16="http://schemas.microsoft.com/office/drawing/2014/main" id="{697D6D58-7A72-48EE-B957-18901F2771FA}"/>
              </a:ext>
            </a:extLst>
          </p:cNvPr>
          <p:cNvSpPr>
            <a:spLocks noGrp="1"/>
          </p:cNvSpPr>
          <p:nvPr>
            <p:ph idx="1"/>
          </p:nvPr>
        </p:nvSpPr>
        <p:spPr>
          <a:xfrm>
            <a:off x="457200" y="1844824"/>
            <a:ext cx="8229600" cy="4525963"/>
          </a:xfrm>
        </p:spPr>
        <p:txBody>
          <a:bodyPr/>
          <a:lstStyle/>
          <a:p>
            <a:r>
              <a:rPr lang="en-GB" dirty="0"/>
              <a:t>Some micronutrients are more important for the brain than others</a:t>
            </a:r>
          </a:p>
          <a:p>
            <a:endParaRPr lang="en-GB" dirty="0"/>
          </a:p>
          <a:p>
            <a:r>
              <a:rPr lang="en-GB" dirty="0"/>
              <a:t>Some are more likely to be insufficiently present in children than others</a:t>
            </a:r>
          </a:p>
          <a:p>
            <a:endParaRPr lang="en-GB" dirty="0"/>
          </a:p>
          <a:p>
            <a:r>
              <a:rPr lang="en-GB" dirty="0"/>
              <a:t>Omega 3 is just an example</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89904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5001-55D2-DCA6-A838-6713E95992A8}"/>
              </a:ext>
            </a:extLst>
          </p:cNvPr>
          <p:cNvSpPr>
            <a:spLocks noGrp="1"/>
          </p:cNvSpPr>
          <p:nvPr>
            <p:ph type="title"/>
          </p:nvPr>
        </p:nvSpPr>
        <p:spPr/>
        <p:txBody>
          <a:bodyPr/>
          <a:lstStyle/>
          <a:p>
            <a:r>
              <a:rPr lang="en-GB" dirty="0"/>
              <a:t>Realistic Themes for Nutrition Education</a:t>
            </a:r>
          </a:p>
        </p:txBody>
      </p:sp>
      <p:sp>
        <p:nvSpPr>
          <p:cNvPr id="3" name="Content Placeholder 2">
            <a:extLst>
              <a:ext uri="{FF2B5EF4-FFF2-40B4-BE49-F238E27FC236}">
                <a16:creationId xmlns:a16="http://schemas.microsoft.com/office/drawing/2014/main" id="{9EDE69CF-60DC-0860-2618-99E4B4193FC4}"/>
              </a:ext>
            </a:extLst>
          </p:cNvPr>
          <p:cNvSpPr>
            <a:spLocks noGrp="1"/>
          </p:cNvSpPr>
          <p:nvPr>
            <p:ph idx="1"/>
          </p:nvPr>
        </p:nvSpPr>
        <p:spPr>
          <a:xfrm>
            <a:off x="755576" y="2132856"/>
            <a:ext cx="8229600" cy="4525963"/>
          </a:xfrm>
        </p:spPr>
        <p:txBody>
          <a:bodyPr/>
          <a:lstStyle/>
          <a:p>
            <a:pPr>
              <a:lnSpc>
                <a:spcPct val="250000"/>
              </a:lnSpc>
            </a:pPr>
            <a:r>
              <a:rPr lang="en-GB" dirty="0"/>
              <a:t>Regular eating</a:t>
            </a:r>
          </a:p>
          <a:p>
            <a:pPr>
              <a:lnSpc>
                <a:spcPct val="250000"/>
              </a:lnSpc>
            </a:pPr>
            <a:r>
              <a:rPr lang="en-GB" dirty="0"/>
              <a:t>Food processing</a:t>
            </a:r>
          </a:p>
          <a:p>
            <a:pPr>
              <a:lnSpc>
                <a:spcPct val="250000"/>
              </a:lnSpc>
            </a:pPr>
            <a:r>
              <a:rPr lang="en-GB" dirty="0"/>
              <a:t>Varied eating</a:t>
            </a:r>
          </a:p>
        </p:txBody>
      </p:sp>
    </p:spTree>
    <p:custDataLst>
      <p:tags r:id="rId1"/>
    </p:custDataLst>
    <p:extLst>
      <p:ext uri="{BB962C8B-B14F-4D97-AF65-F5344CB8AC3E}">
        <p14:creationId xmlns:p14="http://schemas.microsoft.com/office/powerpoint/2010/main" val="87631867"/>
      </p:ext>
    </p:extLst>
  </p:cSld>
  <p:clrMapOvr>
    <a:masterClrMapping/>
  </p:clrMapOvr>
  <mc:AlternateContent xmlns:mc="http://schemas.openxmlformats.org/markup-compatibility/2006" xmlns:p14="http://schemas.microsoft.com/office/powerpoint/2010/main">
    <mc:Choice Requires="p14">
      <p:transition spd="slow" p14:dur="2000" advTm="57623"/>
    </mc:Choice>
    <mc:Fallback xmlns="">
      <p:transition spd="slow" advTm="57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633FD8-DA6F-498E-8443-C0B9A1B823E3}"/>
              </a:ext>
            </a:extLst>
          </p:cNvPr>
          <p:cNvSpPr txBox="1"/>
          <p:nvPr/>
        </p:nvSpPr>
        <p:spPr>
          <a:xfrm>
            <a:off x="431540" y="2951946"/>
            <a:ext cx="8280920" cy="954107"/>
          </a:xfrm>
          <a:prstGeom prst="rect">
            <a:avLst/>
          </a:prstGeom>
          <a:noFill/>
        </p:spPr>
        <p:txBody>
          <a:bodyPr wrap="square" rtlCol="0">
            <a:spAutoFit/>
          </a:bodyPr>
          <a:lstStyle/>
          <a:p>
            <a:pPr algn="ctr"/>
            <a:r>
              <a:rPr lang="en-GB" sz="2800" i="1" dirty="0"/>
              <a:t>How can we help older children and families learn about regular eating and processed foods?</a:t>
            </a:r>
          </a:p>
        </p:txBody>
      </p:sp>
    </p:spTree>
    <p:extLst>
      <p:ext uri="{BB962C8B-B14F-4D97-AF65-F5344CB8AC3E}">
        <p14:creationId xmlns:p14="http://schemas.microsoft.com/office/powerpoint/2010/main" val="3380234723"/>
      </p:ext>
    </p:extLst>
  </p:cSld>
  <p:clrMapOvr>
    <a:masterClrMapping/>
  </p:clrMapOvr>
  <mc:AlternateContent xmlns:mc="http://schemas.openxmlformats.org/markup-compatibility/2006" xmlns:p14="http://schemas.microsoft.com/office/powerpoint/2010/main">
    <mc:Choice Requires="p14">
      <p:transition spd="slow" p14:dur="2000" advTm="12066"/>
    </mc:Choice>
    <mc:Fallback xmlns="">
      <p:transition spd="slow" advTm="1206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B8FF955-020D-453A-908D-12C4040914B2}"/>
              </a:ext>
            </a:extLst>
          </p:cNvPr>
          <p:cNvSpPr/>
          <p:nvPr/>
        </p:nvSpPr>
        <p:spPr>
          <a:xfrm>
            <a:off x="876925" y="3335379"/>
            <a:ext cx="6191233" cy="7338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1" name="Rectangle 30">
            <a:extLst>
              <a:ext uri="{FF2B5EF4-FFF2-40B4-BE49-F238E27FC236}">
                <a16:creationId xmlns:a16="http://schemas.microsoft.com/office/drawing/2014/main" id="{60B2AE57-6790-433C-A9D8-4B55CAFE96BD}"/>
              </a:ext>
            </a:extLst>
          </p:cNvPr>
          <p:cNvSpPr/>
          <p:nvPr/>
        </p:nvSpPr>
        <p:spPr>
          <a:xfrm>
            <a:off x="876925" y="4242687"/>
            <a:ext cx="6191235" cy="61875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Low energy &amp; poor mood</a:t>
            </a:r>
          </a:p>
        </p:txBody>
      </p:sp>
      <p:cxnSp>
        <p:nvCxnSpPr>
          <p:cNvPr id="6" name="Straight Connector 5">
            <a:extLst>
              <a:ext uri="{FF2B5EF4-FFF2-40B4-BE49-F238E27FC236}">
                <a16:creationId xmlns:a16="http://schemas.microsoft.com/office/drawing/2014/main" id="{3229AF77-B878-4A27-93ED-CB2AC5DB4FB5}"/>
              </a:ext>
            </a:extLst>
          </p:cNvPr>
          <p:cNvCxnSpPr>
            <a:cxnSpLocks/>
          </p:cNvCxnSpPr>
          <p:nvPr/>
        </p:nvCxnSpPr>
        <p:spPr>
          <a:xfrm>
            <a:off x="865682" y="1297587"/>
            <a:ext cx="0" cy="37887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C688C0-B0BE-43CA-84C3-A2233CEF3C80}"/>
              </a:ext>
            </a:extLst>
          </p:cNvPr>
          <p:cNvCxnSpPr>
            <a:cxnSpLocks/>
          </p:cNvCxnSpPr>
          <p:nvPr/>
        </p:nvCxnSpPr>
        <p:spPr>
          <a:xfrm>
            <a:off x="865681" y="5086350"/>
            <a:ext cx="628462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93864B61-DBF1-47F5-A0C3-6835CA81E9E8}"/>
              </a:ext>
            </a:extLst>
          </p:cNvPr>
          <p:cNvSpPr/>
          <p:nvPr/>
        </p:nvSpPr>
        <p:spPr>
          <a:xfrm>
            <a:off x="876925" y="2082696"/>
            <a:ext cx="1315387" cy="2057400"/>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753849" h="2743200">
                <a:moveTo>
                  <a:pt x="0" y="2743200"/>
                </a:moveTo>
                <a:cubicBezTo>
                  <a:pt x="266075" y="1371600"/>
                  <a:pt x="532151" y="0"/>
                  <a:pt x="824459" y="0"/>
                </a:cubicBezTo>
                <a:cubicBezTo>
                  <a:pt x="1116767" y="0"/>
                  <a:pt x="1753849" y="2743200"/>
                  <a:pt x="1753849" y="2743200"/>
                </a:cubicBezTo>
                <a:lnTo>
                  <a:pt x="1753849" y="27432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DE39F08D-CD88-4061-B251-029B83195E5A}"/>
              </a:ext>
            </a:extLst>
          </p:cNvPr>
          <p:cNvSpPr/>
          <p:nvPr/>
        </p:nvSpPr>
        <p:spPr>
          <a:xfrm>
            <a:off x="2181069" y="4117611"/>
            <a:ext cx="899410" cy="550928"/>
          </a:xfrm>
          <a:custGeom>
            <a:avLst/>
            <a:gdLst>
              <a:gd name="connsiteX0" fmla="*/ 0 w 1199213"/>
              <a:gd name="connsiteY0" fmla="*/ 29980 h 734570"/>
              <a:gd name="connsiteX1" fmla="*/ 629587 w 1199213"/>
              <a:gd name="connsiteY1" fmla="*/ 734518 h 734570"/>
              <a:gd name="connsiteX2" fmla="*/ 1199213 w 1199213"/>
              <a:gd name="connsiteY2" fmla="*/ 0 h 734570"/>
              <a:gd name="connsiteX3" fmla="*/ 1199213 w 1199213"/>
              <a:gd name="connsiteY3" fmla="*/ 0 h 734570"/>
              <a:gd name="connsiteX4" fmla="*/ 1199213 w 1199213"/>
              <a:gd name="connsiteY4" fmla="*/ 0 h 7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213" h="734570">
                <a:moveTo>
                  <a:pt x="0" y="29980"/>
                </a:moveTo>
                <a:cubicBezTo>
                  <a:pt x="214859" y="384747"/>
                  <a:pt x="429718" y="739515"/>
                  <a:pt x="629587" y="734518"/>
                </a:cubicBezTo>
                <a:cubicBezTo>
                  <a:pt x="829456" y="729521"/>
                  <a:pt x="1199213" y="0"/>
                  <a:pt x="1199213" y="0"/>
                </a:cubicBezTo>
                <a:lnTo>
                  <a:pt x="1199213" y="0"/>
                </a:lnTo>
                <a:lnTo>
                  <a:pt x="1199213" y="0"/>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8B8D99D7-E336-490C-9B52-6EF9CF455720}"/>
              </a:ext>
            </a:extLst>
          </p:cNvPr>
          <p:cNvSpPr/>
          <p:nvPr/>
        </p:nvSpPr>
        <p:spPr>
          <a:xfrm>
            <a:off x="3057994" y="2978661"/>
            <a:ext cx="1315387" cy="1161435"/>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 name="connsiteX0" fmla="*/ 0 w 1753849"/>
              <a:gd name="connsiteY0" fmla="*/ 1415845 h 1415845"/>
              <a:gd name="connsiteX1" fmla="*/ 868704 w 1753849"/>
              <a:gd name="connsiteY1" fmla="*/ 0 h 1415845"/>
              <a:gd name="connsiteX2" fmla="*/ 1753849 w 1753849"/>
              <a:gd name="connsiteY2" fmla="*/ 1415845 h 1415845"/>
              <a:gd name="connsiteX3" fmla="*/ 1753849 w 1753849"/>
              <a:gd name="connsiteY3" fmla="*/ 1415845 h 1415845"/>
              <a:gd name="connsiteX0" fmla="*/ 0 w 1753849"/>
              <a:gd name="connsiteY0" fmla="*/ 1548580 h 1548580"/>
              <a:gd name="connsiteX1" fmla="*/ 839208 w 1753849"/>
              <a:gd name="connsiteY1" fmla="*/ 0 h 1548580"/>
              <a:gd name="connsiteX2" fmla="*/ 1753849 w 1753849"/>
              <a:gd name="connsiteY2" fmla="*/ 1548580 h 1548580"/>
              <a:gd name="connsiteX3" fmla="*/ 1753849 w 1753849"/>
              <a:gd name="connsiteY3" fmla="*/ 1548580 h 1548580"/>
            </a:gdLst>
            <a:ahLst/>
            <a:cxnLst>
              <a:cxn ang="0">
                <a:pos x="connsiteX0" y="connsiteY0"/>
              </a:cxn>
              <a:cxn ang="0">
                <a:pos x="connsiteX1" y="connsiteY1"/>
              </a:cxn>
              <a:cxn ang="0">
                <a:pos x="connsiteX2" y="connsiteY2"/>
              </a:cxn>
              <a:cxn ang="0">
                <a:pos x="connsiteX3" y="connsiteY3"/>
              </a:cxn>
            </a:cxnLst>
            <a:rect l="l" t="t" r="r" b="b"/>
            <a:pathLst>
              <a:path w="1753849" h="1548580">
                <a:moveTo>
                  <a:pt x="0" y="1548580"/>
                </a:moveTo>
                <a:cubicBezTo>
                  <a:pt x="266075" y="176980"/>
                  <a:pt x="546900" y="0"/>
                  <a:pt x="839208" y="0"/>
                </a:cubicBezTo>
                <a:cubicBezTo>
                  <a:pt x="1131516" y="0"/>
                  <a:pt x="1753849" y="1548580"/>
                  <a:pt x="1753849" y="1548580"/>
                </a:cubicBezTo>
                <a:lnTo>
                  <a:pt x="1753849" y="154858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DA9F3628-CC32-40CA-A431-4FCD62975EBC}"/>
              </a:ext>
            </a:extLst>
          </p:cNvPr>
          <p:cNvSpPr/>
          <p:nvPr/>
        </p:nvSpPr>
        <p:spPr>
          <a:xfrm>
            <a:off x="4362138" y="4180806"/>
            <a:ext cx="899410" cy="550928"/>
          </a:xfrm>
          <a:custGeom>
            <a:avLst/>
            <a:gdLst>
              <a:gd name="connsiteX0" fmla="*/ 0 w 1199213"/>
              <a:gd name="connsiteY0" fmla="*/ 29980 h 734570"/>
              <a:gd name="connsiteX1" fmla="*/ 629587 w 1199213"/>
              <a:gd name="connsiteY1" fmla="*/ 734518 h 734570"/>
              <a:gd name="connsiteX2" fmla="*/ 1199213 w 1199213"/>
              <a:gd name="connsiteY2" fmla="*/ 0 h 734570"/>
              <a:gd name="connsiteX3" fmla="*/ 1199213 w 1199213"/>
              <a:gd name="connsiteY3" fmla="*/ 0 h 734570"/>
              <a:gd name="connsiteX4" fmla="*/ 1199213 w 1199213"/>
              <a:gd name="connsiteY4" fmla="*/ 0 h 7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213" h="734570">
                <a:moveTo>
                  <a:pt x="0" y="29980"/>
                </a:moveTo>
                <a:cubicBezTo>
                  <a:pt x="214859" y="384747"/>
                  <a:pt x="429718" y="739515"/>
                  <a:pt x="629587" y="734518"/>
                </a:cubicBezTo>
                <a:cubicBezTo>
                  <a:pt x="829456" y="729521"/>
                  <a:pt x="1199213" y="0"/>
                  <a:pt x="1199213" y="0"/>
                </a:cubicBezTo>
                <a:lnTo>
                  <a:pt x="1199213" y="0"/>
                </a:lnTo>
                <a:lnTo>
                  <a:pt x="1199213" y="0"/>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B7DBFA1B-C12F-4EF8-8592-491DA217E0F7}"/>
              </a:ext>
            </a:extLst>
          </p:cNvPr>
          <p:cNvSpPr/>
          <p:nvPr/>
        </p:nvSpPr>
        <p:spPr>
          <a:xfrm>
            <a:off x="5261548" y="2082696"/>
            <a:ext cx="1315387" cy="2057400"/>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753849" h="2743200">
                <a:moveTo>
                  <a:pt x="0" y="2743200"/>
                </a:moveTo>
                <a:cubicBezTo>
                  <a:pt x="266075" y="1371600"/>
                  <a:pt x="532151" y="0"/>
                  <a:pt x="824459" y="0"/>
                </a:cubicBezTo>
                <a:cubicBezTo>
                  <a:pt x="1116767" y="0"/>
                  <a:pt x="1753849" y="2743200"/>
                  <a:pt x="1753849" y="2743200"/>
                </a:cubicBezTo>
                <a:lnTo>
                  <a:pt x="1753849" y="27432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56B8C659-8B36-435C-AF9B-E5E9A6ED4BC2}"/>
              </a:ext>
            </a:extLst>
          </p:cNvPr>
          <p:cNvCxnSpPr>
            <a:cxnSpLocks/>
            <a:stCxn id="15" idx="0"/>
          </p:cNvCxnSpPr>
          <p:nvPr/>
        </p:nvCxnSpPr>
        <p:spPr>
          <a:xfrm>
            <a:off x="876925" y="4140097"/>
            <a:ext cx="6312914" cy="13418"/>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5317DC94-4638-465C-852C-6A3D3425A2EA}"/>
              </a:ext>
            </a:extLst>
          </p:cNvPr>
          <p:cNvSpPr/>
          <p:nvPr/>
        </p:nvSpPr>
        <p:spPr>
          <a:xfrm>
            <a:off x="871721" y="3588723"/>
            <a:ext cx="6006281" cy="473305"/>
          </a:xfrm>
          <a:custGeom>
            <a:avLst/>
            <a:gdLst>
              <a:gd name="connsiteX0" fmla="*/ 0 w 8008374"/>
              <a:gd name="connsiteY0" fmla="*/ 884932 h 884932"/>
              <a:gd name="connsiteX1" fmla="*/ 1002891 w 8008374"/>
              <a:gd name="connsiteY1" fmla="*/ 265500 h 884932"/>
              <a:gd name="connsiteX2" fmla="*/ 2315497 w 8008374"/>
              <a:gd name="connsiteY2" fmla="*/ 693203 h 884932"/>
              <a:gd name="connsiteX3" fmla="*/ 3864078 w 8008374"/>
              <a:gd name="connsiteY3" fmla="*/ 118016 h 884932"/>
              <a:gd name="connsiteX4" fmla="*/ 5043949 w 8008374"/>
              <a:gd name="connsiteY4" fmla="*/ 634210 h 884932"/>
              <a:gd name="connsiteX5" fmla="*/ 6445045 w 8008374"/>
              <a:gd name="connsiteY5" fmla="*/ 29 h 884932"/>
              <a:gd name="connsiteX6" fmla="*/ 8008374 w 8008374"/>
              <a:gd name="connsiteY6" fmla="*/ 663707 h 884932"/>
              <a:gd name="connsiteX7" fmla="*/ 8008374 w 8008374"/>
              <a:gd name="connsiteY7" fmla="*/ 663707 h 884932"/>
              <a:gd name="connsiteX0" fmla="*/ 0 w 8008374"/>
              <a:gd name="connsiteY0" fmla="*/ 884933 h 884933"/>
              <a:gd name="connsiteX1" fmla="*/ 1002891 w 8008374"/>
              <a:gd name="connsiteY1" fmla="*/ 265501 h 884933"/>
              <a:gd name="connsiteX2" fmla="*/ 2315497 w 8008374"/>
              <a:gd name="connsiteY2" fmla="*/ 693204 h 884933"/>
              <a:gd name="connsiteX3" fmla="*/ 3864078 w 8008374"/>
              <a:gd name="connsiteY3" fmla="*/ 265501 h 884933"/>
              <a:gd name="connsiteX4" fmla="*/ 5043949 w 8008374"/>
              <a:gd name="connsiteY4" fmla="*/ 634211 h 884933"/>
              <a:gd name="connsiteX5" fmla="*/ 6445045 w 8008374"/>
              <a:gd name="connsiteY5" fmla="*/ 30 h 884933"/>
              <a:gd name="connsiteX6" fmla="*/ 8008374 w 8008374"/>
              <a:gd name="connsiteY6" fmla="*/ 663708 h 884933"/>
              <a:gd name="connsiteX7" fmla="*/ 8008374 w 8008374"/>
              <a:gd name="connsiteY7" fmla="*/ 663708 h 884933"/>
              <a:gd name="connsiteX0" fmla="*/ 0 w 8008374"/>
              <a:gd name="connsiteY0" fmla="*/ 1179892 h 1179892"/>
              <a:gd name="connsiteX1" fmla="*/ 1002891 w 8008374"/>
              <a:gd name="connsiteY1" fmla="*/ 560460 h 1179892"/>
              <a:gd name="connsiteX2" fmla="*/ 2315497 w 8008374"/>
              <a:gd name="connsiteY2" fmla="*/ 988163 h 1179892"/>
              <a:gd name="connsiteX3" fmla="*/ 3864078 w 8008374"/>
              <a:gd name="connsiteY3" fmla="*/ 560460 h 1179892"/>
              <a:gd name="connsiteX4" fmla="*/ 5043949 w 8008374"/>
              <a:gd name="connsiteY4" fmla="*/ 929170 h 1179892"/>
              <a:gd name="connsiteX5" fmla="*/ 6445045 w 8008374"/>
              <a:gd name="connsiteY5" fmla="*/ 21 h 1179892"/>
              <a:gd name="connsiteX6" fmla="*/ 8008374 w 8008374"/>
              <a:gd name="connsiteY6" fmla="*/ 958667 h 1179892"/>
              <a:gd name="connsiteX7" fmla="*/ 8008374 w 8008374"/>
              <a:gd name="connsiteY7" fmla="*/ 958667 h 1179892"/>
              <a:gd name="connsiteX0" fmla="*/ 0 w 8008374"/>
              <a:gd name="connsiteY0" fmla="*/ 1179892 h 1179892"/>
              <a:gd name="connsiteX1" fmla="*/ 1002891 w 8008374"/>
              <a:gd name="connsiteY1" fmla="*/ 412976 h 1179892"/>
              <a:gd name="connsiteX2" fmla="*/ 2315497 w 8008374"/>
              <a:gd name="connsiteY2" fmla="*/ 988163 h 1179892"/>
              <a:gd name="connsiteX3" fmla="*/ 3864078 w 8008374"/>
              <a:gd name="connsiteY3" fmla="*/ 560460 h 1179892"/>
              <a:gd name="connsiteX4" fmla="*/ 5043949 w 8008374"/>
              <a:gd name="connsiteY4" fmla="*/ 929170 h 1179892"/>
              <a:gd name="connsiteX5" fmla="*/ 6445045 w 8008374"/>
              <a:gd name="connsiteY5" fmla="*/ 21 h 1179892"/>
              <a:gd name="connsiteX6" fmla="*/ 8008374 w 8008374"/>
              <a:gd name="connsiteY6" fmla="*/ 958667 h 1179892"/>
              <a:gd name="connsiteX7" fmla="*/ 8008374 w 8008374"/>
              <a:gd name="connsiteY7" fmla="*/ 958667 h 1179892"/>
              <a:gd name="connsiteX0" fmla="*/ 0 w 8008374"/>
              <a:gd name="connsiteY0" fmla="*/ 1283129 h 1283129"/>
              <a:gd name="connsiteX1" fmla="*/ 1002891 w 8008374"/>
              <a:gd name="connsiteY1" fmla="*/ 516213 h 1283129"/>
              <a:gd name="connsiteX2" fmla="*/ 2315497 w 8008374"/>
              <a:gd name="connsiteY2" fmla="*/ 1091400 h 1283129"/>
              <a:gd name="connsiteX3" fmla="*/ 3864078 w 8008374"/>
              <a:gd name="connsiteY3" fmla="*/ 663697 h 1283129"/>
              <a:gd name="connsiteX4" fmla="*/ 5043949 w 8008374"/>
              <a:gd name="connsiteY4" fmla="*/ 1032407 h 1283129"/>
              <a:gd name="connsiteX5" fmla="*/ 6445045 w 8008374"/>
              <a:gd name="connsiteY5" fmla="*/ 19 h 1283129"/>
              <a:gd name="connsiteX6" fmla="*/ 8008374 w 8008374"/>
              <a:gd name="connsiteY6" fmla="*/ 1061904 h 1283129"/>
              <a:gd name="connsiteX7" fmla="*/ 8008374 w 8008374"/>
              <a:gd name="connsiteY7" fmla="*/ 1061904 h 1283129"/>
              <a:gd name="connsiteX0" fmla="*/ 0 w 8008374"/>
              <a:gd name="connsiteY0" fmla="*/ 1017665 h 1017665"/>
              <a:gd name="connsiteX1" fmla="*/ 1002891 w 8008374"/>
              <a:gd name="connsiteY1" fmla="*/ 250749 h 1017665"/>
              <a:gd name="connsiteX2" fmla="*/ 2315497 w 8008374"/>
              <a:gd name="connsiteY2" fmla="*/ 825936 h 1017665"/>
              <a:gd name="connsiteX3" fmla="*/ 3864078 w 8008374"/>
              <a:gd name="connsiteY3" fmla="*/ 398233 h 1017665"/>
              <a:gd name="connsiteX4" fmla="*/ 5043949 w 8008374"/>
              <a:gd name="connsiteY4" fmla="*/ 766943 h 1017665"/>
              <a:gd name="connsiteX5" fmla="*/ 6459793 w 8008374"/>
              <a:gd name="connsiteY5" fmla="*/ 26 h 1017665"/>
              <a:gd name="connsiteX6" fmla="*/ 8008374 w 8008374"/>
              <a:gd name="connsiteY6" fmla="*/ 796440 h 1017665"/>
              <a:gd name="connsiteX7" fmla="*/ 8008374 w 8008374"/>
              <a:gd name="connsiteY7" fmla="*/ 796440 h 1017665"/>
              <a:gd name="connsiteX0" fmla="*/ 0 w 8008374"/>
              <a:gd name="connsiteY0" fmla="*/ 1273697 h 1273697"/>
              <a:gd name="connsiteX1" fmla="*/ 1002891 w 8008374"/>
              <a:gd name="connsiteY1" fmla="*/ 747 h 1273697"/>
              <a:gd name="connsiteX2" fmla="*/ 2315497 w 8008374"/>
              <a:gd name="connsiteY2" fmla="*/ 1081968 h 1273697"/>
              <a:gd name="connsiteX3" fmla="*/ 3864078 w 8008374"/>
              <a:gd name="connsiteY3" fmla="*/ 654265 h 1273697"/>
              <a:gd name="connsiteX4" fmla="*/ 5043949 w 8008374"/>
              <a:gd name="connsiteY4" fmla="*/ 1022975 h 1273697"/>
              <a:gd name="connsiteX5" fmla="*/ 6459793 w 8008374"/>
              <a:gd name="connsiteY5" fmla="*/ 256058 h 1273697"/>
              <a:gd name="connsiteX6" fmla="*/ 8008374 w 8008374"/>
              <a:gd name="connsiteY6" fmla="*/ 1052472 h 1273697"/>
              <a:gd name="connsiteX7" fmla="*/ 8008374 w 8008374"/>
              <a:gd name="connsiteY7" fmla="*/ 1052472 h 127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8374" h="1273697">
                <a:moveTo>
                  <a:pt x="0" y="1273697"/>
                </a:moveTo>
                <a:cubicBezTo>
                  <a:pt x="308487" y="979958"/>
                  <a:pt x="616975" y="32702"/>
                  <a:pt x="1002891" y="747"/>
                </a:cubicBezTo>
                <a:cubicBezTo>
                  <a:pt x="1388807" y="-31208"/>
                  <a:pt x="1838633" y="973048"/>
                  <a:pt x="2315497" y="1081968"/>
                </a:cubicBezTo>
                <a:cubicBezTo>
                  <a:pt x="2792361" y="1190888"/>
                  <a:pt x="3409336" y="664097"/>
                  <a:pt x="3864078" y="654265"/>
                </a:cubicBezTo>
                <a:cubicBezTo>
                  <a:pt x="4318820" y="644433"/>
                  <a:pt x="4611330" y="1089343"/>
                  <a:pt x="5043949" y="1022975"/>
                </a:cubicBezTo>
                <a:cubicBezTo>
                  <a:pt x="5476568" y="956607"/>
                  <a:pt x="5965722" y="251142"/>
                  <a:pt x="6459793" y="256058"/>
                </a:cubicBezTo>
                <a:cubicBezTo>
                  <a:pt x="6953864" y="260974"/>
                  <a:pt x="8008374" y="1052472"/>
                  <a:pt x="8008374" y="1052472"/>
                </a:cubicBezTo>
                <a:lnTo>
                  <a:pt x="8008374" y="1052472"/>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66E8B916-8E44-4C19-8A72-6DB7189BC112}"/>
              </a:ext>
            </a:extLst>
          </p:cNvPr>
          <p:cNvSpPr txBox="1"/>
          <p:nvPr/>
        </p:nvSpPr>
        <p:spPr>
          <a:xfrm>
            <a:off x="1891479" y="3429000"/>
            <a:ext cx="5077133" cy="461665"/>
          </a:xfrm>
          <a:prstGeom prst="rect">
            <a:avLst/>
          </a:prstGeom>
          <a:noFill/>
        </p:spPr>
        <p:txBody>
          <a:bodyPr wrap="square" rtlCol="0">
            <a:spAutoFit/>
          </a:bodyPr>
          <a:lstStyle/>
          <a:p>
            <a:pPr defTabSz="685800"/>
            <a:r>
              <a:rPr lang="en-GB" sz="2400" dirty="0">
                <a:solidFill>
                  <a:prstClr val="black"/>
                </a:solidFill>
                <a:latin typeface="Calibri" panose="020F0502020204030204"/>
              </a:rPr>
              <a:t>Good mood, attention &amp; energy</a:t>
            </a:r>
          </a:p>
        </p:txBody>
      </p:sp>
      <p:sp>
        <p:nvSpPr>
          <p:cNvPr id="38" name="TextBox 37">
            <a:extLst>
              <a:ext uri="{FF2B5EF4-FFF2-40B4-BE49-F238E27FC236}">
                <a16:creationId xmlns:a16="http://schemas.microsoft.com/office/drawing/2014/main" id="{C201948C-6BB0-4F15-A94F-622A5112D3C9}"/>
              </a:ext>
            </a:extLst>
          </p:cNvPr>
          <p:cNvSpPr txBox="1"/>
          <p:nvPr/>
        </p:nvSpPr>
        <p:spPr>
          <a:xfrm rot="16200000">
            <a:off x="-1419282" y="2996577"/>
            <a:ext cx="3859645" cy="461665"/>
          </a:xfrm>
          <a:prstGeom prst="rect">
            <a:avLst/>
          </a:prstGeom>
          <a:solidFill>
            <a:schemeClr val="bg1"/>
          </a:solidFill>
        </p:spPr>
        <p:txBody>
          <a:bodyPr wrap="square" rtlCol="0">
            <a:spAutoFit/>
          </a:bodyPr>
          <a:lstStyle/>
          <a:p>
            <a:pPr algn="ctr" defTabSz="685800"/>
            <a:r>
              <a:rPr lang="gd-GB" sz="2400" dirty="0">
                <a:solidFill>
                  <a:srgbClr val="000000"/>
                </a:solidFill>
                <a:latin typeface="Arial"/>
                <a:cs typeface="Arial"/>
              </a:rPr>
              <a:t>Sugar in blood</a:t>
            </a:r>
            <a:r>
              <a:rPr lang="gd-GB" sz="2100" dirty="0">
                <a:solidFill>
                  <a:srgbClr val="000000"/>
                </a:solidFill>
                <a:latin typeface="Arial"/>
                <a:cs typeface="Arial"/>
              </a:rPr>
              <a:t> </a:t>
            </a:r>
            <a:r>
              <a:rPr lang="gd-GB" sz="1350" dirty="0">
                <a:solidFill>
                  <a:srgbClr val="000000"/>
                </a:solidFill>
                <a:latin typeface="Arial"/>
                <a:cs typeface="Arial"/>
              </a:rPr>
              <a:t>(From digested food)</a:t>
            </a:r>
            <a:endParaRPr lang="en-GB" sz="1350" dirty="0">
              <a:solidFill>
                <a:srgbClr val="000000"/>
              </a:solidFill>
              <a:latin typeface="Arial"/>
              <a:cs typeface="Arial"/>
            </a:endParaRPr>
          </a:p>
        </p:txBody>
      </p:sp>
      <p:sp>
        <p:nvSpPr>
          <p:cNvPr id="39" name="Isosceles Triangle 38">
            <a:extLst>
              <a:ext uri="{FF2B5EF4-FFF2-40B4-BE49-F238E27FC236}">
                <a16:creationId xmlns:a16="http://schemas.microsoft.com/office/drawing/2014/main" id="{78FFD4AB-07C2-4AF6-901B-7F9104714FF7}"/>
              </a:ext>
            </a:extLst>
          </p:cNvPr>
          <p:cNvSpPr/>
          <p:nvPr/>
        </p:nvSpPr>
        <p:spPr>
          <a:xfrm>
            <a:off x="644695" y="857251"/>
            <a:ext cx="429893" cy="440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0" name="Isosceles Triangle 39">
            <a:extLst>
              <a:ext uri="{FF2B5EF4-FFF2-40B4-BE49-F238E27FC236}">
                <a16:creationId xmlns:a16="http://schemas.microsoft.com/office/drawing/2014/main" id="{EA43AEF5-D3CA-432D-B06F-2688FC86CADF}"/>
              </a:ext>
            </a:extLst>
          </p:cNvPr>
          <p:cNvSpPr/>
          <p:nvPr/>
        </p:nvSpPr>
        <p:spPr>
          <a:xfrm rot="5400000">
            <a:off x="7121289" y="4868440"/>
            <a:ext cx="429893" cy="440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3" name="TextBox 42">
            <a:extLst>
              <a:ext uri="{FF2B5EF4-FFF2-40B4-BE49-F238E27FC236}">
                <a16:creationId xmlns:a16="http://schemas.microsoft.com/office/drawing/2014/main" id="{BD67DCA3-588D-47D0-B42E-FF754FC137FD}"/>
              </a:ext>
            </a:extLst>
          </p:cNvPr>
          <p:cNvSpPr txBox="1"/>
          <p:nvPr/>
        </p:nvSpPr>
        <p:spPr>
          <a:xfrm>
            <a:off x="1758747" y="886889"/>
            <a:ext cx="6519569" cy="600164"/>
          </a:xfrm>
          <a:prstGeom prst="rect">
            <a:avLst/>
          </a:prstGeom>
          <a:noFill/>
        </p:spPr>
        <p:txBody>
          <a:bodyPr wrap="square" rtlCol="0">
            <a:spAutoFit/>
          </a:bodyPr>
          <a:lstStyle/>
          <a:p>
            <a:pPr defTabSz="685800"/>
            <a:r>
              <a:rPr lang="en-GB" sz="3300" i="1" dirty="0">
                <a:solidFill>
                  <a:srgbClr val="FF0000"/>
                </a:solidFill>
                <a:latin typeface="Calibri" panose="020F0502020204030204"/>
              </a:rPr>
              <a:t>Blood Sugar “Roller Coaster”</a:t>
            </a:r>
          </a:p>
        </p:txBody>
      </p:sp>
      <p:sp>
        <p:nvSpPr>
          <p:cNvPr id="2" name="TextBox 1">
            <a:extLst>
              <a:ext uri="{FF2B5EF4-FFF2-40B4-BE49-F238E27FC236}">
                <a16:creationId xmlns:a16="http://schemas.microsoft.com/office/drawing/2014/main" id="{43E7889F-10B5-4713-A84C-9B7B68B131C5}"/>
              </a:ext>
            </a:extLst>
          </p:cNvPr>
          <p:cNvSpPr txBox="1"/>
          <p:nvPr/>
        </p:nvSpPr>
        <p:spPr>
          <a:xfrm>
            <a:off x="871721" y="5212236"/>
            <a:ext cx="6006281" cy="461665"/>
          </a:xfrm>
          <a:prstGeom prst="rect">
            <a:avLst/>
          </a:prstGeom>
          <a:solidFill>
            <a:schemeClr val="bg1"/>
          </a:solidFill>
        </p:spPr>
        <p:txBody>
          <a:bodyPr wrap="square" rtlCol="0">
            <a:spAutoFit/>
          </a:bodyPr>
          <a:lstStyle/>
          <a:p>
            <a:pPr algn="ctr"/>
            <a:r>
              <a:rPr lang="en-GB" sz="2400" dirty="0"/>
              <a:t>Time of day</a:t>
            </a:r>
          </a:p>
        </p:txBody>
      </p:sp>
    </p:spTree>
    <p:custDataLst>
      <p:tags r:id="rId1"/>
    </p:custDataLst>
    <p:extLst>
      <p:ext uri="{BB962C8B-B14F-4D97-AF65-F5344CB8AC3E}">
        <p14:creationId xmlns:p14="http://schemas.microsoft.com/office/powerpoint/2010/main" val="3519469539"/>
      </p:ext>
    </p:extLst>
  </p:cSld>
  <p:clrMapOvr>
    <a:masterClrMapping/>
  </p:clrMapOvr>
  <mc:AlternateContent xmlns:mc="http://schemas.openxmlformats.org/markup-compatibility/2006" xmlns:p14="http://schemas.microsoft.com/office/powerpoint/2010/main">
    <mc:Choice Requires="p14">
      <p:transition spd="slow" p14:dur="2000" advTm="141953"/>
    </mc:Choice>
    <mc:Fallback xmlns="">
      <p:transition spd="slow" advTm="1419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15" grpId="0" animBg="1"/>
      <p:bldP spid="16" grpId="0" animBg="1"/>
      <p:bldP spid="17" grpId="0" animBg="1"/>
      <p:bldP spid="18" grpId="0" animBg="1"/>
      <p:bldP spid="19"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65DF-D123-4577-9201-8239AAB94054}"/>
              </a:ext>
            </a:extLst>
          </p:cNvPr>
          <p:cNvSpPr>
            <a:spLocks noGrp="1"/>
          </p:cNvSpPr>
          <p:nvPr>
            <p:ph type="title"/>
          </p:nvPr>
        </p:nvSpPr>
        <p:spPr/>
        <p:txBody>
          <a:bodyPr>
            <a:normAutofit fontScale="90000"/>
          </a:bodyPr>
          <a:lstStyle/>
          <a:p>
            <a:pPr algn="ctr"/>
            <a:r>
              <a:rPr lang="en-GB" i="1" dirty="0"/>
              <a:t>Breakfast cereals &amp; Nutrition Labels</a:t>
            </a:r>
          </a:p>
        </p:txBody>
      </p:sp>
      <p:pic>
        <p:nvPicPr>
          <p:cNvPr id="5" name="Content Placeholder 4" descr="A close up of a newspaper&#10;&#10;Description automatically generated">
            <a:extLst>
              <a:ext uri="{FF2B5EF4-FFF2-40B4-BE49-F238E27FC236}">
                <a16:creationId xmlns:a16="http://schemas.microsoft.com/office/drawing/2014/main" id="{1A97619A-261B-49D5-80A7-3297239E8E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3567"/>
          <a:stretch/>
        </p:blipFill>
        <p:spPr>
          <a:xfrm>
            <a:off x="52462" y="1330851"/>
            <a:ext cx="3874116" cy="2890237"/>
          </a:xfrm>
        </p:spPr>
      </p:pic>
      <p:sp>
        <p:nvSpPr>
          <p:cNvPr id="6" name="Oval 5">
            <a:extLst>
              <a:ext uri="{FF2B5EF4-FFF2-40B4-BE49-F238E27FC236}">
                <a16:creationId xmlns:a16="http://schemas.microsoft.com/office/drawing/2014/main" id="{F159A63A-5271-4777-9FE0-43A03133B10B}"/>
              </a:ext>
            </a:extLst>
          </p:cNvPr>
          <p:cNvSpPr/>
          <p:nvPr/>
        </p:nvSpPr>
        <p:spPr>
          <a:xfrm>
            <a:off x="2825750" y="347412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F7D7802-CF36-4A87-8783-0B062DD08C2D}"/>
              </a:ext>
            </a:extLst>
          </p:cNvPr>
          <p:cNvSpPr/>
          <p:nvPr/>
        </p:nvSpPr>
        <p:spPr>
          <a:xfrm>
            <a:off x="2825750" y="32766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9F09DBA-320E-4D29-AE31-AB68BBCCF119}"/>
              </a:ext>
            </a:extLst>
          </p:cNvPr>
          <p:cNvSpPr txBox="1"/>
          <p:nvPr/>
        </p:nvSpPr>
        <p:spPr>
          <a:xfrm>
            <a:off x="4101775" y="1124744"/>
            <a:ext cx="5065018" cy="5898218"/>
          </a:xfrm>
          <a:prstGeom prst="rect">
            <a:avLst/>
          </a:prstGeom>
          <a:noFill/>
        </p:spPr>
        <p:txBody>
          <a:bodyPr wrap="square" rtlCol="0">
            <a:spAutoFit/>
          </a:bodyPr>
          <a:lstStyle/>
          <a:p>
            <a:pPr marL="257175" marR="0" lvl="0" indent="-257175"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Check figures “Per 100g” on label.</a:t>
            </a:r>
          </a:p>
          <a:p>
            <a:pPr marL="257175" marR="0" lvl="0" indent="-257175"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Compare different cereals for:</a:t>
            </a:r>
          </a:p>
          <a:p>
            <a:pPr marL="600075" marR="0" lvl="1" indent="-257175"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Sugars / 100g and</a:t>
            </a:r>
          </a:p>
          <a:p>
            <a:pPr marL="600075" marR="0" lvl="1" indent="-257175"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Fibre  / 100g</a:t>
            </a:r>
          </a:p>
          <a:p>
            <a:pPr marL="628650" marR="0" lvl="1" indent="-285750"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Ratio of Sugar to fibre?</a:t>
            </a:r>
          </a:p>
          <a:p>
            <a:pPr marL="600075" marR="0" lvl="1" indent="-257175"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Rank them in order </a:t>
            </a:r>
          </a:p>
          <a:p>
            <a:pPr marL="0" marR="0" lvl="0" indent="0" algn="l" defTabSz="685800" rtl="0" eaLnBrk="1" fontAlgn="auto" latinLnBrk="0" hangingPunct="1">
              <a:lnSpc>
                <a:spcPct val="2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2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449684"/>
      </p:ext>
    </p:extLst>
  </p:cSld>
  <p:clrMapOvr>
    <a:masterClrMapping/>
  </p:clrMapOvr>
  <mc:AlternateContent xmlns:mc="http://schemas.openxmlformats.org/markup-compatibility/2006" xmlns:p14="http://schemas.microsoft.com/office/powerpoint/2010/main">
    <mc:Choice Requires="p14">
      <p:transition spd="slow" p14:dur="2000" advTm="26672"/>
    </mc:Choice>
    <mc:Fallback xmlns="">
      <p:transition spd="slow" advTm="2667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324" y="713788"/>
            <a:ext cx="7737937" cy="327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374" y="129013"/>
            <a:ext cx="82089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Critical consumer skills</a:t>
            </a:r>
          </a:p>
        </p:txBody>
      </p:sp>
      <p:pic>
        <p:nvPicPr>
          <p:cNvPr id="4" name="Picture 4" descr="breakfast cereal low to high sugar ran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325" y="3501008"/>
            <a:ext cx="7737937" cy="324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856667"/>
      </p:ext>
    </p:extLst>
  </p:cSld>
  <p:clrMapOvr>
    <a:masterClrMapping/>
  </p:clrMapOvr>
  <mc:AlternateContent xmlns:mc="http://schemas.openxmlformats.org/markup-compatibility/2006" xmlns:p14="http://schemas.microsoft.com/office/powerpoint/2010/main">
    <mc:Choice Requires="p14">
      <p:transition spd="slow" p14:dur="2000" advTm="10412"/>
    </mc:Choice>
    <mc:Fallback xmlns="">
      <p:transition spd="slow" advTm="1041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04"/>
            <a:ext cx="8229600" cy="1143000"/>
          </a:xfrm>
        </p:spPr>
        <p:txBody>
          <a:bodyPr>
            <a:normAutofit/>
          </a:bodyPr>
          <a:lstStyle/>
          <a:p>
            <a:r>
              <a:rPr lang="en-GB" sz="2400" b="0" i="0" u="none" strike="noStrike" baseline="0" dirty="0">
                <a:latin typeface="AdvOT735b620e"/>
              </a:rPr>
              <a:t>Household availability of ultra-processed foods</a:t>
            </a:r>
            <a:r>
              <a:rPr lang="en-GB" sz="2400" b="0" i="0" u="none" strike="noStrike" baseline="0" dirty="0">
                <a:solidFill>
                  <a:srgbClr val="FF0000"/>
                </a:solidFill>
                <a:latin typeface="AdvOT735b620e"/>
              </a:rPr>
              <a:t>*</a:t>
            </a:r>
            <a:r>
              <a:rPr lang="en-GB" sz="2400" b="0" i="0" u="none" strike="noStrike" baseline="0" dirty="0">
                <a:latin typeface="AdvOT735b620e"/>
              </a:rPr>
              <a:t> and obesity</a:t>
            </a:r>
            <a:br>
              <a:rPr lang="en-GB" sz="2400" b="0" i="0" u="none" strike="noStrike" baseline="0" dirty="0">
                <a:latin typeface="AdvOT735b620e"/>
              </a:rPr>
            </a:br>
            <a:r>
              <a:rPr lang="en-GB" sz="2400" b="0" i="0" u="none" strike="noStrike" baseline="0" dirty="0">
                <a:latin typeface="AdvOT735b620e"/>
              </a:rPr>
              <a:t>in nineteen European countries</a:t>
            </a:r>
            <a:endParaRPr lang="en-GB"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6867545" cy="545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C72A120-6933-4D20-8846-12751AE1940D}"/>
              </a:ext>
            </a:extLst>
          </p:cNvPr>
          <p:cNvSpPr txBox="1"/>
          <p:nvPr/>
        </p:nvSpPr>
        <p:spPr>
          <a:xfrm>
            <a:off x="6860649" y="2905780"/>
            <a:ext cx="2555775" cy="523220"/>
          </a:xfrm>
          <a:prstGeom prst="rect">
            <a:avLst/>
          </a:prstGeom>
          <a:noFill/>
        </p:spPr>
        <p:txBody>
          <a:bodyPr wrap="square" rtlCol="0">
            <a:spAutoFit/>
          </a:bodyPr>
          <a:lstStyle/>
          <a:p>
            <a:r>
              <a:rPr lang="en-GB" sz="1400" b="0" i="0" u="none" strike="noStrike" baseline="0" dirty="0">
                <a:latin typeface="AdvOT4e1564e8.I"/>
              </a:rPr>
              <a:t>Public Health Nutrition: 21(1), 18</a:t>
            </a:r>
            <a:r>
              <a:rPr lang="en-GB" sz="1400" b="0" i="0" u="none" strike="noStrike" baseline="0" dirty="0">
                <a:latin typeface="AdvOT4e1564e8.I+20"/>
              </a:rPr>
              <a:t>–</a:t>
            </a:r>
            <a:r>
              <a:rPr lang="en-GB" sz="1400" b="0" i="0" u="none" strike="noStrike" baseline="0" dirty="0">
                <a:latin typeface="AdvOT4e1564e8.I"/>
              </a:rPr>
              <a:t>26</a:t>
            </a:r>
            <a:endParaRPr lang="en-GB" sz="1400" dirty="0"/>
          </a:p>
        </p:txBody>
      </p:sp>
      <p:sp>
        <p:nvSpPr>
          <p:cNvPr id="4" name="TextBox 3">
            <a:extLst>
              <a:ext uri="{FF2B5EF4-FFF2-40B4-BE49-F238E27FC236}">
                <a16:creationId xmlns:a16="http://schemas.microsoft.com/office/drawing/2014/main" id="{1AD586A6-3964-44AB-98CA-1E00F340954D}"/>
              </a:ext>
            </a:extLst>
          </p:cNvPr>
          <p:cNvSpPr txBox="1"/>
          <p:nvPr/>
        </p:nvSpPr>
        <p:spPr>
          <a:xfrm>
            <a:off x="6867545" y="1816559"/>
            <a:ext cx="2232248" cy="707886"/>
          </a:xfrm>
          <a:prstGeom prst="rect">
            <a:avLst/>
          </a:prstGeom>
          <a:noFill/>
        </p:spPr>
        <p:txBody>
          <a:bodyPr wrap="square" rtlCol="0">
            <a:spAutoFit/>
          </a:bodyPr>
          <a:lstStyle/>
          <a:p>
            <a:r>
              <a:rPr lang="en-GB" sz="2000" dirty="0"/>
              <a:t>Monteiro, C A </a:t>
            </a:r>
            <a:r>
              <a:rPr lang="en-GB" sz="2000" i="1" dirty="0" err="1"/>
              <a:t>Et.Al</a:t>
            </a:r>
            <a:r>
              <a:rPr lang="en-GB" sz="2000" i="1" dirty="0"/>
              <a:t> </a:t>
            </a:r>
            <a:r>
              <a:rPr lang="en-GB" sz="2000" dirty="0"/>
              <a:t>(2017)</a:t>
            </a:r>
          </a:p>
        </p:txBody>
      </p:sp>
      <p:sp>
        <p:nvSpPr>
          <p:cNvPr id="5" name="TextBox 4">
            <a:extLst>
              <a:ext uri="{FF2B5EF4-FFF2-40B4-BE49-F238E27FC236}">
                <a16:creationId xmlns:a16="http://schemas.microsoft.com/office/drawing/2014/main" id="{476F6826-72BE-4124-9918-FBD628C67EB7}"/>
              </a:ext>
            </a:extLst>
          </p:cNvPr>
          <p:cNvSpPr txBox="1"/>
          <p:nvPr/>
        </p:nvSpPr>
        <p:spPr>
          <a:xfrm>
            <a:off x="7039362" y="6133709"/>
            <a:ext cx="2060431" cy="461665"/>
          </a:xfrm>
          <a:prstGeom prst="rect">
            <a:avLst/>
          </a:prstGeom>
          <a:noFill/>
        </p:spPr>
        <p:txBody>
          <a:bodyPr wrap="square" rtlCol="0">
            <a:spAutoFit/>
          </a:bodyPr>
          <a:lstStyle/>
          <a:p>
            <a:r>
              <a:rPr lang="en-GB" sz="2400" b="1" i="1" dirty="0">
                <a:solidFill>
                  <a:srgbClr val="FF0000"/>
                </a:solidFill>
              </a:rPr>
              <a:t>* aka: U.P.F’s </a:t>
            </a:r>
          </a:p>
        </p:txBody>
      </p:sp>
    </p:spTree>
    <p:extLst>
      <p:ext uri="{BB962C8B-B14F-4D97-AF65-F5344CB8AC3E}">
        <p14:creationId xmlns:p14="http://schemas.microsoft.com/office/powerpoint/2010/main" val="306374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4739814" y="231828"/>
            <a:ext cx="4484919" cy="2542363"/>
          </a:xfrm>
          <a:prstGeom prst="rect">
            <a:avLst/>
          </a:prstGeom>
          <a:noFill/>
        </p:spPr>
        <p:txBody>
          <a:bodyPr wrap="square" rtlCol="0">
            <a:spAutoFit/>
          </a:bodyPr>
          <a:lstStyle/>
          <a:p>
            <a:pPr defTabSz="514350">
              <a:lnSpc>
                <a:spcPct val="150000"/>
              </a:lnSpc>
              <a:defRPr/>
            </a:pPr>
            <a:r>
              <a:rPr lang="en-GB" i="1" dirty="0">
                <a:solidFill>
                  <a:prstClr val="black"/>
                </a:solidFill>
                <a:latin typeface="Calibri" panose="020F0502020204030204"/>
              </a:rPr>
              <a:t>What gets removed?</a:t>
            </a:r>
          </a:p>
          <a:p>
            <a:pPr defTabSz="514350">
              <a:lnSpc>
                <a:spcPct val="150000"/>
              </a:lnSpc>
              <a:defRPr/>
            </a:pPr>
            <a:r>
              <a:rPr lang="en-GB" i="1" dirty="0">
                <a:solidFill>
                  <a:prstClr val="black"/>
                </a:solidFill>
                <a:latin typeface="Calibri" panose="020F0502020204030204"/>
              </a:rPr>
              <a:t>What gets added?</a:t>
            </a:r>
          </a:p>
          <a:p>
            <a:pPr defTabSz="514350">
              <a:lnSpc>
                <a:spcPct val="150000"/>
              </a:lnSpc>
              <a:defRPr/>
            </a:pPr>
            <a:r>
              <a:rPr lang="en-GB" i="1" dirty="0">
                <a:solidFill>
                  <a:prstClr val="black"/>
                </a:solidFill>
                <a:latin typeface="Calibri" panose="020F0502020204030204"/>
              </a:rPr>
              <a:t>Which can you eat and digest more quickly?</a:t>
            </a:r>
          </a:p>
          <a:p>
            <a:pPr defTabSz="514350">
              <a:lnSpc>
                <a:spcPct val="150000"/>
              </a:lnSpc>
              <a:defRPr/>
            </a:pPr>
            <a:r>
              <a:rPr lang="en-GB" i="1" dirty="0">
                <a:solidFill>
                  <a:prstClr val="black"/>
                </a:solidFill>
                <a:latin typeface="Calibri" panose="020F0502020204030204"/>
              </a:rPr>
              <a:t>How is the microbiome affected?</a:t>
            </a:r>
          </a:p>
          <a:p>
            <a:pPr defTabSz="514350">
              <a:lnSpc>
                <a:spcPct val="150000"/>
              </a:lnSpc>
              <a:defRPr/>
            </a:pPr>
            <a:r>
              <a:rPr lang="en-GB" i="1" dirty="0">
                <a:solidFill>
                  <a:prstClr val="black"/>
                </a:solidFill>
                <a:latin typeface="Calibri" panose="020F0502020204030204"/>
              </a:rPr>
              <a:t>Which are most heavily promoted?</a:t>
            </a:r>
          </a:p>
          <a:p>
            <a:pPr defTabSz="514350">
              <a:lnSpc>
                <a:spcPct val="150000"/>
              </a:lnSpc>
              <a:defRPr/>
            </a:pPr>
            <a:r>
              <a:rPr lang="en-GB" i="1" dirty="0">
                <a:solidFill>
                  <a:prstClr val="black"/>
                </a:solidFill>
                <a:latin typeface="Calibri" panose="020F0502020204030204"/>
              </a:rPr>
              <a:t>Which do you enjoy most?</a:t>
            </a:r>
          </a:p>
        </p:txBody>
      </p:sp>
      <p:cxnSp>
        <p:nvCxnSpPr>
          <p:cNvPr id="4" name="Straight Connector 3"/>
          <p:cNvCxnSpPr/>
          <p:nvPr/>
        </p:nvCxnSpPr>
        <p:spPr>
          <a:xfrm>
            <a:off x="4659441" y="1552597"/>
            <a:ext cx="0" cy="372935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990" y="78486"/>
            <a:ext cx="4880209" cy="584775"/>
          </a:xfrm>
          <a:prstGeom prst="rect">
            <a:avLst/>
          </a:prstGeom>
          <a:noFill/>
        </p:spPr>
        <p:txBody>
          <a:bodyPr wrap="square" rtlCol="0">
            <a:spAutoFit/>
          </a:bodyPr>
          <a:lstStyle/>
          <a:p>
            <a:pPr defTabSz="514350">
              <a:defRPr/>
            </a:pPr>
            <a:r>
              <a:rPr lang="en-GB" sz="3200" dirty="0">
                <a:solidFill>
                  <a:prstClr val="black"/>
                </a:solidFill>
                <a:latin typeface="Calibri" panose="020F0502020204030204"/>
              </a:rPr>
              <a:t>Effect of food processing</a:t>
            </a:r>
          </a:p>
        </p:txBody>
      </p:sp>
      <p:pic>
        <p:nvPicPr>
          <p:cNvPr id="8" name="Picture 7">
            <a:extLst>
              <a:ext uri="{FF2B5EF4-FFF2-40B4-BE49-F238E27FC236}">
                <a16:creationId xmlns:a16="http://schemas.microsoft.com/office/drawing/2014/main" id="{EE8F4202-3698-4A4C-B485-E2152FBCC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95" y="2125580"/>
            <a:ext cx="1443420" cy="1017103"/>
          </a:xfrm>
          <a:prstGeom prst="rect">
            <a:avLst/>
          </a:prstGeom>
        </p:spPr>
      </p:pic>
      <p:pic>
        <p:nvPicPr>
          <p:cNvPr id="10" name="Picture 9">
            <a:extLst>
              <a:ext uri="{FF2B5EF4-FFF2-40B4-BE49-F238E27FC236}">
                <a16:creationId xmlns:a16="http://schemas.microsoft.com/office/drawing/2014/main" id="{43E17BBE-A343-4C70-B7F6-8026828729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15584" y="3200139"/>
            <a:ext cx="1498769" cy="1043510"/>
          </a:xfrm>
          <a:prstGeom prst="rect">
            <a:avLst/>
          </a:prstGeom>
        </p:spPr>
      </p:pic>
      <p:pic>
        <p:nvPicPr>
          <p:cNvPr id="21" name="Picture 20">
            <a:extLst>
              <a:ext uri="{FF2B5EF4-FFF2-40B4-BE49-F238E27FC236}">
                <a16:creationId xmlns:a16="http://schemas.microsoft.com/office/drawing/2014/main" id="{3B43E232-020B-4A7E-BAA5-179ECD30B2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6074" y="4149882"/>
            <a:ext cx="1232417" cy="1029005"/>
          </a:xfrm>
          <a:prstGeom prst="rect">
            <a:avLst/>
          </a:prstGeom>
        </p:spPr>
      </p:pic>
      <p:pic>
        <p:nvPicPr>
          <p:cNvPr id="35" name="Picture 34">
            <a:extLst>
              <a:ext uri="{FF2B5EF4-FFF2-40B4-BE49-F238E27FC236}">
                <a16:creationId xmlns:a16="http://schemas.microsoft.com/office/drawing/2014/main" id="{F4A30D4F-6F12-4504-AE3E-D4402A207E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7429" y="813319"/>
            <a:ext cx="1337111" cy="1061931"/>
          </a:xfrm>
          <a:prstGeom prst="rect">
            <a:avLst/>
          </a:prstGeom>
        </p:spPr>
      </p:pic>
      <p:pic>
        <p:nvPicPr>
          <p:cNvPr id="37" name="Picture 36">
            <a:extLst>
              <a:ext uri="{FF2B5EF4-FFF2-40B4-BE49-F238E27FC236}">
                <a16:creationId xmlns:a16="http://schemas.microsoft.com/office/drawing/2014/main" id="{612A98C7-7A42-4798-9C12-BF0CE69C2C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408" y="5417755"/>
            <a:ext cx="1207441" cy="907839"/>
          </a:xfrm>
          <a:prstGeom prst="rect">
            <a:avLst/>
          </a:prstGeom>
        </p:spPr>
      </p:pic>
      <p:pic>
        <p:nvPicPr>
          <p:cNvPr id="39" name="Picture 38">
            <a:extLst>
              <a:ext uri="{FF2B5EF4-FFF2-40B4-BE49-F238E27FC236}">
                <a16:creationId xmlns:a16="http://schemas.microsoft.com/office/drawing/2014/main" id="{C8FF99E2-C172-4B63-BA71-7AFD694854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9814" y="3080261"/>
            <a:ext cx="1230634" cy="981889"/>
          </a:xfrm>
          <a:prstGeom prst="rect">
            <a:avLst/>
          </a:prstGeom>
        </p:spPr>
      </p:pic>
      <p:pic>
        <p:nvPicPr>
          <p:cNvPr id="41" name="Picture 40">
            <a:extLst>
              <a:ext uri="{FF2B5EF4-FFF2-40B4-BE49-F238E27FC236}">
                <a16:creationId xmlns:a16="http://schemas.microsoft.com/office/drawing/2014/main" id="{C83A1FE9-70A4-481D-9864-D8632FA8BD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8745" y="3068262"/>
            <a:ext cx="1203619" cy="989276"/>
          </a:xfrm>
          <a:prstGeom prst="rect">
            <a:avLst/>
          </a:prstGeom>
        </p:spPr>
      </p:pic>
      <p:pic>
        <p:nvPicPr>
          <p:cNvPr id="43" name="Picture 42">
            <a:extLst>
              <a:ext uri="{FF2B5EF4-FFF2-40B4-BE49-F238E27FC236}">
                <a16:creationId xmlns:a16="http://schemas.microsoft.com/office/drawing/2014/main" id="{824AC211-A665-467A-828B-171710846D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305984" y="2919634"/>
            <a:ext cx="1045174" cy="1230634"/>
          </a:xfrm>
          <a:prstGeom prst="rect">
            <a:avLst/>
          </a:prstGeom>
        </p:spPr>
      </p:pic>
      <p:pic>
        <p:nvPicPr>
          <p:cNvPr id="18" name="Picture 17">
            <a:extLst>
              <a:ext uri="{FF2B5EF4-FFF2-40B4-BE49-F238E27FC236}">
                <a16:creationId xmlns:a16="http://schemas.microsoft.com/office/drawing/2014/main" id="{C58E4A24-F5CF-4120-A97C-DFB48A08563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39814" y="4094103"/>
            <a:ext cx="1339657" cy="1084784"/>
          </a:xfrm>
          <a:prstGeom prst="rect">
            <a:avLst/>
          </a:prstGeom>
        </p:spPr>
      </p:pic>
      <p:pic>
        <p:nvPicPr>
          <p:cNvPr id="26" name="Picture 25">
            <a:extLst>
              <a:ext uri="{FF2B5EF4-FFF2-40B4-BE49-F238E27FC236}">
                <a16:creationId xmlns:a16="http://schemas.microsoft.com/office/drawing/2014/main" id="{D52E22BA-265B-4FA6-B6C6-73F16706E12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691" r="12801"/>
          <a:stretch/>
        </p:blipFill>
        <p:spPr>
          <a:xfrm>
            <a:off x="3163759" y="789964"/>
            <a:ext cx="1250872" cy="1101989"/>
          </a:xfrm>
          <a:prstGeom prst="rect">
            <a:avLst/>
          </a:prstGeom>
        </p:spPr>
      </p:pic>
      <p:pic>
        <p:nvPicPr>
          <p:cNvPr id="33" name="Picture 32">
            <a:extLst>
              <a:ext uri="{FF2B5EF4-FFF2-40B4-BE49-F238E27FC236}">
                <a16:creationId xmlns:a16="http://schemas.microsoft.com/office/drawing/2014/main" id="{E74EA647-B4DA-46F4-B91E-F1DC6B0D8E8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92" t="12795" r="11710" b="9745"/>
          <a:stretch/>
        </p:blipFill>
        <p:spPr>
          <a:xfrm>
            <a:off x="3221129" y="3219118"/>
            <a:ext cx="1378939" cy="1054016"/>
          </a:xfrm>
          <a:prstGeom prst="rect">
            <a:avLst/>
          </a:prstGeom>
        </p:spPr>
      </p:pic>
      <p:pic>
        <p:nvPicPr>
          <p:cNvPr id="40" name="Picture 39">
            <a:extLst>
              <a:ext uri="{FF2B5EF4-FFF2-40B4-BE49-F238E27FC236}">
                <a16:creationId xmlns:a16="http://schemas.microsoft.com/office/drawing/2014/main" id="{EF96254D-274B-4D18-BCDC-402FAFCE954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756" r="17660" b="12901"/>
          <a:stretch/>
        </p:blipFill>
        <p:spPr>
          <a:xfrm>
            <a:off x="1581943" y="5417755"/>
            <a:ext cx="1281534" cy="937661"/>
          </a:xfrm>
          <a:prstGeom prst="rect">
            <a:avLst/>
          </a:prstGeom>
        </p:spPr>
      </p:pic>
      <p:pic>
        <p:nvPicPr>
          <p:cNvPr id="44" name="Picture 43">
            <a:extLst>
              <a:ext uri="{FF2B5EF4-FFF2-40B4-BE49-F238E27FC236}">
                <a16:creationId xmlns:a16="http://schemas.microsoft.com/office/drawing/2014/main" id="{3F776B8A-30F9-4B96-900D-892CE7DE4E3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996916" y="5373073"/>
            <a:ext cx="1281794" cy="972980"/>
          </a:xfrm>
          <a:prstGeom prst="rect">
            <a:avLst/>
          </a:prstGeom>
        </p:spPr>
      </p:pic>
      <p:pic>
        <p:nvPicPr>
          <p:cNvPr id="48" name="Picture 47">
            <a:extLst>
              <a:ext uri="{FF2B5EF4-FFF2-40B4-BE49-F238E27FC236}">
                <a16:creationId xmlns:a16="http://schemas.microsoft.com/office/drawing/2014/main" id="{F9FE29AF-09A7-4B6F-9206-C395489AFEB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7451" y="4330766"/>
            <a:ext cx="1236402" cy="933525"/>
          </a:xfrm>
          <a:prstGeom prst="rect">
            <a:avLst/>
          </a:prstGeom>
        </p:spPr>
      </p:pic>
      <p:pic>
        <p:nvPicPr>
          <p:cNvPr id="50" name="Picture 49">
            <a:extLst>
              <a:ext uri="{FF2B5EF4-FFF2-40B4-BE49-F238E27FC236}">
                <a16:creationId xmlns:a16="http://schemas.microsoft.com/office/drawing/2014/main" id="{06323A6E-1A26-451A-823C-53AC0723D51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6407" b="18858"/>
          <a:stretch/>
        </p:blipFill>
        <p:spPr>
          <a:xfrm>
            <a:off x="1625862" y="4346899"/>
            <a:ext cx="1281794" cy="917392"/>
          </a:xfrm>
          <a:prstGeom prst="rect">
            <a:avLst/>
          </a:prstGeom>
        </p:spPr>
      </p:pic>
      <p:sp>
        <p:nvSpPr>
          <p:cNvPr id="56" name="TextBox 55">
            <a:extLst>
              <a:ext uri="{FF2B5EF4-FFF2-40B4-BE49-F238E27FC236}">
                <a16:creationId xmlns:a16="http://schemas.microsoft.com/office/drawing/2014/main" id="{3EDA0301-EA79-4F62-BC74-F0FE915BFAD5}"/>
              </a:ext>
            </a:extLst>
          </p:cNvPr>
          <p:cNvSpPr txBox="1"/>
          <p:nvPr/>
        </p:nvSpPr>
        <p:spPr>
          <a:xfrm>
            <a:off x="1383476" y="3733954"/>
            <a:ext cx="263195" cy="300082"/>
          </a:xfrm>
          <a:prstGeom prst="rect">
            <a:avLst/>
          </a:prstGeom>
          <a:noFill/>
        </p:spPr>
        <p:txBody>
          <a:bodyPr wrap="square" rtlCol="0">
            <a:spAutoFit/>
          </a:bodyPr>
          <a:lstStyle/>
          <a:p>
            <a:pPr defTabSz="514350">
              <a:defRPr/>
            </a:pPr>
            <a:r>
              <a:rPr lang="en-GB" sz="1350" dirty="0">
                <a:solidFill>
                  <a:prstClr val="white"/>
                </a:solidFill>
                <a:latin typeface="Calibri" panose="020F0502020204030204"/>
              </a:rPr>
              <a:t>*</a:t>
            </a:r>
          </a:p>
        </p:txBody>
      </p:sp>
      <p:pic>
        <p:nvPicPr>
          <p:cNvPr id="6" name="Picture 5">
            <a:extLst>
              <a:ext uri="{FF2B5EF4-FFF2-40B4-BE49-F238E27FC236}">
                <a16:creationId xmlns:a16="http://schemas.microsoft.com/office/drawing/2014/main" id="{903A0300-46DC-4DDC-BDE4-5BAA6CE16AC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401" b="5683"/>
          <a:stretch/>
        </p:blipFill>
        <p:spPr>
          <a:xfrm>
            <a:off x="129990" y="764704"/>
            <a:ext cx="1253486" cy="1089410"/>
          </a:xfrm>
          <a:prstGeom prst="rect">
            <a:avLst/>
          </a:prstGeom>
        </p:spPr>
      </p:pic>
      <p:pic>
        <p:nvPicPr>
          <p:cNvPr id="12" name="Picture 11">
            <a:extLst>
              <a:ext uri="{FF2B5EF4-FFF2-40B4-BE49-F238E27FC236}">
                <a16:creationId xmlns:a16="http://schemas.microsoft.com/office/drawing/2014/main" id="{51E1323C-15A6-4204-B8F8-F65340329BD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38315" r="-255"/>
          <a:stretch/>
        </p:blipFill>
        <p:spPr>
          <a:xfrm>
            <a:off x="1725278" y="2128655"/>
            <a:ext cx="1337111" cy="981889"/>
          </a:xfrm>
          <a:prstGeom prst="rect">
            <a:avLst/>
          </a:prstGeom>
        </p:spPr>
      </p:pic>
      <p:pic>
        <p:nvPicPr>
          <p:cNvPr id="15" name="Picture 14">
            <a:extLst>
              <a:ext uri="{FF2B5EF4-FFF2-40B4-BE49-F238E27FC236}">
                <a16:creationId xmlns:a16="http://schemas.microsoft.com/office/drawing/2014/main" id="{A5134F62-0D0A-4531-88CD-695272647F8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59819" y="5267325"/>
            <a:ext cx="1325088" cy="972980"/>
          </a:xfrm>
          <a:prstGeom prst="rect">
            <a:avLst/>
          </a:prstGeom>
        </p:spPr>
      </p:pic>
      <p:pic>
        <p:nvPicPr>
          <p:cNvPr id="17" name="Picture 16">
            <a:extLst>
              <a:ext uri="{FF2B5EF4-FFF2-40B4-BE49-F238E27FC236}">
                <a16:creationId xmlns:a16="http://schemas.microsoft.com/office/drawing/2014/main" id="{612DFFD0-CED7-4745-B37B-CD83D9A5C3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749" y="5264291"/>
            <a:ext cx="1297307" cy="972980"/>
          </a:xfrm>
          <a:prstGeom prst="rect">
            <a:avLst/>
          </a:prstGeom>
        </p:spPr>
      </p:pic>
      <p:pic>
        <p:nvPicPr>
          <p:cNvPr id="25" name="Picture 24">
            <a:extLst>
              <a:ext uri="{FF2B5EF4-FFF2-40B4-BE49-F238E27FC236}">
                <a16:creationId xmlns:a16="http://schemas.microsoft.com/office/drawing/2014/main" id="{5446D1C5-E0D6-4C6C-85F6-BA7D0FD3489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0490" y="3199263"/>
            <a:ext cx="1437474" cy="1054772"/>
          </a:xfrm>
          <a:prstGeom prst="rect">
            <a:avLst/>
          </a:prstGeom>
        </p:spPr>
      </p:pic>
      <p:pic>
        <p:nvPicPr>
          <p:cNvPr id="7" name="Picture 6">
            <a:extLst>
              <a:ext uri="{FF2B5EF4-FFF2-40B4-BE49-F238E27FC236}">
                <a16:creationId xmlns:a16="http://schemas.microsoft.com/office/drawing/2014/main" id="{19A2D856-31AA-436E-B64A-6381E768F0B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35850" y="4122039"/>
            <a:ext cx="1278706" cy="1056847"/>
          </a:xfrm>
          <a:prstGeom prst="rect">
            <a:avLst/>
          </a:prstGeom>
        </p:spPr>
      </p:pic>
    </p:spTree>
    <p:custDataLst>
      <p:tags r:id="rId1"/>
    </p:custDataLst>
    <p:extLst>
      <p:ext uri="{BB962C8B-B14F-4D97-AF65-F5344CB8AC3E}">
        <p14:creationId xmlns:p14="http://schemas.microsoft.com/office/powerpoint/2010/main" val="1921191455"/>
      </p:ext>
    </p:extLst>
  </p:cSld>
  <p:clrMapOvr>
    <a:masterClrMapping/>
  </p:clrMapOvr>
  <mc:AlternateContent xmlns:mc="http://schemas.openxmlformats.org/markup-compatibility/2006" xmlns:p14="http://schemas.microsoft.com/office/powerpoint/2010/main">
    <mc:Choice Requires="p14">
      <p:transition spd="slow" p14:dur="2000" advTm="84298"/>
    </mc:Choice>
    <mc:Fallback xmlns="">
      <p:transition spd="slow" advTm="842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0" y="714375"/>
            <a:ext cx="9144000" cy="5786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1143000" y="1500188"/>
            <a:ext cx="6572250" cy="3929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2928938" y="2714625"/>
            <a:ext cx="2714625" cy="15001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7" name="TextBox 5"/>
          <p:cNvSpPr txBox="1">
            <a:spLocks noChangeArrowheads="1"/>
          </p:cNvSpPr>
          <p:nvPr/>
        </p:nvSpPr>
        <p:spPr bwMode="auto">
          <a:xfrm>
            <a:off x="3071813" y="3214858"/>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Calibri" pitchFamily="34" charset="0"/>
                <a:ea typeface="+mn-ea"/>
                <a:cs typeface="Arial" charset="0"/>
              </a:rPr>
              <a:t>Psychology of the child</a:t>
            </a:r>
            <a:endPar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8" name="Title 1"/>
          <p:cNvSpPr>
            <a:spLocks noGrp="1"/>
          </p:cNvSpPr>
          <p:nvPr>
            <p:ph type="title"/>
          </p:nvPr>
        </p:nvSpPr>
        <p:spPr>
          <a:xfrm>
            <a:off x="72" y="0"/>
            <a:ext cx="2614613" cy="1296988"/>
          </a:xfrm>
        </p:spPr>
        <p:txBody>
          <a:bodyPr/>
          <a:lstStyle/>
          <a:p>
            <a:pPr eaLnBrk="1" hangingPunct="1"/>
            <a:r>
              <a:rPr lang="en-GB" altLang="en-US" sz="2800" dirty="0"/>
              <a:t>Factors influencing food choice</a:t>
            </a:r>
            <a:endParaRPr lang="en-US" altLang="en-US" sz="2800" dirty="0"/>
          </a:p>
        </p:txBody>
      </p:sp>
      <p:sp>
        <p:nvSpPr>
          <p:cNvPr id="5" name="TextBox 4"/>
          <p:cNvSpPr txBox="1"/>
          <p:nvPr/>
        </p:nvSpPr>
        <p:spPr>
          <a:xfrm>
            <a:off x="1785938" y="2500483"/>
            <a:ext cx="357187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Parenting style</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7" name="TextBox 6"/>
          <p:cNvSpPr txBox="1"/>
          <p:nvPr/>
        </p:nvSpPr>
        <p:spPr>
          <a:xfrm>
            <a:off x="3071813" y="4500733"/>
            <a:ext cx="2857500"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Family food culture</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8" name="TextBox 7"/>
          <p:cNvSpPr txBox="1"/>
          <p:nvPr/>
        </p:nvSpPr>
        <p:spPr>
          <a:xfrm>
            <a:off x="5715001" y="3500445"/>
            <a:ext cx="2357438"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Financial resources</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12" name="TextBox 11"/>
          <p:cNvSpPr txBox="1"/>
          <p:nvPr/>
        </p:nvSpPr>
        <p:spPr>
          <a:xfrm>
            <a:off x="2786063" y="5643733"/>
            <a:ext cx="3143250"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Advertising &amp; marketing</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13" name="TextBox 12"/>
          <p:cNvSpPr txBox="1"/>
          <p:nvPr/>
        </p:nvSpPr>
        <p:spPr>
          <a:xfrm>
            <a:off x="3000376" y="1071733"/>
            <a:ext cx="2643188"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School food policy</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15" name="TextBox 14"/>
          <p:cNvSpPr txBox="1"/>
          <p:nvPr/>
        </p:nvSpPr>
        <p:spPr>
          <a:xfrm>
            <a:off x="142875" y="3714751"/>
            <a:ext cx="1714500"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Peer food culture</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16" name="TextBox 15"/>
          <p:cNvSpPr txBox="1"/>
          <p:nvPr/>
        </p:nvSpPr>
        <p:spPr>
          <a:xfrm>
            <a:off x="6929438" y="1785939"/>
            <a:ext cx="1285875" cy="3698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Shops</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
        <p:nvSpPr>
          <p:cNvPr id="17" name="TextBox 16"/>
          <p:cNvSpPr txBox="1"/>
          <p:nvPr/>
        </p:nvSpPr>
        <p:spPr>
          <a:xfrm>
            <a:off x="7572375" y="4261541"/>
            <a:ext cx="1285875"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rPr>
              <a:t>Catering outlets</a:t>
            </a:r>
            <a:endParaRPr kumimoji="0" lang="en-US" sz="1800" b="0" i="0" u="none" strike="noStrike" kern="1200" cap="none" spc="0" normalizeH="0" baseline="0" noProof="0" dirty="0">
              <a:ln>
                <a:noFill/>
              </a:ln>
              <a:solidFill>
                <a:srgbClr val="1F497D">
                  <a:lumMod val="20000"/>
                  <a:lumOff val="80000"/>
                </a:srgbClr>
              </a:solidFill>
              <a:effectLst/>
              <a:uLnTx/>
              <a:uFillTx/>
              <a:latin typeface="Calibri"/>
              <a:ea typeface="+mn-ea"/>
              <a:cs typeface="Arial" charset="0"/>
            </a:endParaRPr>
          </a:p>
        </p:txBody>
      </p:sp>
    </p:spTree>
    <p:extLst>
      <p:ext uri="{BB962C8B-B14F-4D97-AF65-F5344CB8AC3E}">
        <p14:creationId xmlns:p14="http://schemas.microsoft.com/office/powerpoint/2010/main" val="2614575679"/>
      </p:ext>
    </p:extLst>
  </p:cSld>
  <p:clrMapOvr>
    <a:masterClrMapping/>
  </p:clrMapOvr>
  <mc:AlternateContent xmlns:mc="http://schemas.openxmlformats.org/markup-compatibility/2006" xmlns:p14="http://schemas.microsoft.com/office/powerpoint/2010/main">
    <mc:Choice Requires="p14">
      <p:transition spd="slow" p14:dur="2000" advTm="66674"/>
    </mc:Choice>
    <mc:Fallback xmlns="">
      <p:transition spd="slow" advTm="666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F921A2-78D4-4246-BD9E-51E915BC766E}"/>
              </a:ext>
            </a:extLst>
          </p:cNvPr>
          <p:cNvSpPr txBox="1"/>
          <p:nvPr/>
        </p:nvSpPr>
        <p:spPr>
          <a:xfrm>
            <a:off x="251520" y="2474893"/>
            <a:ext cx="8352928" cy="954107"/>
          </a:xfrm>
          <a:prstGeom prst="rect">
            <a:avLst/>
          </a:prstGeom>
          <a:noFill/>
        </p:spPr>
        <p:txBody>
          <a:bodyPr wrap="square" rtlCol="0">
            <a:spAutoFit/>
          </a:bodyPr>
          <a:lstStyle/>
          <a:p>
            <a:pPr algn="ctr"/>
            <a:r>
              <a:rPr lang="en-GB" sz="2800" i="1" dirty="0"/>
              <a:t>How can we help older children and families learn about the importance of eating a varied diet?</a:t>
            </a:r>
          </a:p>
        </p:txBody>
      </p:sp>
    </p:spTree>
    <p:extLst>
      <p:ext uri="{BB962C8B-B14F-4D97-AF65-F5344CB8AC3E}">
        <p14:creationId xmlns:p14="http://schemas.microsoft.com/office/powerpoint/2010/main" val="1711694700"/>
      </p:ext>
    </p:extLst>
  </p:cSld>
  <p:clrMapOvr>
    <a:masterClrMapping/>
  </p:clrMapOvr>
  <mc:AlternateContent xmlns:mc="http://schemas.openxmlformats.org/markup-compatibility/2006" xmlns:p14="http://schemas.microsoft.com/office/powerpoint/2010/main">
    <mc:Choice Requires="p14">
      <p:transition spd="slow" p14:dur="2000" advTm="19807"/>
    </mc:Choice>
    <mc:Fallback xmlns="">
      <p:transition spd="slow" advTm="1980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7D9050-B3B4-47FD-BBEA-127A87616E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91" y="857250"/>
            <a:ext cx="6010568" cy="496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C57E2C8-C6C4-471B-AD1A-517AC80702E6}"/>
              </a:ext>
            </a:extLst>
          </p:cNvPr>
          <p:cNvSpPr txBox="1"/>
          <p:nvPr/>
        </p:nvSpPr>
        <p:spPr>
          <a:xfrm>
            <a:off x="6093526" y="1044286"/>
            <a:ext cx="2973286" cy="369331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Heathy Eating Guidelines: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Eating a varied diet &amp; staying hydrated are important for health</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helpful is the detail and language in the Eatwell Guide?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are the risks for children in this kind of learning?</a:t>
            </a:r>
          </a:p>
        </p:txBody>
      </p:sp>
    </p:spTree>
    <p:custDataLst>
      <p:tags r:id="rId1"/>
    </p:custDataLst>
    <p:extLst>
      <p:ext uri="{BB962C8B-B14F-4D97-AF65-F5344CB8AC3E}">
        <p14:creationId xmlns:p14="http://schemas.microsoft.com/office/powerpoint/2010/main" val="1947827124"/>
      </p:ext>
    </p:extLst>
  </p:cSld>
  <p:clrMapOvr>
    <a:masterClrMapping/>
  </p:clrMapOvr>
  <mc:AlternateContent xmlns:mc="http://schemas.openxmlformats.org/markup-compatibility/2006" xmlns:p14="http://schemas.microsoft.com/office/powerpoint/2010/main">
    <mc:Choice Requires="p14">
      <p:transition spd="slow" p14:dur="2000" advTm="24136"/>
    </mc:Choice>
    <mc:Fallback xmlns="">
      <p:transition spd="slow" advTm="24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58D7-6D89-456E-9932-02DB45A68856}"/>
              </a:ext>
            </a:extLst>
          </p:cNvPr>
          <p:cNvSpPr>
            <a:spLocks noGrp="1"/>
          </p:cNvSpPr>
          <p:nvPr>
            <p:ph type="title"/>
          </p:nvPr>
        </p:nvSpPr>
        <p:spPr>
          <a:xfrm>
            <a:off x="628650" y="1071460"/>
            <a:ext cx="7886700" cy="994172"/>
          </a:xfrm>
        </p:spPr>
        <p:txBody>
          <a:bodyPr/>
          <a:lstStyle/>
          <a:p>
            <a:pPr algn="ctr"/>
            <a:r>
              <a:rPr lang="en-GB" dirty="0"/>
              <a:t>Problematic messaging in Eatwell Guide</a:t>
            </a:r>
          </a:p>
        </p:txBody>
      </p:sp>
      <p:sp>
        <p:nvSpPr>
          <p:cNvPr id="4" name="TextBox 3">
            <a:extLst>
              <a:ext uri="{FF2B5EF4-FFF2-40B4-BE49-F238E27FC236}">
                <a16:creationId xmlns:a16="http://schemas.microsoft.com/office/drawing/2014/main" id="{B3F54ACE-FC20-43A5-B931-8CD48C253D3E}"/>
              </a:ext>
            </a:extLst>
          </p:cNvPr>
          <p:cNvSpPr txBox="1"/>
          <p:nvPr/>
        </p:nvSpPr>
        <p:spPr>
          <a:xfrm>
            <a:off x="628650" y="2412301"/>
            <a:ext cx="1739348"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Traffic light food labels </a:t>
            </a:r>
          </a:p>
        </p:txBody>
      </p:sp>
      <p:sp>
        <p:nvSpPr>
          <p:cNvPr id="5" name="TextBox 4">
            <a:extLst>
              <a:ext uri="{FF2B5EF4-FFF2-40B4-BE49-F238E27FC236}">
                <a16:creationId xmlns:a16="http://schemas.microsoft.com/office/drawing/2014/main" id="{993FD6AB-E037-4ABF-A66A-3738AE955482}"/>
              </a:ext>
            </a:extLst>
          </p:cNvPr>
          <p:cNvSpPr txBox="1"/>
          <p:nvPr/>
        </p:nvSpPr>
        <p:spPr>
          <a:xfrm>
            <a:off x="417444" y="5031310"/>
            <a:ext cx="252453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“Eat less and in small amounts”</a:t>
            </a:r>
          </a:p>
        </p:txBody>
      </p:sp>
      <p:sp>
        <p:nvSpPr>
          <p:cNvPr id="6" name="TextBox 5">
            <a:extLst>
              <a:ext uri="{FF2B5EF4-FFF2-40B4-BE49-F238E27FC236}">
                <a16:creationId xmlns:a16="http://schemas.microsoft.com/office/drawing/2014/main" id="{7BB3048C-B6AA-4FB1-9D0E-5EFDCF84F198}"/>
              </a:ext>
            </a:extLst>
          </p:cNvPr>
          <p:cNvSpPr txBox="1"/>
          <p:nvPr/>
        </p:nvSpPr>
        <p:spPr>
          <a:xfrm>
            <a:off x="6771032" y="4435366"/>
            <a:ext cx="1411357"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“Calories per day”</a:t>
            </a:r>
          </a:p>
        </p:txBody>
      </p:sp>
      <p:sp>
        <p:nvSpPr>
          <p:cNvPr id="7" name="TextBox 6">
            <a:extLst>
              <a:ext uri="{FF2B5EF4-FFF2-40B4-BE49-F238E27FC236}">
                <a16:creationId xmlns:a16="http://schemas.microsoft.com/office/drawing/2014/main" id="{ED5E1A47-2327-4E51-A79A-6BE1E2784812}"/>
              </a:ext>
            </a:extLst>
          </p:cNvPr>
          <p:cNvSpPr txBox="1"/>
          <p:nvPr/>
        </p:nvSpPr>
        <p:spPr>
          <a:xfrm>
            <a:off x="5588276" y="2915884"/>
            <a:ext cx="335942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“…versions with less added fat, salt &amp; sugar”</a:t>
            </a:r>
          </a:p>
        </p:txBody>
      </p:sp>
      <p:sp>
        <p:nvSpPr>
          <p:cNvPr id="8" name="TextBox 7">
            <a:extLst>
              <a:ext uri="{FF2B5EF4-FFF2-40B4-BE49-F238E27FC236}">
                <a16:creationId xmlns:a16="http://schemas.microsoft.com/office/drawing/2014/main" id="{4E4A10E1-6348-4EB7-9CA9-CFCC5C883F18}"/>
              </a:ext>
            </a:extLst>
          </p:cNvPr>
          <p:cNvSpPr txBox="1"/>
          <p:nvPr/>
        </p:nvSpPr>
        <p:spPr>
          <a:xfrm>
            <a:off x="5486401" y="3735937"/>
            <a:ext cx="324015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“Choose lower fat and lower sugar options”</a:t>
            </a:r>
          </a:p>
        </p:txBody>
      </p:sp>
      <p:sp>
        <p:nvSpPr>
          <p:cNvPr id="9" name="TextBox 8">
            <a:extLst>
              <a:ext uri="{FF2B5EF4-FFF2-40B4-BE49-F238E27FC236}">
                <a16:creationId xmlns:a16="http://schemas.microsoft.com/office/drawing/2014/main" id="{D4334A7C-C83A-4CBA-A900-B6EFC930215D}"/>
              </a:ext>
            </a:extLst>
          </p:cNvPr>
          <p:cNvSpPr txBox="1"/>
          <p:nvPr/>
        </p:nvSpPr>
        <p:spPr>
          <a:xfrm rot="1852377">
            <a:off x="2807908" y="2371245"/>
            <a:ext cx="2805335" cy="1846659"/>
          </a:xfrm>
          <a:prstGeom prst="rect">
            <a:avLst/>
          </a:prstGeom>
          <a:solidFill>
            <a:schemeClr val="accent4"/>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srgbClr val="92D05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Everything in moderation?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15D6D41-FD14-4C9F-B0E0-0B77945BBA71}"/>
              </a:ext>
            </a:extLst>
          </p:cNvPr>
          <p:cNvSpPr txBox="1"/>
          <p:nvPr/>
        </p:nvSpPr>
        <p:spPr>
          <a:xfrm rot="20039412">
            <a:off x="2468208" y="2457080"/>
            <a:ext cx="3484734" cy="1754326"/>
          </a:xfrm>
          <a:prstGeom prst="rect">
            <a:avLst/>
          </a:prstGeom>
          <a:solidFill>
            <a:schemeClr val="accent4"/>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7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5400" b="0" i="1" u="none" strike="noStrike" kern="1200" cap="none" spc="0" normalizeH="0" baseline="0" noProof="0" dirty="0">
                <a:ln>
                  <a:noFill/>
                </a:ln>
                <a:solidFill>
                  <a:srgbClr val="FF0000"/>
                </a:solidFill>
                <a:effectLst/>
                <a:uLnTx/>
                <a:uFillTx/>
                <a:latin typeface="Calibri" panose="020F0502020204030204"/>
                <a:ea typeface="+mn-ea"/>
                <a:cs typeface="+mn-cs"/>
              </a:rPr>
              <a:t>Be afraid!</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7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5AED6E1-C62C-42F2-8057-9AA760CE78E9}"/>
              </a:ext>
            </a:extLst>
          </p:cNvPr>
          <p:cNvSpPr txBox="1"/>
          <p:nvPr/>
        </p:nvSpPr>
        <p:spPr>
          <a:xfrm>
            <a:off x="258417" y="3409971"/>
            <a:ext cx="316064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“5 portions of fruit and vegetables a day”</a:t>
            </a:r>
          </a:p>
        </p:txBody>
      </p:sp>
      <p:sp>
        <p:nvSpPr>
          <p:cNvPr id="13" name="TextBox 12">
            <a:extLst>
              <a:ext uri="{FF2B5EF4-FFF2-40B4-BE49-F238E27FC236}">
                <a16:creationId xmlns:a16="http://schemas.microsoft.com/office/drawing/2014/main" id="{6FAE16E2-1F35-4D3E-8CF2-8D6A04AF5C5C}"/>
              </a:ext>
            </a:extLst>
          </p:cNvPr>
          <p:cNvSpPr txBox="1"/>
          <p:nvPr/>
        </p:nvSpPr>
        <p:spPr>
          <a:xfrm>
            <a:off x="2372970" y="4285546"/>
            <a:ext cx="352093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Prescribed proportions for each “</a:t>
            </a:r>
            <a:r>
              <a:rPr kumimoji="0" lang="en-GB" sz="1350" b="0" i="1" u="none" strike="noStrike" kern="1200" cap="none" spc="0" normalizeH="0" baseline="0" noProof="0" dirty="0">
                <a:ln>
                  <a:noFill/>
                </a:ln>
                <a:solidFill>
                  <a:prstClr val="black"/>
                </a:solidFill>
                <a:effectLst/>
                <a:uLnTx/>
                <a:uFillTx/>
                <a:latin typeface="Calibri" panose="020F0502020204030204"/>
                <a:ea typeface="+mn-ea"/>
                <a:cs typeface="+mn-cs"/>
              </a:rPr>
              <a:t>food group</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3174784302"/>
      </p:ext>
    </p:extLst>
  </p:cSld>
  <p:clrMapOvr>
    <a:masterClrMapping/>
  </p:clrMapOvr>
  <mc:AlternateContent xmlns:mc="http://schemas.openxmlformats.org/markup-compatibility/2006" xmlns:p14="http://schemas.microsoft.com/office/powerpoint/2010/main">
    <mc:Choice Requires="p14">
      <p:transition spd="slow" p14:dur="2000" advTm="77105"/>
    </mc:Choice>
    <mc:Fallback xmlns="">
      <p:transition spd="slow" advTm="77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1"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727A-E8A3-41D9-A19C-6E1DF32451C4}"/>
              </a:ext>
            </a:extLst>
          </p:cNvPr>
          <p:cNvSpPr>
            <a:spLocks noGrp="1"/>
          </p:cNvSpPr>
          <p:nvPr>
            <p:ph type="title"/>
          </p:nvPr>
        </p:nvSpPr>
        <p:spPr/>
        <p:txBody>
          <a:bodyPr/>
          <a:lstStyle/>
          <a:p>
            <a:pPr algn="ctr"/>
            <a:r>
              <a:rPr lang="en-GB" dirty="0"/>
              <a:t>How can we promote variety without fear?</a:t>
            </a:r>
          </a:p>
        </p:txBody>
      </p:sp>
      <p:sp>
        <p:nvSpPr>
          <p:cNvPr id="3" name="Content Placeholder 2">
            <a:extLst>
              <a:ext uri="{FF2B5EF4-FFF2-40B4-BE49-F238E27FC236}">
                <a16:creationId xmlns:a16="http://schemas.microsoft.com/office/drawing/2014/main" id="{E9843A0A-74EC-439E-AD45-D1D2B796D8D8}"/>
              </a:ext>
            </a:extLst>
          </p:cNvPr>
          <p:cNvSpPr>
            <a:spLocks noGrp="1"/>
          </p:cNvSpPr>
          <p:nvPr>
            <p:ph idx="1"/>
          </p:nvPr>
        </p:nvSpPr>
        <p:spPr>
          <a:xfrm>
            <a:off x="628650" y="1844824"/>
            <a:ext cx="7886700" cy="4351338"/>
          </a:xfrm>
        </p:spPr>
        <p:txBody>
          <a:bodyPr>
            <a:normAutofit/>
          </a:bodyPr>
          <a:lstStyle/>
          <a:p>
            <a:pPr>
              <a:lnSpc>
                <a:spcPct val="250000"/>
              </a:lnSpc>
            </a:pPr>
            <a:r>
              <a:rPr lang="en-GB" sz="2400" dirty="0"/>
              <a:t>Positive messages more than negative?</a:t>
            </a:r>
          </a:p>
          <a:p>
            <a:pPr>
              <a:lnSpc>
                <a:spcPct val="250000"/>
              </a:lnSpc>
            </a:pPr>
            <a:r>
              <a:rPr lang="en-GB" sz="2400" dirty="0"/>
              <a:t>Only positive messages?</a:t>
            </a:r>
          </a:p>
          <a:p>
            <a:pPr>
              <a:lnSpc>
                <a:spcPct val="250000"/>
              </a:lnSpc>
            </a:pPr>
            <a:r>
              <a:rPr lang="en-GB" sz="2400" dirty="0"/>
              <a:t>Is “Variety” enough as a message?</a:t>
            </a:r>
          </a:p>
          <a:p>
            <a:pPr>
              <a:lnSpc>
                <a:spcPct val="250000"/>
              </a:lnSpc>
            </a:pPr>
            <a:r>
              <a:rPr lang="en-GB" sz="2400" dirty="0"/>
              <a:t>Can we find a useful analogy?</a:t>
            </a:r>
          </a:p>
        </p:txBody>
      </p:sp>
    </p:spTree>
    <p:custDataLst>
      <p:tags r:id="rId1"/>
    </p:custDataLst>
    <p:extLst>
      <p:ext uri="{BB962C8B-B14F-4D97-AF65-F5344CB8AC3E}">
        <p14:creationId xmlns:p14="http://schemas.microsoft.com/office/powerpoint/2010/main" val="3998011055"/>
      </p:ext>
    </p:extLst>
  </p:cSld>
  <p:clrMapOvr>
    <a:masterClrMapping/>
  </p:clrMapOvr>
  <mc:AlternateContent xmlns:mc="http://schemas.openxmlformats.org/markup-compatibility/2006" xmlns:p14="http://schemas.microsoft.com/office/powerpoint/2010/main">
    <mc:Choice Requires="p14">
      <p:transition spd="slow" p14:dur="2000" advTm="78028"/>
    </mc:Choice>
    <mc:Fallback xmlns="">
      <p:transition spd="slow" advTm="78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vidr1\AppData\Local\Microsoft\Windows\Temporary Internet Files\Content.IE5\V52PPL85\MC9000244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086" y="319229"/>
            <a:ext cx="3067575" cy="2224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287" y="2711324"/>
            <a:ext cx="2448272" cy="45054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2400" dirty="0">
              <a:solidFill>
                <a:srgbClr val="FFFF00"/>
              </a:solidFill>
            </a:endParaRPr>
          </a:p>
          <a:p>
            <a:pPr algn="ctr">
              <a:defRPr/>
            </a:pPr>
            <a:r>
              <a:rPr lang="en-GB" sz="2400" dirty="0">
                <a:solidFill>
                  <a:srgbClr val="FFFF00"/>
                </a:solidFill>
              </a:rPr>
              <a:t>“Nutrients” in soil</a:t>
            </a:r>
          </a:p>
          <a:p>
            <a:pPr>
              <a:defRPr/>
            </a:pPr>
            <a:endParaRPr lang="en-GB" sz="2400" dirty="0">
              <a:solidFill>
                <a:srgbClr val="F79646">
                  <a:lumMod val="50000"/>
                </a:srgbClr>
              </a:solidFill>
            </a:endParaRPr>
          </a:p>
        </p:txBody>
      </p:sp>
      <p:sp>
        <p:nvSpPr>
          <p:cNvPr id="2" name="TextBox 1"/>
          <p:cNvSpPr txBox="1"/>
          <p:nvPr/>
        </p:nvSpPr>
        <p:spPr>
          <a:xfrm>
            <a:off x="3815916" y="277678"/>
            <a:ext cx="1944216" cy="769441"/>
          </a:xfrm>
          <a:prstGeom prst="rect">
            <a:avLst/>
          </a:prstGeom>
          <a:noFill/>
        </p:spPr>
        <p:txBody>
          <a:bodyPr wrap="square" rtlCol="0">
            <a:spAutoFit/>
          </a:bodyPr>
          <a:lstStyle/>
          <a:p>
            <a:pPr>
              <a:defRPr/>
            </a:pPr>
            <a:r>
              <a:rPr lang="en-GB" sz="4400" dirty="0">
                <a:solidFill>
                  <a:prstClr val="black"/>
                </a:solidFill>
              </a:rPr>
              <a:t>Air</a:t>
            </a:r>
          </a:p>
        </p:txBody>
      </p:sp>
      <p:cxnSp>
        <p:nvCxnSpPr>
          <p:cNvPr id="4" name="Straight Arrow Connector 3"/>
          <p:cNvCxnSpPr>
            <a:cxnSpLocks/>
          </p:cNvCxnSpPr>
          <p:nvPr/>
        </p:nvCxnSpPr>
        <p:spPr>
          <a:xfrm flipH="1">
            <a:off x="2528020" y="893061"/>
            <a:ext cx="862834" cy="467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2996" y="677617"/>
            <a:ext cx="720080" cy="369332"/>
          </a:xfrm>
          <a:prstGeom prst="rect">
            <a:avLst/>
          </a:prstGeom>
          <a:noFill/>
        </p:spPr>
        <p:txBody>
          <a:bodyPr wrap="square" rtlCol="0">
            <a:spAutoFit/>
          </a:bodyPr>
          <a:lstStyle/>
          <a:p>
            <a:pPr>
              <a:defRPr/>
            </a:pPr>
            <a:r>
              <a:rPr lang="en-GB" dirty="0">
                <a:solidFill>
                  <a:prstClr val="black"/>
                </a:solidFill>
              </a:rPr>
              <a:t>C0</a:t>
            </a:r>
            <a:r>
              <a:rPr lang="en-GB" sz="1400" dirty="0">
                <a:solidFill>
                  <a:prstClr val="black"/>
                </a:solidFill>
              </a:rPr>
              <a:t>2</a:t>
            </a:r>
            <a:endParaRPr lang="en-GB" dirty="0">
              <a:solidFill>
                <a:prstClr val="black"/>
              </a:solidFill>
            </a:endParaRPr>
          </a:p>
        </p:txBody>
      </p:sp>
      <p:cxnSp>
        <p:nvCxnSpPr>
          <p:cNvPr id="8" name="Straight Arrow Connector 7"/>
          <p:cNvCxnSpPr>
            <a:cxnSpLocks/>
          </p:cNvCxnSpPr>
          <p:nvPr/>
        </p:nvCxnSpPr>
        <p:spPr>
          <a:xfrm>
            <a:off x="4788024" y="834365"/>
            <a:ext cx="1069402" cy="512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44" y="662229"/>
            <a:ext cx="1836204" cy="369332"/>
          </a:xfrm>
          <a:prstGeom prst="rect">
            <a:avLst/>
          </a:prstGeom>
          <a:noFill/>
        </p:spPr>
        <p:txBody>
          <a:bodyPr wrap="square" rtlCol="0">
            <a:spAutoFit/>
          </a:bodyPr>
          <a:lstStyle/>
          <a:p>
            <a:pPr>
              <a:defRPr/>
            </a:pPr>
            <a:r>
              <a:rPr lang="en-GB" dirty="0">
                <a:solidFill>
                  <a:prstClr val="black"/>
                </a:solidFill>
              </a:rPr>
              <a:t>Oxygen</a:t>
            </a: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682" y="1212395"/>
            <a:ext cx="1555157" cy="15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708526" y="2719467"/>
            <a:ext cx="3312368" cy="461665"/>
          </a:xfrm>
          <a:prstGeom prst="rect">
            <a:avLst/>
          </a:prstGeom>
          <a:solidFill>
            <a:srgbClr val="00B050"/>
          </a:solidFill>
        </p:spPr>
        <p:txBody>
          <a:bodyPr wrap="square" rtlCol="0">
            <a:spAutoFit/>
          </a:bodyPr>
          <a:lstStyle/>
          <a:p>
            <a:pPr algn="ctr">
              <a:defRPr/>
            </a:pPr>
            <a:r>
              <a:rPr lang="en-GB" sz="2400" dirty="0">
                <a:solidFill>
                  <a:prstClr val="white"/>
                </a:solidFill>
              </a:rPr>
              <a:t>“Nutrients in food”</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856" y="3499025"/>
            <a:ext cx="1917950" cy="1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58806" y="2996466"/>
            <a:ext cx="2525547" cy="369332"/>
          </a:xfrm>
          <a:prstGeom prst="rect">
            <a:avLst/>
          </a:prstGeom>
          <a:noFill/>
        </p:spPr>
        <p:txBody>
          <a:bodyPr wrap="square" rtlCol="0">
            <a:spAutoFit/>
          </a:bodyPr>
          <a:lstStyle/>
          <a:p>
            <a:pPr algn="ctr">
              <a:defRPr/>
            </a:pPr>
            <a:r>
              <a:rPr lang="en-GB" dirty="0">
                <a:solidFill>
                  <a:prstClr val="black"/>
                </a:solidFill>
              </a:rPr>
              <a:t>Water</a:t>
            </a:r>
          </a:p>
        </p:txBody>
      </p:sp>
      <p:sp>
        <p:nvSpPr>
          <p:cNvPr id="18" name="TextBox 17"/>
          <p:cNvSpPr txBox="1"/>
          <p:nvPr/>
        </p:nvSpPr>
        <p:spPr>
          <a:xfrm>
            <a:off x="3815916" y="4273334"/>
            <a:ext cx="972108" cy="369332"/>
          </a:xfrm>
          <a:prstGeom prst="rect">
            <a:avLst/>
          </a:prstGeom>
          <a:noFill/>
        </p:spPr>
        <p:txBody>
          <a:bodyPr wrap="square" rtlCol="0">
            <a:spAutoFit/>
          </a:bodyPr>
          <a:lstStyle/>
          <a:p>
            <a:pPr algn="ctr">
              <a:defRPr/>
            </a:pPr>
            <a:r>
              <a:rPr lang="en-GB" dirty="0">
                <a:solidFill>
                  <a:prstClr val="black"/>
                </a:solidFill>
              </a:rPr>
              <a:t>Sun</a:t>
            </a:r>
          </a:p>
        </p:txBody>
      </p:sp>
      <p:cxnSp>
        <p:nvCxnSpPr>
          <p:cNvPr id="20" name="Straight Arrow Connector 19"/>
          <p:cNvCxnSpPr>
            <a:cxnSpLocks/>
          </p:cNvCxnSpPr>
          <p:nvPr/>
        </p:nvCxnSpPr>
        <p:spPr>
          <a:xfrm flipH="1" flipV="1">
            <a:off x="2459095" y="2136885"/>
            <a:ext cx="1302681" cy="1374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4788024" y="2125498"/>
            <a:ext cx="1253448" cy="1447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H="1">
            <a:off x="2485494" y="1790141"/>
            <a:ext cx="10783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V="1">
            <a:off x="4905514" y="1777439"/>
            <a:ext cx="1135958" cy="9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 name="Picture 10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420" y="3365798"/>
            <a:ext cx="2792366" cy="222343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350" y="268246"/>
            <a:ext cx="2057716" cy="2057716"/>
          </a:xfrm>
          <a:prstGeom prst="rect">
            <a:avLst/>
          </a:prstGeom>
        </p:spPr>
      </p:pic>
      <p:pic>
        <p:nvPicPr>
          <p:cNvPr id="7" name="Picture 2">
            <a:extLst>
              <a:ext uri="{FF2B5EF4-FFF2-40B4-BE49-F238E27FC236}">
                <a16:creationId xmlns:a16="http://schemas.microsoft.com/office/drawing/2014/main" id="{2CDF23A4-8DF4-EC46-F91F-9D9AFDC797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6903" y="3289305"/>
            <a:ext cx="3174293" cy="240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9856"/>
      </p:ext>
    </p:extLst>
  </p:cSld>
  <p:clrMapOvr>
    <a:masterClrMapping/>
  </p:clrMapOvr>
  <mc:AlternateContent xmlns:mc="http://schemas.openxmlformats.org/markup-compatibility/2006" xmlns:p14="http://schemas.microsoft.com/office/powerpoint/2010/main">
    <mc:Choice Requires="p14">
      <p:transition spd="slow" p14:dur="2000" advTm="61336"/>
    </mc:Choice>
    <mc:Fallback xmlns="">
      <p:transition spd="slow" advTm="61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200" dirty="0"/>
              <a:t>Eating guidelines compared with advertising</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7" t="16668" r="10932" b="7374"/>
          <a:stretch/>
        </p:blipFill>
        <p:spPr bwMode="auto">
          <a:xfrm>
            <a:off x="539552" y="1124744"/>
            <a:ext cx="8064896" cy="54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625287"/>
      </p:ext>
    </p:extLst>
  </p:cSld>
  <p:clrMapOvr>
    <a:masterClrMapping/>
  </p:clrMapOvr>
  <mc:AlternateContent xmlns:mc="http://schemas.openxmlformats.org/markup-compatibility/2006" xmlns:p14="http://schemas.microsoft.com/office/powerpoint/2010/main">
    <mc:Choice Requires="p14">
      <p:transition spd="slow" p14:dur="2000" advTm="55012"/>
    </mc:Choice>
    <mc:Fallback xmlns="">
      <p:transition spd="slow" advTm="5501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EC4A-20B0-4543-BB7E-B2711BF64F5A}"/>
              </a:ext>
            </a:extLst>
          </p:cNvPr>
          <p:cNvSpPr>
            <a:spLocks noGrp="1"/>
          </p:cNvSpPr>
          <p:nvPr>
            <p:ph type="title"/>
          </p:nvPr>
        </p:nvSpPr>
        <p:spPr/>
        <p:txBody>
          <a:bodyPr>
            <a:noAutofit/>
          </a:bodyPr>
          <a:lstStyle/>
          <a:p>
            <a:r>
              <a:rPr lang="en-GB" sz="3600" dirty="0"/>
              <a:t>Understanding and influencing moderate to severe selective &amp; avoidant eating</a:t>
            </a:r>
          </a:p>
        </p:txBody>
      </p:sp>
      <p:sp>
        <p:nvSpPr>
          <p:cNvPr id="3" name="Content Placeholder 2">
            <a:extLst>
              <a:ext uri="{FF2B5EF4-FFF2-40B4-BE49-F238E27FC236}">
                <a16:creationId xmlns:a16="http://schemas.microsoft.com/office/drawing/2014/main" id="{C488238C-5255-4C3A-B282-1D234C86E23B}"/>
              </a:ext>
            </a:extLst>
          </p:cNvPr>
          <p:cNvSpPr>
            <a:spLocks noGrp="1"/>
          </p:cNvSpPr>
          <p:nvPr>
            <p:ph idx="1"/>
          </p:nvPr>
        </p:nvSpPr>
        <p:spPr/>
        <p:txBody>
          <a:bodyPr/>
          <a:lstStyle/>
          <a:p>
            <a:pPr>
              <a:lnSpc>
                <a:spcPct val="200000"/>
              </a:lnSpc>
            </a:pPr>
            <a:r>
              <a:rPr lang="en-GB" i="1" dirty="0"/>
              <a:t>Why is my child so picky?</a:t>
            </a:r>
          </a:p>
          <a:p>
            <a:pPr>
              <a:lnSpc>
                <a:spcPct val="200000"/>
              </a:lnSpc>
            </a:pPr>
            <a:r>
              <a:rPr lang="en-GB" i="1" dirty="0"/>
              <a:t>How is my child’s diet affecting them?</a:t>
            </a:r>
          </a:p>
          <a:p>
            <a:pPr>
              <a:lnSpc>
                <a:spcPct val="200000"/>
              </a:lnSpc>
            </a:pPr>
            <a:r>
              <a:rPr lang="en-GB" i="1" dirty="0"/>
              <a:t>How could it affect them in the future?</a:t>
            </a:r>
          </a:p>
          <a:p>
            <a:pPr>
              <a:lnSpc>
                <a:spcPct val="200000"/>
              </a:lnSpc>
            </a:pPr>
            <a:r>
              <a:rPr lang="en-GB" i="1" dirty="0"/>
              <a:t>What can I do about it?</a:t>
            </a:r>
          </a:p>
          <a:p>
            <a:pPr>
              <a:lnSpc>
                <a:spcPct val="200000"/>
              </a:lnSpc>
            </a:pPr>
            <a:endParaRPr lang="en-GB" i="1" dirty="0"/>
          </a:p>
        </p:txBody>
      </p:sp>
    </p:spTree>
    <p:custDataLst>
      <p:tags r:id="rId1"/>
    </p:custDataLst>
    <p:extLst>
      <p:ext uri="{BB962C8B-B14F-4D97-AF65-F5344CB8AC3E}">
        <p14:creationId xmlns:p14="http://schemas.microsoft.com/office/powerpoint/2010/main" val="1917254460"/>
      </p:ext>
    </p:extLst>
  </p:cSld>
  <p:clrMapOvr>
    <a:masterClrMapping/>
  </p:clrMapOvr>
  <mc:AlternateContent xmlns:mc="http://schemas.openxmlformats.org/markup-compatibility/2006" xmlns:p14="http://schemas.microsoft.com/office/powerpoint/2010/main">
    <mc:Choice Requires="p14">
      <p:transition spd="slow" p14:dur="2000" advTm="47378"/>
    </mc:Choice>
    <mc:Fallback xmlns="">
      <p:transition spd="slow" advTm="47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150" y="-12477"/>
            <a:ext cx="2567489" cy="300731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265" y="-100125"/>
            <a:ext cx="2495759" cy="316581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010" y="3218215"/>
            <a:ext cx="2854077" cy="190168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8107">
            <a:off x="2787064" y="3064346"/>
            <a:ext cx="2264605" cy="223506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5375" y="944725"/>
            <a:ext cx="945626" cy="94562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8222" y="173200"/>
            <a:ext cx="832247" cy="77152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7760" y="4181879"/>
            <a:ext cx="1365314" cy="77984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56358" y="2748542"/>
            <a:ext cx="992889" cy="1325558"/>
          </a:xfrm>
          <a:prstGeom prst="rect">
            <a:avLst/>
          </a:prstGeom>
        </p:spPr>
      </p:pic>
      <p:pic>
        <p:nvPicPr>
          <p:cNvPr id="11" name="Graphic 10" descr="Smiling Face with No Fill">
            <a:extLst>
              <a:ext uri="{FF2B5EF4-FFF2-40B4-BE49-F238E27FC236}">
                <a16:creationId xmlns:a16="http://schemas.microsoft.com/office/drawing/2014/main" id="{B0DA8E49-AB65-4BB6-B011-F6964D37AF6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5793" y="1803299"/>
            <a:ext cx="514350" cy="685800"/>
          </a:xfrm>
          <a:prstGeom prst="rect">
            <a:avLst/>
          </a:prstGeom>
        </p:spPr>
      </p:pic>
      <p:pic>
        <p:nvPicPr>
          <p:cNvPr id="12" name="Graphic 11" descr="Smiling Face with No Fill">
            <a:extLst>
              <a:ext uri="{FF2B5EF4-FFF2-40B4-BE49-F238E27FC236}">
                <a16:creationId xmlns:a16="http://schemas.microsoft.com/office/drawing/2014/main" id="{00C80B3E-7200-4CDF-B472-980505010A5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18940" y="4214889"/>
            <a:ext cx="514350" cy="685800"/>
          </a:xfrm>
          <a:prstGeom prst="rect">
            <a:avLst/>
          </a:prstGeom>
        </p:spPr>
      </p:pic>
      <p:pic>
        <p:nvPicPr>
          <p:cNvPr id="13" name="Graphic 12" descr="Sad Face with No Fill">
            <a:extLst>
              <a:ext uri="{FF2B5EF4-FFF2-40B4-BE49-F238E27FC236}">
                <a16:creationId xmlns:a16="http://schemas.microsoft.com/office/drawing/2014/main" id="{76DBE34A-4D67-45F2-99EA-D8B9FF4BA94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39346" y="1631508"/>
            <a:ext cx="514350" cy="685800"/>
          </a:xfrm>
          <a:prstGeom prst="rect">
            <a:avLst/>
          </a:prstGeom>
        </p:spPr>
      </p:pic>
      <p:grpSp>
        <p:nvGrpSpPr>
          <p:cNvPr id="15" name="Graphic 13" descr="Sad Face with No Fill">
            <a:extLst>
              <a:ext uri="{FF2B5EF4-FFF2-40B4-BE49-F238E27FC236}">
                <a16:creationId xmlns:a16="http://schemas.microsoft.com/office/drawing/2014/main" id="{63BEBA5B-7950-419E-BAAD-AA2B295AA74C}"/>
              </a:ext>
            </a:extLst>
          </p:cNvPr>
          <p:cNvGrpSpPr/>
          <p:nvPr/>
        </p:nvGrpSpPr>
        <p:grpSpPr>
          <a:xfrm>
            <a:off x="2823074" y="4724480"/>
            <a:ext cx="514350" cy="685800"/>
            <a:chOff x="3271260" y="5103885"/>
            <a:chExt cx="685800" cy="914400"/>
          </a:xfrm>
        </p:grpSpPr>
        <p:sp>
          <p:nvSpPr>
            <p:cNvPr id="16" name="Freeform: Shape 15">
              <a:extLst>
                <a:ext uri="{FF2B5EF4-FFF2-40B4-BE49-F238E27FC236}">
                  <a16:creationId xmlns:a16="http://schemas.microsoft.com/office/drawing/2014/main" id="{838C6B92-798A-4E7D-A7ED-700C8EDFEADF}"/>
                </a:ext>
              </a:extLst>
            </p:cNvPr>
            <p:cNvSpPr/>
            <p:nvPr/>
          </p:nvSpPr>
          <p:spPr>
            <a:xfrm>
              <a:off x="3464498" y="5649191"/>
              <a:ext cx="292894" cy="133350"/>
            </a:xfrm>
            <a:custGeom>
              <a:avLst/>
              <a:gdLst>
                <a:gd name="connsiteX0" fmla="*/ 8215 w 292893"/>
                <a:gd name="connsiteY0" fmla="*/ 100489 h 133350"/>
                <a:gd name="connsiteX1" fmla="*/ 5358 w 292893"/>
                <a:gd name="connsiteY1" fmla="*/ 111919 h 133350"/>
                <a:gd name="connsiteX2" fmla="*/ 19645 w 292893"/>
                <a:gd name="connsiteY2" fmla="*/ 130969 h 133350"/>
                <a:gd name="connsiteX3" fmla="*/ 31075 w 292893"/>
                <a:gd name="connsiteY3" fmla="*/ 123349 h 133350"/>
                <a:gd name="connsiteX4" fmla="*/ 149662 w 292893"/>
                <a:gd name="connsiteY4" fmla="*/ 46196 h 133350"/>
                <a:gd name="connsiteX5" fmla="*/ 268248 w 292893"/>
                <a:gd name="connsiteY5" fmla="*/ 123349 h 133350"/>
                <a:gd name="connsiteX6" fmla="*/ 279678 w 292893"/>
                <a:gd name="connsiteY6" fmla="*/ 130969 h 133350"/>
                <a:gd name="connsiteX7" fmla="*/ 293965 w 292893"/>
                <a:gd name="connsiteY7" fmla="*/ 111919 h 133350"/>
                <a:gd name="connsiteX8" fmla="*/ 291108 w 292893"/>
                <a:gd name="connsiteY8" fmla="*/ 100489 h 133350"/>
                <a:gd name="connsiteX9" fmla="*/ 149662 w 292893"/>
                <a:gd name="connsiteY9" fmla="*/ 7144 h 133350"/>
                <a:gd name="connsiteX10" fmla="*/ 8215 w 292893"/>
                <a:gd name="connsiteY10" fmla="*/ 10048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93" h="133350">
                  <a:moveTo>
                    <a:pt x="8215" y="100489"/>
                  </a:moveTo>
                  <a:cubicBezTo>
                    <a:pt x="6787" y="103346"/>
                    <a:pt x="5358" y="107156"/>
                    <a:pt x="5358" y="111919"/>
                  </a:cubicBezTo>
                  <a:cubicBezTo>
                    <a:pt x="5358" y="122396"/>
                    <a:pt x="11787" y="130969"/>
                    <a:pt x="19645" y="130969"/>
                  </a:cubicBezTo>
                  <a:cubicBezTo>
                    <a:pt x="24646" y="130969"/>
                    <a:pt x="28932" y="128111"/>
                    <a:pt x="31075" y="123349"/>
                  </a:cubicBezTo>
                  <a:cubicBezTo>
                    <a:pt x="58222" y="75724"/>
                    <a:pt x="101084" y="46196"/>
                    <a:pt x="149662" y="46196"/>
                  </a:cubicBezTo>
                  <a:cubicBezTo>
                    <a:pt x="198239" y="46196"/>
                    <a:pt x="240387" y="75724"/>
                    <a:pt x="268248" y="123349"/>
                  </a:cubicBezTo>
                  <a:cubicBezTo>
                    <a:pt x="271105" y="128111"/>
                    <a:pt x="275392" y="130969"/>
                    <a:pt x="279678" y="130969"/>
                  </a:cubicBezTo>
                  <a:cubicBezTo>
                    <a:pt x="287536" y="130969"/>
                    <a:pt x="293965" y="122396"/>
                    <a:pt x="293965" y="111919"/>
                  </a:cubicBezTo>
                  <a:cubicBezTo>
                    <a:pt x="293965" y="108109"/>
                    <a:pt x="293251" y="104299"/>
                    <a:pt x="291108" y="100489"/>
                  </a:cubicBezTo>
                  <a:cubicBezTo>
                    <a:pt x="258247" y="44291"/>
                    <a:pt x="207526" y="7144"/>
                    <a:pt x="149662" y="7144"/>
                  </a:cubicBezTo>
                  <a:cubicBezTo>
                    <a:pt x="91797" y="7144"/>
                    <a:pt x="41077" y="44291"/>
                    <a:pt x="8215" y="100489"/>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7D45254B-3115-4F54-9DD5-81037663454B}"/>
                </a:ext>
              </a:extLst>
            </p:cNvPr>
            <p:cNvSpPr/>
            <p:nvPr/>
          </p:nvSpPr>
          <p:spPr>
            <a:xfrm>
              <a:off x="3680240" y="5439641"/>
              <a:ext cx="92869" cy="123825"/>
            </a:xfrm>
            <a:custGeom>
              <a:avLst/>
              <a:gdLst>
                <a:gd name="connsiteX0" fmla="*/ 91083 w 92868"/>
                <a:gd name="connsiteY0" fmla="*/ 64294 h 123825"/>
                <a:gd name="connsiteX1" fmla="*/ 48220 w 92868"/>
                <a:gd name="connsiteY1" fmla="*/ 121444 h 123825"/>
                <a:gd name="connsiteX2" fmla="*/ 5358 w 92868"/>
                <a:gd name="connsiteY2" fmla="*/ 64294 h 123825"/>
                <a:gd name="connsiteX3" fmla="*/ 48220 w 92868"/>
                <a:gd name="connsiteY3" fmla="*/ 7144 h 123825"/>
                <a:gd name="connsiteX4" fmla="*/ 91083 w 92868"/>
                <a:gd name="connsiteY4" fmla="*/ 6429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 h="123825">
                  <a:moveTo>
                    <a:pt x="91083" y="64294"/>
                  </a:moveTo>
                  <a:cubicBezTo>
                    <a:pt x="91083" y="95857"/>
                    <a:pt x="71893" y="121444"/>
                    <a:pt x="48220" y="121444"/>
                  </a:cubicBezTo>
                  <a:cubicBezTo>
                    <a:pt x="24548" y="121444"/>
                    <a:pt x="5358" y="95857"/>
                    <a:pt x="5358" y="64294"/>
                  </a:cubicBezTo>
                  <a:cubicBezTo>
                    <a:pt x="5358" y="32731"/>
                    <a:pt x="24548" y="7144"/>
                    <a:pt x="48220" y="7144"/>
                  </a:cubicBezTo>
                  <a:cubicBezTo>
                    <a:pt x="71893" y="7144"/>
                    <a:pt x="91083" y="32731"/>
                    <a:pt x="91083" y="6429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03A42524-92D3-4C33-992F-8F983B70C82B}"/>
                </a:ext>
              </a:extLst>
            </p:cNvPr>
            <p:cNvSpPr/>
            <p:nvPr/>
          </p:nvSpPr>
          <p:spPr>
            <a:xfrm>
              <a:off x="3451640" y="5439641"/>
              <a:ext cx="92869" cy="123825"/>
            </a:xfrm>
            <a:custGeom>
              <a:avLst/>
              <a:gdLst>
                <a:gd name="connsiteX0" fmla="*/ 91083 w 92868"/>
                <a:gd name="connsiteY0" fmla="*/ 64294 h 123825"/>
                <a:gd name="connsiteX1" fmla="*/ 48220 w 92868"/>
                <a:gd name="connsiteY1" fmla="*/ 121444 h 123825"/>
                <a:gd name="connsiteX2" fmla="*/ 5358 w 92868"/>
                <a:gd name="connsiteY2" fmla="*/ 64294 h 123825"/>
                <a:gd name="connsiteX3" fmla="*/ 48220 w 92868"/>
                <a:gd name="connsiteY3" fmla="*/ 7144 h 123825"/>
                <a:gd name="connsiteX4" fmla="*/ 91083 w 92868"/>
                <a:gd name="connsiteY4" fmla="*/ 6429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 h="123825">
                  <a:moveTo>
                    <a:pt x="91083" y="64294"/>
                  </a:moveTo>
                  <a:cubicBezTo>
                    <a:pt x="91083" y="95857"/>
                    <a:pt x="71893" y="121444"/>
                    <a:pt x="48220" y="121444"/>
                  </a:cubicBezTo>
                  <a:cubicBezTo>
                    <a:pt x="24548" y="121444"/>
                    <a:pt x="5358" y="95857"/>
                    <a:pt x="5358" y="64294"/>
                  </a:cubicBezTo>
                  <a:cubicBezTo>
                    <a:pt x="5358" y="32731"/>
                    <a:pt x="24548" y="7144"/>
                    <a:pt x="48220" y="7144"/>
                  </a:cubicBezTo>
                  <a:cubicBezTo>
                    <a:pt x="71893" y="7144"/>
                    <a:pt x="91083" y="32731"/>
                    <a:pt x="91083" y="6429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ABEE3181-930B-43E7-AECB-90D2E2D872E2}"/>
                </a:ext>
              </a:extLst>
            </p:cNvPr>
            <p:cNvSpPr/>
            <p:nvPr/>
          </p:nvSpPr>
          <p:spPr>
            <a:xfrm>
              <a:off x="3337340" y="5191991"/>
              <a:ext cx="550069" cy="733425"/>
            </a:xfrm>
            <a:custGeom>
              <a:avLst/>
              <a:gdLst>
                <a:gd name="connsiteX0" fmla="*/ 276820 w 550068"/>
                <a:gd name="connsiteY0" fmla="*/ 45244 h 733425"/>
                <a:gd name="connsiteX1" fmla="*/ 519708 w 550068"/>
                <a:gd name="connsiteY1" fmla="*/ 369094 h 733425"/>
                <a:gd name="connsiteX2" fmla="*/ 276820 w 550068"/>
                <a:gd name="connsiteY2" fmla="*/ 692944 h 733425"/>
                <a:gd name="connsiteX3" fmla="*/ 33933 w 550068"/>
                <a:gd name="connsiteY3" fmla="*/ 369094 h 733425"/>
                <a:gd name="connsiteX4" fmla="*/ 276820 w 550068"/>
                <a:gd name="connsiteY4" fmla="*/ 45244 h 733425"/>
                <a:gd name="connsiteX5" fmla="*/ 276820 w 550068"/>
                <a:gd name="connsiteY5" fmla="*/ 7144 h 733425"/>
                <a:gd name="connsiteX6" fmla="*/ 5358 w 550068"/>
                <a:gd name="connsiteY6" fmla="*/ 369094 h 733425"/>
                <a:gd name="connsiteX7" fmla="*/ 276820 w 550068"/>
                <a:gd name="connsiteY7" fmla="*/ 731044 h 733425"/>
                <a:gd name="connsiteX8" fmla="*/ 548283 w 550068"/>
                <a:gd name="connsiteY8" fmla="*/ 369094 h 733425"/>
                <a:gd name="connsiteX9" fmla="*/ 276820 w 550068"/>
                <a:gd name="connsiteY9" fmla="*/ 7144 h 733425"/>
                <a:gd name="connsiteX10" fmla="*/ 276820 w 550068"/>
                <a:gd name="connsiteY10"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068" h="733425">
                  <a:moveTo>
                    <a:pt x="276820" y="45244"/>
                  </a:moveTo>
                  <a:cubicBezTo>
                    <a:pt x="410408" y="45244"/>
                    <a:pt x="519708" y="190976"/>
                    <a:pt x="519708" y="369094"/>
                  </a:cubicBezTo>
                  <a:cubicBezTo>
                    <a:pt x="519708" y="547211"/>
                    <a:pt x="410408" y="692944"/>
                    <a:pt x="276820" y="692944"/>
                  </a:cubicBezTo>
                  <a:cubicBezTo>
                    <a:pt x="143232" y="692944"/>
                    <a:pt x="33933" y="547211"/>
                    <a:pt x="33933" y="369094"/>
                  </a:cubicBezTo>
                  <a:cubicBezTo>
                    <a:pt x="33933" y="190976"/>
                    <a:pt x="143232" y="45244"/>
                    <a:pt x="276820" y="45244"/>
                  </a:cubicBezTo>
                  <a:moveTo>
                    <a:pt x="276820" y="7144"/>
                  </a:moveTo>
                  <a:cubicBezTo>
                    <a:pt x="126802" y="7144"/>
                    <a:pt x="5358" y="169069"/>
                    <a:pt x="5358" y="369094"/>
                  </a:cubicBezTo>
                  <a:cubicBezTo>
                    <a:pt x="5358" y="569119"/>
                    <a:pt x="126802" y="731044"/>
                    <a:pt x="276820" y="731044"/>
                  </a:cubicBezTo>
                  <a:cubicBezTo>
                    <a:pt x="426839" y="731044"/>
                    <a:pt x="548283" y="569119"/>
                    <a:pt x="548283" y="369094"/>
                  </a:cubicBezTo>
                  <a:cubicBezTo>
                    <a:pt x="548283" y="169069"/>
                    <a:pt x="426839" y="7144"/>
                    <a:pt x="276820" y="7144"/>
                  </a:cubicBezTo>
                  <a:lnTo>
                    <a:pt x="276820" y="7144"/>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0" name="Picture 19">
            <a:extLst>
              <a:ext uri="{FF2B5EF4-FFF2-40B4-BE49-F238E27FC236}">
                <a16:creationId xmlns:a16="http://schemas.microsoft.com/office/drawing/2014/main" id="{786DFB11-8F96-4DDC-B554-911DD77FE44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952" y="5377355"/>
            <a:ext cx="2159744" cy="1291179"/>
          </a:xfrm>
          <a:prstGeom prst="rect">
            <a:avLst/>
          </a:prstGeom>
        </p:spPr>
      </p:pic>
      <p:pic>
        <p:nvPicPr>
          <p:cNvPr id="21" name="Graphic 20" descr="Smiling Face with No Fill">
            <a:extLst>
              <a:ext uri="{FF2B5EF4-FFF2-40B4-BE49-F238E27FC236}">
                <a16:creationId xmlns:a16="http://schemas.microsoft.com/office/drawing/2014/main" id="{E0B624AE-84B0-4247-B37F-620D04753ED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92265" y="6020087"/>
            <a:ext cx="514350" cy="685800"/>
          </a:xfrm>
          <a:prstGeom prst="rect">
            <a:avLst/>
          </a:prstGeom>
        </p:spPr>
      </p:pic>
    </p:spTree>
    <p:custDataLst>
      <p:tags r:id="rId1"/>
    </p:custDataLst>
    <p:extLst>
      <p:ext uri="{BB962C8B-B14F-4D97-AF65-F5344CB8AC3E}">
        <p14:creationId xmlns:p14="http://schemas.microsoft.com/office/powerpoint/2010/main" val="3111551633"/>
      </p:ext>
    </p:extLst>
  </p:cSld>
  <p:clrMapOvr>
    <a:masterClrMapping/>
  </p:clrMapOvr>
  <mc:AlternateContent xmlns:mc="http://schemas.openxmlformats.org/markup-compatibility/2006" xmlns:p14="http://schemas.microsoft.com/office/powerpoint/2010/main">
    <mc:Choice Requires="p14">
      <p:transition spd="slow" p14:dur="2000" advTm="96428"/>
    </mc:Choice>
    <mc:Fallback xmlns="">
      <p:transition spd="slow" advTm="96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3600" dirty="0"/>
              <a:t>Impact of Selective and Avoidant Eating</a:t>
            </a:r>
          </a:p>
        </p:txBody>
      </p:sp>
      <p:sp>
        <p:nvSpPr>
          <p:cNvPr id="3" name="Content Placeholder 2"/>
          <p:cNvSpPr>
            <a:spLocks noGrp="1"/>
          </p:cNvSpPr>
          <p:nvPr>
            <p:ph idx="1"/>
          </p:nvPr>
        </p:nvSpPr>
        <p:spPr/>
        <p:txBody>
          <a:bodyPr>
            <a:normAutofit lnSpcReduction="10000"/>
          </a:bodyPr>
          <a:lstStyle/>
          <a:p>
            <a:pPr>
              <a:lnSpc>
                <a:spcPct val="200000"/>
              </a:lnSpc>
            </a:pPr>
            <a:r>
              <a:rPr lang="en-GB" sz="2800" dirty="0"/>
              <a:t>Social</a:t>
            </a:r>
          </a:p>
          <a:p>
            <a:pPr>
              <a:lnSpc>
                <a:spcPct val="200000"/>
              </a:lnSpc>
            </a:pPr>
            <a:r>
              <a:rPr lang="en-GB" sz="2800" dirty="0"/>
              <a:t>Emotional</a:t>
            </a:r>
          </a:p>
          <a:p>
            <a:pPr>
              <a:lnSpc>
                <a:spcPct val="200000"/>
              </a:lnSpc>
            </a:pPr>
            <a:r>
              <a:rPr lang="en-GB" sz="2800" dirty="0"/>
              <a:t>Financial</a:t>
            </a:r>
          </a:p>
          <a:p>
            <a:pPr>
              <a:lnSpc>
                <a:spcPct val="200000"/>
              </a:lnSpc>
            </a:pPr>
            <a:r>
              <a:rPr lang="en-GB" sz="2800" dirty="0"/>
              <a:t>Physical health </a:t>
            </a:r>
          </a:p>
          <a:p>
            <a:pPr>
              <a:lnSpc>
                <a:spcPct val="200000"/>
              </a:lnSpc>
            </a:pPr>
            <a:r>
              <a:rPr lang="en-GB" sz="2800" dirty="0"/>
              <a:t>Brain function and development</a:t>
            </a:r>
          </a:p>
        </p:txBody>
      </p:sp>
    </p:spTree>
    <p:custDataLst>
      <p:tags r:id="rId1"/>
    </p:custDataLst>
    <p:extLst>
      <p:ext uri="{BB962C8B-B14F-4D97-AF65-F5344CB8AC3E}">
        <p14:creationId xmlns:p14="http://schemas.microsoft.com/office/powerpoint/2010/main" val="2702495132"/>
      </p:ext>
    </p:extLst>
  </p:cSld>
  <p:clrMapOvr>
    <a:masterClrMapping/>
  </p:clrMapOvr>
  <mc:AlternateContent xmlns:mc="http://schemas.openxmlformats.org/markup-compatibility/2006" xmlns:p14="http://schemas.microsoft.com/office/powerpoint/2010/main">
    <mc:Choice Requires="p14">
      <p:transition spd="slow" p14:dur="2000" advTm="20481"/>
    </mc:Choice>
    <mc:Fallback xmlns="">
      <p:transition spd="slow" advTm="20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Parental balancing act</a:t>
            </a:r>
          </a:p>
        </p:txBody>
      </p:sp>
      <p:sp>
        <p:nvSpPr>
          <p:cNvPr id="3" name="Content Placeholder 2"/>
          <p:cNvSpPr>
            <a:spLocks noGrp="1"/>
          </p:cNvSpPr>
          <p:nvPr>
            <p:ph idx="1"/>
          </p:nvPr>
        </p:nvSpPr>
        <p:spPr/>
        <p:txBody>
          <a:bodyPr/>
          <a:lstStyle/>
          <a:p>
            <a:pPr>
              <a:lnSpc>
                <a:spcPct val="250000"/>
              </a:lnSpc>
            </a:pPr>
            <a:r>
              <a:rPr lang="en-GB" dirty="0"/>
              <a:t>Adequate growth</a:t>
            </a:r>
          </a:p>
          <a:p>
            <a:pPr>
              <a:lnSpc>
                <a:spcPct val="250000"/>
              </a:lnSpc>
            </a:pPr>
            <a:r>
              <a:rPr lang="en-GB" dirty="0"/>
              <a:t>Sufficient variety</a:t>
            </a:r>
          </a:p>
          <a:p>
            <a:pPr>
              <a:lnSpc>
                <a:spcPct val="250000"/>
              </a:lnSpc>
            </a:pPr>
            <a:r>
              <a:rPr lang="en-GB" dirty="0"/>
              <a:t>Enjoyable mealtimes</a:t>
            </a:r>
          </a:p>
        </p:txBody>
      </p:sp>
    </p:spTree>
    <p:custDataLst>
      <p:tags r:id="rId1"/>
    </p:custDataLst>
    <p:extLst>
      <p:ext uri="{BB962C8B-B14F-4D97-AF65-F5344CB8AC3E}">
        <p14:creationId xmlns:p14="http://schemas.microsoft.com/office/powerpoint/2010/main" val="1421527249"/>
      </p:ext>
    </p:extLst>
  </p:cSld>
  <p:clrMapOvr>
    <a:masterClrMapping/>
  </p:clrMapOvr>
  <mc:AlternateContent xmlns:mc="http://schemas.openxmlformats.org/markup-compatibility/2006" xmlns:p14="http://schemas.microsoft.com/office/powerpoint/2010/main">
    <mc:Choice Requires="p14">
      <p:transition spd="slow" p14:dur="2000" advTm="55839"/>
    </mc:Choice>
    <mc:Fallback xmlns="">
      <p:transition spd="slow" advTm="55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6893-F5D5-4DED-B4F0-302421E90883}"/>
              </a:ext>
            </a:extLst>
          </p:cNvPr>
          <p:cNvSpPr>
            <a:spLocks noGrp="1"/>
          </p:cNvSpPr>
          <p:nvPr>
            <p:ph type="title"/>
          </p:nvPr>
        </p:nvSpPr>
        <p:spPr/>
        <p:txBody>
          <a:bodyPr/>
          <a:lstStyle/>
          <a:p>
            <a:r>
              <a:rPr lang="en-GB" dirty="0"/>
              <a:t>The 7 C’s</a:t>
            </a:r>
          </a:p>
        </p:txBody>
      </p:sp>
      <p:sp>
        <p:nvSpPr>
          <p:cNvPr id="3" name="Content Placeholder 2">
            <a:extLst>
              <a:ext uri="{FF2B5EF4-FFF2-40B4-BE49-F238E27FC236}">
                <a16:creationId xmlns:a16="http://schemas.microsoft.com/office/drawing/2014/main" id="{CE60F20D-B6AC-4750-B30E-FAF5551C9316}"/>
              </a:ext>
            </a:extLst>
          </p:cNvPr>
          <p:cNvSpPr>
            <a:spLocks noGrp="1"/>
          </p:cNvSpPr>
          <p:nvPr>
            <p:ph idx="1"/>
          </p:nvPr>
        </p:nvSpPr>
        <p:spPr>
          <a:xfrm>
            <a:off x="272142" y="1417638"/>
            <a:ext cx="8896663" cy="3263504"/>
          </a:xfrm>
        </p:spPr>
        <p:txBody>
          <a:bodyPr>
            <a:noAutofit/>
          </a:bodyPr>
          <a:lstStyle/>
          <a:p>
            <a:pPr>
              <a:lnSpc>
                <a:spcPct val="150000"/>
              </a:lnSpc>
            </a:pPr>
            <a:r>
              <a:rPr lang="en-GB" sz="1800" b="1" dirty="0"/>
              <a:t>Cost </a:t>
            </a:r>
            <a:r>
              <a:rPr lang="en-GB" sz="1800" dirty="0"/>
              <a:t>– affordability of eating well  </a:t>
            </a:r>
          </a:p>
          <a:p>
            <a:pPr>
              <a:lnSpc>
                <a:spcPct val="150000"/>
              </a:lnSpc>
            </a:pPr>
            <a:r>
              <a:rPr lang="en-GB" sz="1800" b="1" dirty="0"/>
              <a:t>Commerce </a:t>
            </a:r>
            <a:r>
              <a:rPr lang="en-GB" sz="1800" dirty="0"/>
              <a:t>– determines the availability and promotion of different food types</a:t>
            </a:r>
          </a:p>
          <a:p>
            <a:pPr>
              <a:lnSpc>
                <a:spcPct val="150000"/>
              </a:lnSpc>
            </a:pPr>
            <a:r>
              <a:rPr lang="en-GB" sz="1800" b="1" dirty="0"/>
              <a:t>Convenience</a:t>
            </a:r>
            <a:r>
              <a:rPr lang="en-GB" sz="1800" dirty="0"/>
              <a:t> - of processed foods - Ease of access, preparation &amp; consumption</a:t>
            </a:r>
          </a:p>
          <a:p>
            <a:pPr>
              <a:lnSpc>
                <a:spcPct val="150000"/>
              </a:lnSpc>
            </a:pPr>
            <a:r>
              <a:rPr lang="en-GB" sz="1800" b="1" dirty="0"/>
              <a:t>Culture </a:t>
            </a:r>
            <a:r>
              <a:rPr lang="en-GB" sz="1800" dirty="0"/>
              <a:t>– National, local and family food culture</a:t>
            </a:r>
          </a:p>
          <a:p>
            <a:pPr>
              <a:lnSpc>
                <a:spcPct val="150000"/>
              </a:lnSpc>
            </a:pPr>
            <a:r>
              <a:rPr lang="en-GB" sz="1800" b="1" dirty="0"/>
              <a:t>Choice</a:t>
            </a:r>
            <a:r>
              <a:rPr lang="en-GB" sz="1800" dirty="0"/>
              <a:t> – too many appealing alternatives</a:t>
            </a:r>
          </a:p>
          <a:p>
            <a:pPr>
              <a:lnSpc>
                <a:spcPct val="150000"/>
              </a:lnSpc>
            </a:pPr>
            <a:r>
              <a:rPr lang="en-GB" sz="1800" b="1" dirty="0"/>
              <a:t>Confidence</a:t>
            </a:r>
            <a:r>
              <a:rPr lang="en-GB" sz="1800" dirty="0"/>
              <a:t> – cooking/parenting etc</a:t>
            </a:r>
          </a:p>
          <a:p>
            <a:pPr>
              <a:lnSpc>
                <a:spcPct val="150000"/>
              </a:lnSpc>
            </a:pPr>
            <a:r>
              <a:rPr lang="en-GB" sz="1800" b="1" dirty="0"/>
              <a:t>Child</a:t>
            </a:r>
            <a:r>
              <a:rPr lang="en-GB" sz="1800" dirty="0"/>
              <a:t> – Innate or acquired restrictive eating due to sensory &amp; psychological differences</a:t>
            </a:r>
          </a:p>
          <a:p>
            <a:pPr>
              <a:lnSpc>
                <a:spcPct val="150000"/>
              </a:lnSpc>
            </a:pPr>
            <a:endParaRPr lang="en-GB" sz="1800" dirty="0"/>
          </a:p>
          <a:p>
            <a:pPr>
              <a:lnSpc>
                <a:spcPct val="150000"/>
              </a:lnSpc>
            </a:pPr>
            <a:r>
              <a:rPr lang="en-GB" sz="1800" dirty="0"/>
              <a:t>Diet is as good as the weakest link in the chain</a:t>
            </a:r>
          </a:p>
        </p:txBody>
      </p:sp>
    </p:spTree>
    <p:custDataLst>
      <p:tags r:id="rId1"/>
    </p:custDataLst>
    <p:extLst>
      <p:ext uri="{BB962C8B-B14F-4D97-AF65-F5344CB8AC3E}">
        <p14:creationId xmlns:p14="http://schemas.microsoft.com/office/powerpoint/2010/main" val="145397966"/>
      </p:ext>
    </p:extLst>
  </p:cSld>
  <p:clrMapOvr>
    <a:masterClrMapping/>
  </p:clrMapOvr>
  <mc:AlternateContent xmlns:mc="http://schemas.openxmlformats.org/markup-compatibility/2006" xmlns:p14="http://schemas.microsoft.com/office/powerpoint/2010/main">
    <mc:Choice Requires="p14">
      <p:transition spd="slow" p14:dur="2000" advTm="52200"/>
    </mc:Choice>
    <mc:Fallback xmlns="">
      <p:transition spd="slow" advTm="52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BD1A-8194-4474-B55D-740ABF627293}"/>
              </a:ext>
            </a:extLst>
          </p:cNvPr>
          <p:cNvSpPr>
            <a:spLocks noGrp="1"/>
          </p:cNvSpPr>
          <p:nvPr>
            <p:ph type="title"/>
          </p:nvPr>
        </p:nvSpPr>
        <p:spPr/>
        <p:txBody>
          <a:bodyPr/>
          <a:lstStyle/>
          <a:p>
            <a:r>
              <a:rPr lang="en-GB" dirty="0"/>
              <a:t>Reasons for selective eating</a:t>
            </a:r>
          </a:p>
        </p:txBody>
      </p:sp>
      <p:sp>
        <p:nvSpPr>
          <p:cNvPr id="3" name="Content Placeholder 2">
            <a:extLst>
              <a:ext uri="{FF2B5EF4-FFF2-40B4-BE49-F238E27FC236}">
                <a16:creationId xmlns:a16="http://schemas.microsoft.com/office/drawing/2014/main" id="{A5A7B847-DB86-4731-89D3-60D048CC7B42}"/>
              </a:ext>
            </a:extLst>
          </p:cNvPr>
          <p:cNvSpPr>
            <a:spLocks noGrp="1"/>
          </p:cNvSpPr>
          <p:nvPr>
            <p:ph idx="1"/>
          </p:nvPr>
        </p:nvSpPr>
        <p:spPr/>
        <p:txBody>
          <a:bodyPr>
            <a:normAutofit lnSpcReduction="10000"/>
          </a:bodyPr>
          <a:lstStyle/>
          <a:p>
            <a:r>
              <a:rPr lang="en-GB" dirty="0"/>
              <a:t>Age</a:t>
            </a:r>
          </a:p>
          <a:p>
            <a:r>
              <a:rPr lang="en-GB" dirty="0"/>
              <a:t>Medical cause</a:t>
            </a:r>
          </a:p>
          <a:p>
            <a:r>
              <a:rPr lang="en-GB" dirty="0"/>
              <a:t>Familiarity</a:t>
            </a:r>
          </a:p>
          <a:p>
            <a:r>
              <a:rPr lang="en-GB" dirty="0"/>
              <a:t>Sensory preference</a:t>
            </a:r>
          </a:p>
          <a:p>
            <a:r>
              <a:rPr lang="en-GB" dirty="0"/>
              <a:t>Fear of the unknown</a:t>
            </a:r>
          </a:p>
          <a:p>
            <a:r>
              <a:rPr lang="en-GB" dirty="0"/>
              <a:t>Desire for routine</a:t>
            </a:r>
          </a:p>
          <a:p>
            <a:r>
              <a:rPr lang="en-GB" dirty="0"/>
              <a:t>Food addiction and craving</a:t>
            </a:r>
          </a:p>
          <a:p>
            <a:r>
              <a:rPr lang="en-GB" dirty="0"/>
              <a:t>Oppositional behaviour</a:t>
            </a:r>
          </a:p>
          <a:p>
            <a:endParaRPr lang="en-GB" dirty="0"/>
          </a:p>
        </p:txBody>
      </p:sp>
    </p:spTree>
    <p:custDataLst>
      <p:tags r:id="rId1"/>
    </p:custDataLst>
    <p:extLst>
      <p:ext uri="{BB962C8B-B14F-4D97-AF65-F5344CB8AC3E}">
        <p14:creationId xmlns:p14="http://schemas.microsoft.com/office/powerpoint/2010/main" val="1418763299"/>
      </p:ext>
    </p:extLst>
  </p:cSld>
  <p:clrMapOvr>
    <a:masterClrMapping/>
  </p:clrMapOvr>
  <mc:AlternateContent xmlns:mc="http://schemas.openxmlformats.org/markup-compatibility/2006" xmlns:p14="http://schemas.microsoft.com/office/powerpoint/2010/main">
    <mc:Choice Requires="p14">
      <p:transition spd="slow" p14:dur="2000" advTm="44940"/>
    </mc:Choice>
    <mc:Fallback xmlns="">
      <p:transition spd="slow" advTm="44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BCB2-614E-4FCB-B111-83C3E7627646}"/>
              </a:ext>
            </a:extLst>
          </p:cNvPr>
          <p:cNvSpPr>
            <a:spLocks noGrp="1"/>
          </p:cNvSpPr>
          <p:nvPr>
            <p:ph type="title"/>
          </p:nvPr>
        </p:nvSpPr>
        <p:spPr>
          <a:xfrm>
            <a:off x="457200" y="274638"/>
            <a:ext cx="8229600" cy="562074"/>
          </a:xfrm>
        </p:spPr>
        <p:txBody>
          <a:bodyPr>
            <a:normAutofit fontScale="90000"/>
          </a:bodyPr>
          <a:lstStyle/>
          <a:p>
            <a:r>
              <a:rPr lang="en-GB" dirty="0"/>
              <a:t>Food addiction &amp; craving</a:t>
            </a:r>
          </a:p>
        </p:txBody>
      </p:sp>
      <p:sp>
        <p:nvSpPr>
          <p:cNvPr id="3" name="Content Placeholder 2">
            <a:extLst>
              <a:ext uri="{FF2B5EF4-FFF2-40B4-BE49-F238E27FC236}">
                <a16:creationId xmlns:a16="http://schemas.microsoft.com/office/drawing/2014/main" id="{6C43DC0A-CFAE-4FF8-A482-B439CD6F0DD4}"/>
              </a:ext>
            </a:extLst>
          </p:cNvPr>
          <p:cNvSpPr>
            <a:spLocks noGrp="1"/>
          </p:cNvSpPr>
          <p:nvPr>
            <p:ph idx="1"/>
          </p:nvPr>
        </p:nvSpPr>
        <p:spPr>
          <a:xfrm>
            <a:off x="457200" y="836712"/>
            <a:ext cx="8229600" cy="5386610"/>
          </a:xfrm>
        </p:spPr>
        <p:txBody>
          <a:bodyPr>
            <a:normAutofit fontScale="92500" lnSpcReduction="10000"/>
          </a:bodyPr>
          <a:lstStyle/>
          <a:p>
            <a:pPr>
              <a:lnSpc>
                <a:spcPct val="150000"/>
              </a:lnSpc>
            </a:pPr>
            <a:r>
              <a:rPr lang="en-GB" sz="2400" dirty="0"/>
              <a:t>Need for routine?</a:t>
            </a:r>
          </a:p>
          <a:p>
            <a:r>
              <a:rPr lang="en-GB" sz="2400" dirty="0"/>
              <a:t>Sensory seeking? </a:t>
            </a:r>
          </a:p>
          <a:p>
            <a:pPr lvl="1"/>
            <a:r>
              <a:rPr lang="en-GB" sz="2400" dirty="0"/>
              <a:t>Crunchy</a:t>
            </a:r>
          </a:p>
          <a:p>
            <a:pPr lvl="1"/>
            <a:r>
              <a:rPr lang="en-GB" sz="2400" dirty="0"/>
              <a:t>Chewy</a:t>
            </a:r>
          </a:p>
          <a:p>
            <a:pPr lvl="1"/>
            <a:r>
              <a:rPr lang="en-GB" sz="2400" dirty="0"/>
              <a:t>Salty, sweet or sour</a:t>
            </a:r>
          </a:p>
          <a:p>
            <a:r>
              <a:rPr lang="en-GB" sz="2400" dirty="0"/>
              <a:t>Neurological effect?</a:t>
            </a:r>
          </a:p>
          <a:p>
            <a:pPr lvl="1"/>
            <a:r>
              <a:rPr lang="en-GB" sz="2400" dirty="0"/>
              <a:t>Sugar “craving”</a:t>
            </a:r>
          </a:p>
          <a:p>
            <a:pPr lvl="1"/>
            <a:r>
              <a:rPr lang="en-GB" sz="2400" dirty="0"/>
              <a:t>Gluten and casein </a:t>
            </a:r>
          </a:p>
          <a:p>
            <a:pPr marL="457200" lvl="1" indent="0">
              <a:buNone/>
            </a:pPr>
            <a:r>
              <a:rPr lang="en-GB" sz="2400" dirty="0"/>
              <a:t>(Opioid excess hypothesis)</a:t>
            </a:r>
          </a:p>
          <a:p>
            <a:pPr marL="457200" lvl="1" indent="0">
              <a:buNone/>
            </a:pPr>
            <a:endParaRPr lang="en-GB" sz="2400" dirty="0"/>
          </a:p>
          <a:p>
            <a:pPr marL="457200" lvl="1" indent="0">
              <a:buNone/>
            </a:pPr>
            <a:r>
              <a:rPr lang="en-GB" sz="2400" dirty="0"/>
              <a:t>More guidance on how to consider the evidence between nutritional interventions in ASD &amp; ADHD:</a:t>
            </a:r>
          </a:p>
          <a:p>
            <a:pPr marL="457200" lvl="1" indent="0">
              <a:buNone/>
            </a:pPr>
            <a:r>
              <a:rPr lang="en-GB" sz="2400" dirty="0">
                <a:hlinkClick r:id="rId3"/>
              </a:rPr>
              <a:t>https://www.thepineshighland.com/special-diets-for-children-with-autism</a:t>
            </a:r>
            <a:endParaRPr lang="en-GB" sz="2400" dirty="0"/>
          </a:p>
          <a:p>
            <a:pPr marL="457200" lvl="1" indent="0">
              <a:buNone/>
            </a:pPr>
            <a:endParaRPr lang="en-GB" sz="2400" dirty="0"/>
          </a:p>
          <a:p>
            <a:pPr marL="457200" lvl="1" indent="0">
              <a:buNone/>
            </a:pPr>
            <a:endParaRPr lang="en-GB" sz="2400" dirty="0"/>
          </a:p>
          <a:p>
            <a:pPr marL="457200" lvl="1" indent="0">
              <a:buNone/>
            </a:pPr>
            <a:endParaRPr lang="en-GB" sz="2400" dirty="0"/>
          </a:p>
          <a:p>
            <a:endParaRPr lang="en-GB" sz="2400" dirty="0"/>
          </a:p>
        </p:txBody>
      </p:sp>
    </p:spTree>
    <p:custDataLst>
      <p:tags r:id="rId1"/>
    </p:custDataLst>
    <p:extLst>
      <p:ext uri="{BB962C8B-B14F-4D97-AF65-F5344CB8AC3E}">
        <p14:creationId xmlns:p14="http://schemas.microsoft.com/office/powerpoint/2010/main" val="602456205"/>
      </p:ext>
    </p:extLst>
  </p:cSld>
  <p:clrMapOvr>
    <a:masterClrMapping/>
  </p:clrMapOvr>
  <mc:AlternateContent xmlns:mc="http://schemas.openxmlformats.org/markup-compatibility/2006" xmlns:p14="http://schemas.microsoft.com/office/powerpoint/2010/main">
    <mc:Choice Requires="p14">
      <p:transition spd="slow" p14:dur="2000" advTm="71481"/>
    </mc:Choice>
    <mc:Fallback xmlns="">
      <p:transition spd="slow" advTm="71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408B-F109-47C7-A3A3-C404BE4610DB}"/>
              </a:ext>
            </a:extLst>
          </p:cNvPr>
          <p:cNvSpPr>
            <a:spLocks noGrp="1"/>
          </p:cNvSpPr>
          <p:nvPr>
            <p:ph type="title"/>
          </p:nvPr>
        </p:nvSpPr>
        <p:spPr/>
        <p:txBody>
          <a:bodyPr/>
          <a:lstStyle/>
          <a:p>
            <a:r>
              <a:rPr lang="en-GB" dirty="0"/>
              <a:t>Selective Eating – Innate or Learnt?</a:t>
            </a:r>
          </a:p>
        </p:txBody>
      </p:sp>
      <p:sp>
        <p:nvSpPr>
          <p:cNvPr id="3" name="Content Placeholder 2">
            <a:extLst>
              <a:ext uri="{FF2B5EF4-FFF2-40B4-BE49-F238E27FC236}">
                <a16:creationId xmlns:a16="http://schemas.microsoft.com/office/drawing/2014/main" id="{BA71486E-9B17-4C70-9E7D-361A1BE339F8}"/>
              </a:ext>
            </a:extLst>
          </p:cNvPr>
          <p:cNvSpPr>
            <a:spLocks noGrp="1"/>
          </p:cNvSpPr>
          <p:nvPr>
            <p:ph idx="1"/>
          </p:nvPr>
        </p:nvSpPr>
        <p:spPr>
          <a:xfrm>
            <a:off x="457200" y="1393280"/>
            <a:ext cx="8229600" cy="4525963"/>
          </a:xfrm>
        </p:spPr>
        <p:txBody>
          <a:bodyPr>
            <a:normAutofit/>
          </a:bodyPr>
          <a:lstStyle/>
          <a:p>
            <a:pPr>
              <a:lnSpc>
                <a:spcPct val="250000"/>
              </a:lnSpc>
            </a:pPr>
            <a:r>
              <a:rPr lang="en-GB" sz="2400" dirty="0"/>
              <a:t>Most examples of picky eating are innate.</a:t>
            </a:r>
          </a:p>
          <a:p>
            <a:pPr>
              <a:lnSpc>
                <a:spcPct val="250000"/>
              </a:lnSpc>
            </a:pPr>
            <a:r>
              <a:rPr lang="en-GB" sz="2400" dirty="0"/>
              <a:t>It can be due to a lack of exposure.</a:t>
            </a:r>
          </a:p>
          <a:p>
            <a:pPr>
              <a:lnSpc>
                <a:spcPct val="250000"/>
              </a:lnSpc>
            </a:pPr>
            <a:r>
              <a:rPr lang="en-GB" sz="2400" dirty="0"/>
              <a:t>Exposure and modelling helps.</a:t>
            </a:r>
          </a:p>
          <a:p>
            <a:pPr>
              <a:lnSpc>
                <a:spcPct val="250000"/>
              </a:lnSpc>
            </a:pPr>
            <a:r>
              <a:rPr lang="en-GB" sz="2400" dirty="0"/>
              <a:t>Pressure, persuasion and rules may make things worse.</a:t>
            </a:r>
          </a:p>
        </p:txBody>
      </p:sp>
    </p:spTree>
    <p:custDataLst>
      <p:tags r:id="rId1"/>
    </p:custDataLst>
    <p:extLst>
      <p:ext uri="{BB962C8B-B14F-4D97-AF65-F5344CB8AC3E}">
        <p14:creationId xmlns:p14="http://schemas.microsoft.com/office/powerpoint/2010/main" val="1125644709"/>
      </p:ext>
    </p:extLst>
  </p:cSld>
  <p:clrMapOvr>
    <a:masterClrMapping/>
  </p:clrMapOvr>
  <mc:AlternateContent xmlns:mc="http://schemas.openxmlformats.org/markup-compatibility/2006" xmlns:p14="http://schemas.microsoft.com/office/powerpoint/2010/main">
    <mc:Choice Requires="p14">
      <p:transition spd="slow" p14:dur="2000" advTm="49307"/>
    </mc:Choice>
    <mc:Fallback xmlns="">
      <p:transition spd="slow" advTm="493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CCEC-2D3B-4803-AA10-DEFE506F2CE2}"/>
              </a:ext>
            </a:extLst>
          </p:cNvPr>
          <p:cNvSpPr>
            <a:spLocks noGrp="1"/>
          </p:cNvSpPr>
          <p:nvPr>
            <p:ph type="title"/>
          </p:nvPr>
        </p:nvSpPr>
        <p:spPr/>
        <p:txBody>
          <a:bodyPr/>
          <a:lstStyle/>
          <a:p>
            <a:r>
              <a:rPr lang="en-GB" dirty="0"/>
              <a:t>Terminology</a:t>
            </a:r>
          </a:p>
        </p:txBody>
      </p:sp>
      <p:sp>
        <p:nvSpPr>
          <p:cNvPr id="3" name="Content Placeholder 2">
            <a:extLst>
              <a:ext uri="{FF2B5EF4-FFF2-40B4-BE49-F238E27FC236}">
                <a16:creationId xmlns:a16="http://schemas.microsoft.com/office/drawing/2014/main" id="{A3B65C2F-BBE7-47CA-8C83-59CBA5E78BD8}"/>
              </a:ext>
            </a:extLst>
          </p:cNvPr>
          <p:cNvSpPr>
            <a:spLocks noGrp="1"/>
          </p:cNvSpPr>
          <p:nvPr>
            <p:ph idx="1"/>
          </p:nvPr>
        </p:nvSpPr>
        <p:spPr/>
        <p:txBody>
          <a:bodyPr/>
          <a:lstStyle/>
          <a:p>
            <a:pPr>
              <a:lnSpc>
                <a:spcPct val="200000"/>
              </a:lnSpc>
            </a:pPr>
            <a:r>
              <a:rPr lang="en-GB" dirty="0"/>
              <a:t>Picking eating / food fussiness?</a:t>
            </a:r>
          </a:p>
          <a:p>
            <a:pPr>
              <a:lnSpc>
                <a:spcPct val="200000"/>
              </a:lnSpc>
            </a:pPr>
            <a:r>
              <a:rPr lang="en-GB" dirty="0"/>
              <a:t>Selective?</a:t>
            </a:r>
          </a:p>
          <a:p>
            <a:pPr>
              <a:lnSpc>
                <a:spcPct val="200000"/>
              </a:lnSpc>
            </a:pPr>
            <a:r>
              <a:rPr lang="en-GB" dirty="0"/>
              <a:t>More severe food refusal: ARFID</a:t>
            </a:r>
          </a:p>
        </p:txBody>
      </p:sp>
    </p:spTree>
    <p:custDataLst>
      <p:tags r:id="rId1"/>
    </p:custDataLst>
    <p:extLst>
      <p:ext uri="{BB962C8B-B14F-4D97-AF65-F5344CB8AC3E}">
        <p14:creationId xmlns:p14="http://schemas.microsoft.com/office/powerpoint/2010/main" val="667513946"/>
      </p:ext>
    </p:extLst>
  </p:cSld>
  <p:clrMapOvr>
    <a:masterClrMapping/>
  </p:clrMapOvr>
  <mc:AlternateContent xmlns:mc="http://schemas.openxmlformats.org/markup-compatibility/2006" xmlns:p14="http://schemas.microsoft.com/office/powerpoint/2010/main">
    <mc:Choice Requires="p14">
      <p:transition spd="slow" p14:dur="2000" advTm="43384"/>
    </mc:Choice>
    <mc:Fallback xmlns="">
      <p:transition spd="slow" advTm="43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DE648D5-DC8A-4470-BF61-FEFC3CFB76A0}"/>
              </a:ext>
            </a:extLst>
          </p:cNvPr>
          <p:cNvGraphicFramePr>
            <a:graphicFrameLocks noGrp="1"/>
          </p:cNvGraphicFramePr>
          <p:nvPr>
            <p:ph idx="1"/>
          </p:nvPr>
        </p:nvGraphicFramePr>
        <p:xfrm>
          <a:off x="107504" y="188640"/>
          <a:ext cx="8928992" cy="602868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547537705"/>
                    </a:ext>
                  </a:extLst>
                </a:gridCol>
                <a:gridCol w="3024336">
                  <a:extLst>
                    <a:ext uri="{9D8B030D-6E8A-4147-A177-3AD203B41FA5}">
                      <a16:colId xmlns:a16="http://schemas.microsoft.com/office/drawing/2014/main" val="367543166"/>
                    </a:ext>
                  </a:extLst>
                </a:gridCol>
                <a:gridCol w="4464496">
                  <a:extLst>
                    <a:ext uri="{9D8B030D-6E8A-4147-A177-3AD203B41FA5}">
                      <a16:colId xmlns:a16="http://schemas.microsoft.com/office/drawing/2014/main" val="2649650469"/>
                    </a:ext>
                  </a:extLst>
                </a:gridCol>
              </a:tblGrid>
              <a:tr h="421142">
                <a:tc>
                  <a:txBody>
                    <a:bodyPr/>
                    <a:lstStyle/>
                    <a:p>
                      <a:endParaRPr lang="en-GB" dirty="0"/>
                    </a:p>
                  </a:txBody>
                  <a:tcPr/>
                </a:tc>
                <a:tc>
                  <a:txBody>
                    <a:bodyPr/>
                    <a:lstStyle/>
                    <a:p>
                      <a:r>
                        <a:rPr lang="en-GB" dirty="0"/>
                        <a:t>Picky Eating</a:t>
                      </a:r>
                    </a:p>
                  </a:txBody>
                  <a:tcPr/>
                </a:tc>
                <a:tc>
                  <a:txBody>
                    <a:bodyPr/>
                    <a:lstStyle/>
                    <a:p>
                      <a:r>
                        <a:rPr lang="en-GB" dirty="0"/>
                        <a:t>Extreme Food Refusal (ARFID)</a:t>
                      </a:r>
                    </a:p>
                  </a:txBody>
                  <a:tcPr/>
                </a:tc>
                <a:extLst>
                  <a:ext uri="{0D108BD9-81ED-4DB2-BD59-A6C34878D82A}">
                    <a16:rowId xmlns:a16="http://schemas.microsoft.com/office/drawing/2014/main" val="46799035"/>
                  </a:ext>
                </a:extLst>
              </a:tr>
              <a:tr h="726903">
                <a:tc>
                  <a:txBody>
                    <a:bodyPr/>
                    <a:lstStyle/>
                    <a:p>
                      <a:r>
                        <a:rPr lang="en-GB" dirty="0"/>
                        <a:t>Picky stage?</a:t>
                      </a:r>
                    </a:p>
                  </a:txBody>
                  <a:tcPr/>
                </a:tc>
                <a:tc>
                  <a:txBody>
                    <a:bodyPr/>
                    <a:lstStyle/>
                    <a:p>
                      <a:r>
                        <a:rPr lang="en-GB" dirty="0"/>
                        <a:t>Often grows out of it around 5 years of age</a:t>
                      </a:r>
                    </a:p>
                  </a:txBody>
                  <a:tcPr/>
                </a:tc>
                <a:tc>
                  <a:txBody>
                    <a:bodyPr/>
                    <a:lstStyle/>
                    <a:p>
                      <a:r>
                        <a:rPr lang="en-GB" dirty="0"/>
                        <a:t>Continues into primary school years and beyond</a:t>
                      </a:r>
                    </a:p>
                  </a:txBody>
                  <a:tcPr/>
                </a:tc>
                <a:extLst>
                  <a:ext uri="{0D108BD9-81ED-4DB2-BD59-A6C34878D82A}">
                    <a16:rowId xmlns:a16="http://schemas.microsoft.com/office/drawing/2014/main" val="1116747978"/>
                  </a:ext>
                </a:extLst>
              </a:tr>
              <a:tr h="726903">
                <a:tc>
                  <a:txBody>
                    <a:bodyPr/>
                    <a:lstStyle/>
                    <a:p>
                      <a:r>
                        <a:rPr lang="en-GB" dirty="0"/>
                        <a:t>Range of food</a:t>
                      </a:r>
                    </a:p>
                  </a:txBody>
                  <a:tcPr/>
                </a:tc>
                <a:tc>
                  <a:txBody>
                    <a:bodyPr/>
                    <a:lstStyle/>
                    <a:p>
                      <a:r>
                        <a:rPr lang="en-GB" dirty="0"/>
                        <a:t>Limited tastes and textures avoided</a:t>
                      </a:r>
                    </a:p>
                  </a:txBody>
                  <a:tcPr/>
                </a:tc>
                <a:tc>
                  <a:txBody>
                    <a:bodyPr/>
                    <a:lstStyle/>
                    <a:p>
                      <a:r>
                        <a:rPr lang="en-GB" dirty="0"/>
                        <a:t>Range limited to 10 foods or fewer</a:t>
                      </a:r>
                    </a:p>
                  </a:txBody>
                  <a:tcPr/>
                </a:tc>
                <a:extLst>
                  <a:ext uri="{0D108BD9-81ED-4DB2-BD59-A6C34878D82A}">
                    <a16:rowId xmlns:a16="http://schemas.microsoft.com/office/drawing/2014/main" val="2321964362"/>
                  </a:ext>
                </a:extLst>
              </a:tr>
              <a:tr h="1038433">
                <a:tc>
                  <a:txBody>
                    <a:bodyPr/>
                    <a:lstStyle/>
                    <a:p>
                      <a:r>
                        <a:rPr lang="en-GB" dirty="0"/>
                        <a:t>Texture</a:t>
                      </a:r>
                    </a:p>
                  </a:txBody>
                  <a:tcPr/>
                </a:tc>
                <a:tc>
                  <a:txBody>
                    <a:bodyPr/>
                    <a:lstStyle/>
                    <a:p>
                      <a:r>
                        <a:rPr lang="en-GB" dirty="0"/>
                        <a:t>Slimy, very chewy, &amp; stringy textures may be rejected</a:t>
                      </a:r>
                    </a:p>
                  </a:txBody>
                  <a:tcPr/>
                </a:tc>
                <a:tc>
                  <a:txBody>
                    <a:bodyPr/>
                    <a:lstStyle/>
                    <a:p>
                      <a:r>
                        <a:rPr lang="en-GB" dirty="0"/>
                        <a:t>Very limited simple textures accepted. Might struggle with tooth brushing, or messy hands too</a:t>
                      </a:r>
                    </a:p>
                  </a:txBody>
                  <a:tcPr/>
                </a:tc>
                <a:extLst>
                  <a:ext uri="{0D108BD9-81ED-4DB2-BD59-A6C34878D82A}">
                    <a16:rowId xmlns:a16="http://schemas.microsoft.com/office/drawing/2014/main" val="1158451336"/>
                  </a:ext>
                </a:extLst>
              </a:tr>
              <a:tr h="1038433">
                <a:tc>
                  <a:txBody>
                    <a:bodyPr/>
                    <a:lstStyle/>
                    <a:p>
                      <a:r>
                        <a:rPr lang="en-GB" dirty="0"/>
                        <a:t>Anxiety</a:t>
                      </a:r>
                    </a:p>
                  </a:txBody>
                  <a:tcPr/>
                </a:tc>
                <a:tc>
                  <a:txBody>
                    <a:bodyPr/>
                    <a:lstStyle/>
                    <a:p>
                      <a:r>
                        <a:rPr lang="en-GB" dirty="0"/>
                        <a:t>Might be a bit reluctant to try a new food</a:t>
                      </a:r>
                    </a:p>
                  </a:txBody>
                  <a:tcPr/>
                </a:tc>
                <a:tc>
                  <a:txBody>
                    <a:bodyPr/>
                    <a:lstStyle/>
                    <a:p>
                      <a:r>
                        <a:rPr lang="en-GB" dirty="0"/>
                        <a:t>May be highly fearful with new food.</a:t>
                      </a:r>
                    </a:p>
                    <a:p>
                      <a:r>
                        <a:rPr lang="en-GB" dirty="0"/>
                        <a:t>Wider non-food anxieties too</a:t>
                      </a:r>
                    </a:p>
                  </a:txBody>
                  <a:tcPr/>
                </a:tc>
                <a:extLst>
                  <a:ext uri="{0D108BD9-81ED-4DB2-BD59-A6C34878D82A}">
                    <a16:rowId xmlns:a16="http://schemas.microsoft.com/office/drawing/2014/main" val="3078806500"/>
                  </a:ext>
                </a:extLst>
              </a:tr>
              <a:tr h="1038433">
                <a:tc>
                  <a:txBody>
                    <a:bodyPr/>
                    <a:lstStyle/>
                    <a:p>
                      <a:r>
                        <a:rPr lang="en-GB" dirty="0"/>
                        <a:t>Attention to visual detail</a:t>
                      </a:r>
                    </a:p>
                  </a:txBody>
                  <a:tcPr/>
                </a:tc>
                <a:tc>
                  <a:txBody>
                    <a:bodyPr/>
                    <a:lstStyle/>
                    <a:p>
                      <a:r>
                        <a:rPr lang="en-GB" dirty="0"/>
                        <a:t>Not that bothered if it’s the right kind of food</a:t>
                      </a:r>
                    </a:p>
                  </a:txBody>
                  <a:tcPr/>
                </a:tc>
                <a:tc>
                  <a:txBody>
                    <a:bodyPr/>
                    <a:lstStyle/>
                    <a:p>
                      <a:r>
                        <a:rPr lang="en-GB" dirty="0"/>
                        <a:t>Very loyal to specific brands, sensitive to changes in packaging or imperfections in appearance.</a:t>
                      </a:r>
                    </a:p>
                  </a:txBody>
                  <a:tcPr/>
                </a:tc>
                <a:extLst>
                  <a:ext uri="{0D108BD9-81ED-4DB2-BD59-A6C34878D82A}">
                    <a16:rowId xmlns:a16="http://schemas.microsoft.com/office/drawing/2014/main" val="2672880230"/>
                  </a:ext>
                </a:extLst>
              </a:tr>
              <a:tr h="1038433">
                <a:tc>
                  <a:txBody>
                    <a:bodyPr/>
                    <a:lstStyle/>
                    <a:p>
                      <a:r>
                        <a:rPr lang="en-GB" dirty="0"/>
                        <a:t>Influenced by peers</a:t>
                      </a:r>
                    </a:p>
                  </a:txBody>
                  <a:tcPr/>
                </a:tc>
                <a:tc>
                  <a:txBody>
                    <a:bodyPr/>
                    <a:lstStyle/>
                    <a:p>
                      <a:r>
                        <a:rPr lang="en-GB" dirty="0"/>
                        <a:t>Foods become more accepted over time if your child sees their peers enjoying them</a:t>
                      </a:r>
                    </a:p>
                  </a:txBody>
                  <a:tcPr/>
                </a:tc>
                <a:tc>
                  <a:txBody>
                    <a:bodyPr/>
                    <a:lstStyle/>
                    <a:p>
                      <a:r>
                        <a:rPr lang="en-GB" dirty="0"/>
                        <a:t>Peer modelling makes</a:t>
                      </a:r>
                    </a:p>
                    <a:p>
                      <a:r>
                        <a:rPr lang="en-GB" dirty="0"/>
                        <a:t>either no difference or</a:t>
                      </a:r>
                    </a:p>
                    <a:p>
                      <a:r>
                        <a:rPr lang="en-GB" dirty="0"/>
                        <a:t>if it does, very minimal</a:t>
                      </a:r>
                    </a:p>
                  </a:txBody>
                  <a:tcPr/>
                </a:tc>
                <a:extLst>
                  <a:ext uri="{0D108BD9-81ED-4DB2-BD59-A6C34878D82A}">
                    <a16:rowId xmlns:a16="http://schemas.microsoft.com/office/drawing/2014/main" val="3857161573"/>
                  </a:ext>
                </a:extLst>
              </a:tr>
            </a:tbl>
          </a:graphicData>
        </a:graphic>
      </p:graphicFrame>
    </p:spTree>
    <p:extLst>
      <p:ext uri="{BB962C8B-B14F-4D97-AF65-F5344CB8AC3E}">
        <p14:creationId xmlns:p14="http://schemas.microsoft.com/office/powerpoint/2010/main" val="293222355"/>
      </p:ext>
    </p:extLst>
  </p:cSld>
  <p:clrMapOvr>
    <a:masterClrMapping/>
  </p:clrMapOvr>
  <mc:AlternateContent xmlns:mc="http://schemas.openxmlformats.org/markup-compatibility/2006" xmlns:p14="http://schemas.microsoft.com/office/powerpoint/2010/main">
    <mc:Choice Requires="p14">
      <p:transition spd="slow" p14:dur="2000" advTm="27711"/>
    </mc:Choice>
    <mc:Fallback xmlns="">
      <p:transition spd="slow" advTm="27711"/>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CB37-4B5F-4E27-B9B0-8D7E0244AD5C}"/>
              </a:ext>
            </a:extLst>
          </p:cNvPr>
          <p:cNvSpPr>
            <a:spLocks noGrp="1"/>
          </p:cNvSpPr>
          <p:nvPr>
            <p:ph type="title"/>
          </p:nvPr>
        </p:nvSpPr>
        <p:spPr>
          <a:xfrm>
            <a:off x="457200" y="274638"/>
            <a:ext cx="8229600" cy="457199"/>
          </a:xfrm>
        </p:spPr>
        <p:txBody>
          <a:bodyPr>
            <a:normAutofit fontScale="90000"/>
          </a:bodyPr>
          <a:lstStyle/>
          <a:p>
            <a:r>
              <a:rPr lang="en-GB" sz="2800" dirty="0"/>
              <a:t>Picky eating or more extreme food refusal?</a:t>
            </a:r>
          </a:p>
        </p:txBody>
      </p:sp>
      <p:sp>
        <p:nvSpPr>
          <p:cNvPr id="3" name="Content Placeholder 2">
            <a:extLst>
              <a:ext uri="{FF2B5EF4-FFF2-40B4-BE49-F238E27FC236}">
                <a16:creationId xmlns:a16="http://schemas.microsoft.com/office/drawing/2014/main" id="{EB8B459B-041D-4AC3-B2B4-1D44FA1F02FD}"/>
              </a:ext>
            </a:extLst>
          </p:cNvPr>
          <p:cNvSpPr>
            <a:spLocks noGrp="1"/>
          </p:cNvSpPr>
          <p:nvPr>
            <p:ph idx="1"/>
          </p:nvPr>
        </p:nvSpPr>
        <p:spPr>
          <a:xfrm>
            <a:off x="-108520" y="908720"/>
            <a:ext cx="9252520" cy="5472608"/>
          </a:xfrm>
        </p:spPr>
        <p:txBody>
          <a:bodyPr>
            <a:normAutofit fontScale="85000" lnSpcReduction="10000"/>
          </a:bodyPr>
          <a:lstStyle/>
          <a:p>
            <a:pPr>
              <a:lnSpc>
                <a:spcPct val="250000"/>
              </a:lnSpc>
            </a:pPr>
            <a:r>
              <a:rPr lang="en-GB" sz="2000" dirty="0"/>
              <a:t>Picky Eating and extreme food refusal: psychological &amp; sensory dimensions</a:t>
            </a:r>
          </a:p>
          <a:p>
            <a:pPr>
              <a:lnSpc>
                <a:spcPct val="250000"/>
              </a:lnSpc>
            </a:pPr>
            <a:r>
              <a:rPr lang="en-GB" sz="2000" dirty="0"/>
              <a:t>More extreme &amp; long lasting examples can be “ARFID”</a:t>
            </a:r>
          </a:p>
          <a:p>
            <a:pPr>
              <a:lnSpc>
                <a:spcPct val="250000"/>
              </a:lnSpc>
            </a:pPr>
            <a:r>
              <a:rPr lang="en-GB" sz="2000" dirty="0"/>
              <a:t>ARFID = </a:t>
            </a:r>
            <a:r>
              <a:rPr lang="en-GB" sz="2000" u="sng" dirty="0"/>
              <a:t>A</a:t>
            </a:r>
            <a:r>
              <a:rPr lang="en-GB" sz="2000" dirty="0"/>
              <a:t>voidant or </a:t>
            </a:r>
            <a:r>
              <a:rPr lang="en-GB" sz="2000" u="sng" dirty="0"/>
              <a:t>R</a:t>
            </a:r>
            <a:r>
              <a:rPr lang="en-GB" sz="2000" dirty="0"/>
              <a:t>estrictive </a:t>
            </a:r>
            <a:r>
              <a:rPr lang="en-GB" sz="2000" u="sng" dirty="0"/>
              <a:t>F</a:t>
            </a:r>
            <a:r>
              <a:rPr lang="en-GB" sz="2000" dirty="0"/>
              <a:t>ood </a:t>
            </a:r>
            <a:r>
              <a:rPr lang="en-GB" sz="2000" u="sng" dirty="0"/>
              <a:t>I</a:t>
            </a:r>
            <a:r>
              <a:rPr lang="en-GB" sz="2000" dirty="0"/>
              <a:t>ntake </a:t>
            </a:r>
            <a:r>
              <a:rPr lang="en-GB" sz="2000" u="sng" dirty="0"/>
              <a:t>D</a:t>
            </a:r>
            <a:r>
              <a:rPr lang="en-GB" sz="2000" dirty="0"/>
              <a:t>isorder</a:t>
            </a:r>
          </a:p>
          <a:p>
            <a:pPr>
              <a:lnSpc>
                <a:spcPct val="250000"/>
              </a:lnSpc>
            </a:pPr>
            <a:r>
              <a:rPr lang="en-GB" sz="2000" dirty="0"/>
              <a:t>Some children with ARFID show little interest in food</a:t>
            </a:r>
          </a:p>
          <a:p>
            <a:pPr>
              <a:lnSpc>
                <a:spcPct val="250000"/>
              </a:lnSpc>
            </a:pPr>
            <a:r>
              <a:rPr lang="en-GB" sz="2000" dirty="0"/>
              <a:t>“Picky eating” may require favourite foods to be restricted</a:t>
            </a:r>
          </a:p>
          <a:p>
            <a:pPr>
              <a:lnSpc>
                <a:spcPct val="250000"/>
              </a:lnSpc>
            </a:pPr>
            <a:r>
              <a:rPr lang="en-GB" sz="2000" dirty="0"/>
              <a:t>Preferred foods may be needed to keep ARFID child feeling safe</a:t>
            </a:r>
            <a:r>
              <a:rPr lang="en-GB" sz="2000" dirty="0">
                <a:solidFill>
                  <a:srgbClr val="FF0000"/>
                </a:solidFill>
              </a:rPr>
              <a:t>*</a:t>
            </a:r>
          </a:p>
          <a:p>
            <a:pPr marL="0" indent="0">
              <a:lnSpc>
                <a:spcPct val="250000"/>
              </a:lnSpc>
              <a:buNone/>
            </a:pPr>
            <a:endParaRPr lang="en-GB" sz="2000" dirty="0"/>
          </a:p>
          <a:p>
            <a:pPr>
              <a:lnSpc>
                <a:spcPct val="250000"/>
              </a:lnSpc>
              <a:buFont typeface="Arial" panose="020B0604020202020204" pitchFamily="34" charset="0"/>
              <a:buChar char="•"/>
            </a:pPr>
            <a:r>
              <a:rPr lang="en-GB" sz="2000" dirty="0">
                <a:solidFill>
                  <a:srgbClr val="FF0000"/>
                </a:solidFill>
              </a:rPr>
              <a:t>For more on ARFID, visit </a:t>
            </a:r>
            <a:r>
              <a:rPr lang="en-GB" sz="2000" dirty="0">
                <a:solidFill>
                  <a:srgbClr val="FF0000"/>
                </a:solidFill>
                <a:hlinkClick r:id="rId3"/>
              </a:rPr>
              <a:t>https://www.beateatingdisorders.org.uk/your-stories/endeavour-blog/</a:t>
            </a:r>
            <a:endParaRPr lang="en-GB" sz="2000" dirty="0">
              <a:solidFill>
                <a:srgbClr val="FF0000"/>
              </a:solidFill>
            </a:endParaRPr>
          </a:p>
          <a:p>
            <a:pPr marL="0" indent="0">
              <a:lnSpc>
                <a:spcPct val="250000"/>
              </a:lnSpc>
              <a:buNone/>
            </a:pPr>
            <a:endParaRPr lang="en-GB" sz="2000" dirty="0">
              <a:solidFill>
                <a:srgbClr val="FF0000"/>
              </a:solidFill>
            </a:endParaRPr>
          </a:p>
          <a:p>
            <a:pPr marL="0" indent="0">
              <a:lnSpc>
                <a:spcPct val="250000"/>
              </a:lnSpc>
              <a:buNone/>
            </a:pPr>
            <a:endParaRPr lang="en-GB" sz="2000" dirty="0"/>
          </a:p>
          <a:p>
            <a:pPr>
              <a:lnSpc>
                <a:spcPct val="250000"/>
              </a:lnSpc>
            </a:pPr>
            <a:endParaRPr lang="en-GB" sz="2000" dirty="0"/>
          </a:p>
        </p:txBody>
      </p:sp>
    </p:spTree>
    <p:custDataLst>
      <p:tags r:id="rId1"/>
    </p:custDataLst>
    <p:extLst>
      <p:ext uri="{BB962C8B-B14F-4D97-AF65-F5344CB8AC3E}">
        <p14:creationId xmlns:p14="http://schemas.microsoft.com/office/powerpoint/2010/main" val="729422969"/>
      </p:ext>
    </p:extLst>
  </p:cSld>
  <p:clrMapOvr>
    <a:masterClrMapping/>
  </p:clrMapOvr>
  <mc:AlternateContent xmlns:mc="http://schemas.openxmlformats.org/markup-compatibility/2006" xmlns:p14="http://schemas.microsoft.com/office/powerpoint/2010/main">
    <mc:Choice Requires="p14">
      <p:transition spd="slow" p14:dur="2000" advTm="65521"/>
    </mc:Choice>
    <mc:Fallback xmlns="">
      <p:transition spd="slow" advTm="65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2D13-5648-44DF-881C-26F3E4AEC3A1}"/>
              </a:ext>
            </a:extLst>
          </p:cNvPr>
          <p:cNvSpPr>
            <a:spLocks noGrp="1"/>
          </p:cNvSpPr>
          <p:nvPr>
            <p:ph type="title"/>
          </p:nvPr>
        </p:nvSpPr>
        <p:spPr>
          <a:xfrm>
            <a:off x="395536" y="365126"/>
            <a:ext cx="8352928" cy="1325563"/>
          </a:xfrm>
        </p:spPr>
        <p:txBody>
          <a:bodyPr>
            <a:normAutofit/>
          </a:bodyPr>
          <a:lstStyle/>
          <a:p>
            <a:r>
              <a:rPr lang="en-GB" sz="3200" dirty="0"/>
              <a:t>Choice and “Holding out for something better!”</a:t>
            </a:r>
          </a:p>
        </p:txBody>
      </p:sp>
      <p:sp>
        <p:nvSpPr>
          <p:cNvPr id="3" name="Content Placeholder 2">
            <a:extLst>
              <a:ext uri="{FF2B5EF4-FFF2-40B4-BE49-F238E27FC236}">
                <a16:creationId xmlns:a16="http://schemas.microsoft.com/office/drawing/2014/main" id="{7F787F49-D165-473D-BE8C-0BC50B132970}"/>
              </a:ext>
            </a:extLst>
          </p:cNvPr>
          <p:cNvSpPr>
            <a:spLocks noGrp="1"/>
          </p:cNvSpPr>
          <p:nvPr>
            <p:ph idx="1"/>
          </p:nvPr>
        </p:nvSpPr>
        <p:spPr>
          <a:xfrm>
            <a:off x="518864" y="2132856"/>
            <a:ext cx="8229600" cy="4525963"/>
          </a:xfrm>
        </p:spPr>
        <p:txBody>
          <a:bodyPr>
            <a:normAutofit/>
          </a:bodyPr>
          <a:lstStyle/>
          <a:p>
            <a:pPr marL="0" indent="0">
              <a:buNone/>
            </a:pPr>
            <a:r>
              <a:rPr lang="en-GB" sz="2400" dirty="0"/>
              <a:t>Food acceptance depends on….</a:t>
            </a:r>
          </a:p>
          <a:p>
            <a:endParaRPr lang="en-GB" sz="2400" dirty="0"/>
          </a:p>
          <a:p>
            <a:pPr marL="0" indent="0">
              <a:buNone/>
            </a:pPr>
            <a:r>
              <a:rPr lang="en-GB" sz="2400" dirty="0"/>
              <a:t>	What you </a:t>
            </a:r>
            <a:r>
              <a:rPr lang="en-GB" sz="2400" b="1" i="1" dirty="0"/>
              <a:t>think</a:t>
            </a:r>
            <a:r>
              <a:rPr lang="en-GB" sz="2400" dirty="0"/>
              <a:t> the new food will be like</a:t>
            </a:r>
          </a:p>
          <a:p>
            <a:pPr marL="0" indent="0">
              <a:buNone/>
            </a:pPr>
            <a:endParaRPr lang="en-GB" sz="2400" dirty="0"/>
          </a:p>
          <a:p>
            <a:pPr marL="0" indent="0">
              <a:buNone/>
            </a:pPr>
            <a:r>
              <a:rPr lang="en-GB" sz="2400" dirty="0"/>
              <a:t>	What the new food actually </a:t>
            </a:r>
            <a:r>
              <a:rPr lang="en-GB" sz="2400" b="1" i="1" dirty="0"/>
              <a:t>tastes</a:t>
            </a:r>
            <a:r>
              <a:rPr lang="en-GB" sz="2400" dirty="0"/>
              <a:t> like</a:t>
            </a:r>
          </a:p>
          <a:p>
            <a:pPr marL="0" indent="0">
              <a:buNone/>
            </a:pPr>
            <a:endParaRPr lang="en-GB" sz="2400" dirty="0"/>
          </a:p>
          <a:p>
            <a:pPr marL="0" indent="0">
              <a:buNone/>
            </a:pPr>
            <a:r>
              <a:rPr lang="en-GB" sz="2400" dirty="0"/>
              <a:t>	If there is a more appealing or familiar alternative</a:t>
            </a:r>
          </a:p>
        </p:txBody>
      </p:sp>
    </p:spTree>
    <p:custDataLst>
      <p:tags r:id="rId1"/>
    </p:custDataLst>
    <p:extLst>
      <p:ext uri="{BB962C8B-B14F-4D97-AF65-F5344CB8AC3E}">
        <p14:creationId xmlns:p14="http://schemas.microsoft.com/office/powerpoint/2010/main" val="271175096"/>
      </p:ext>
    </p:extLst>
  </p:cSld>
  <p:clrMapOvr>
    <a:masterClrMapping/>
  </p:clrMapOvr>
  <mc:AlternateContent xmlns:mc="http://schemas.openxmlformats.org/markup-compatibility/2006" xmlns:p14="http://schemas.microsoft.com/office/powerpoint/2010/main">
    <mc:Choice Requires="p14">
      <p:transition spd="slow" p14:dur="2000" advTm="50531"/>
    </mc:Choice>
    <mc:Fallback xmlns="">
      <p:transition spd="slow" advTm="50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GB" altLang="en-US" sz="3200" dirty="0"/>
              <a:t>Most successful approach to tackling selective eating in young children</a:t>
            </a:r>
          </a:p>
        </p:txBody>
      </p:sp>
      <p:sp>
        <p:nvSpPr>
          <p:cNvPr id="61443" name="Rectangle 3"/>
          <p:cNvSpPr>
            <a:spLocks noGrp="1"/>
          </p:cNvSpPr>
          <p:nvPr>
            <p:ph type="body" idx="1"/>
          </p:nvPr>
        </p:nvSpPr>
        <p:spPr>
          <a:xfrm>
            <a:off x="889655" y="1417638"/>
            <a:ext cx="7776864" cy="4210050"/>
          </a:xfrm>
        </p:spPr>
        <p:txBody>
          <a:bodyPr/>
          <a:lstStyle/>
          <a:p>
            <a:pPr marL="514350" indent="-514350">
              <a:spcAft>
                <a:spcPct val="75000"/>
              </a:spcAft>
              <a:buFont typeface="+mj-lt"/>
              <a:buAutoNum type="arabicPeriod"/>
            </a:pPr>
            <a:r>
              <a:rPr lang="en-GB" altLang="en-US" sz="2000" dirty="0"/>
              <a:t>Good modelling (not persuasion or coaxing)</a:t>
            </a:r>
          </a:p>
          <a:p>
            <a:pPr marL="514350" indent="-514350">
              <a:spcAft>
                <a:spcPct val="75000"/>
              </a:spcAft>
              <a:buFont typeface="+mj-lt"/>
              <a:buAutoNum type="arabicPeriod"/>
            </a:pPr>
            <a:r>
              <a:rPr lang="en-GB" altLang="en-US" sz="2000" dirty="0"/>
              <a:t>Appear not to care (whist still caring!)</a:t>
            </a:r>
          </a:p>
          <a:p>
            <a:pPr marL="514350" indent="-514350">
              <a:spcAft>
                <a:spcPct val="75000"/>
              </a:spcAft>
              <a:buFont typeface="+mj-lt"/>
              <a:buAutoNum type="arabicPeriod"/>
            </a:pPr>
            <a:r>
              <a:rPr lang="en-GB" altLang="en-US" sz="2000" dirty="0"/>
              <a:t>Maximum exposure to the right foods</a:t>
            </a:r>
          </a:p>
          <a:p>
            <a:pPr marL="514350" indent="-514350">
              <a:spcAft>
                <a:spcPct val="75000"/>
              </a:spcAft>
              <a:buFont typeface="+mj-lt"/>
              <a:buAutoNum type="arabicPeriod"/>
            </a:pPr>
            <a:r>
              <a:rPr lang="en-GB" altLang="en-US" sz="2000" dirty="0"/>
              <a:t>Realistic changes (appearance, concept, flavour, texture)</a:t>
            </a:r>
          </a:p>
          <a:p>
            <a:pPr marL="514350" indent="-514350">
              <a:spcAft>
                <a:spcPct val="75000"/>
              </a:spcAft>
              <a:buFont typeface="+mj-lt"/>
              <a:buAutoNum type="arabicPeriod"/>
            </a:pPr>
            <a:r>
              <a:rPr lang="en-GB" altLang="en-US" sz="2000" i="1" dirty="0"/>
              <a:t>Consider</a:t>
            </a:r>
            <a:r>
              <a:rPr lang="en-GB" altLang="en-US" sz="2000" dirty="0"/>
              <a:t> limiting exposure to preferred foods</a:t>
            </a:r>
          </a:p>
          <a:p>
            <a:pPr marL="514350" indent="-514350">
              <a:spcAft>
                <a:spcPct val="75000"/>
              </a:spcAft>
              <a:buFont typeface="+mj-lt"/>
              <a:buAutoNum type="arabicPeriod"/>
            </a:pPr>
            <a:r>
              <a:rPr lang="en-GB" altLang="en-US" sz="2000" dirty="0"/>
              <a:t>Involve in food preparation</a:t>
            </a:r>
          </a:p>
          <a:p>
            <a:pPr marL="514350" indent="-514350">
              <a:spcAft>
                <a:spcPct val="75000"/>
              </a:spcAft>
              <a:buFont typeface="+mj-lt"/>
              <a:buAutoNum type="arabicPeriod"/>
            </a:pPr>
            <a:r>
              <a:rPr lang="en-GB" altLang="en-US" sz="2000" dirty="0"/>
              <a:t>Try self-service from shared dishes</a:t>
            </a:r>
          </a:p>
          <a:p>
            <a:pPr marL="0" indent="0">
              <a:spcAft>
                <a:spcPct val="75000"/>
              </a:spcAft>
              <a:buNone/>
            </a:pPr>
            <a:endParaRPr lang="en-GB" altLang="en-US" sz="2400" dirty="0">
              <a:solidFill>
                <a:prstClr val="black"/>
              </a:solidFill>
            </a:endParaRPr>
          </a:p>
          <a:p>
            <a:pPr marL="0" indent="0">
              <a:spcAft>
                <a:spcPct val="75000"/>
              </a:spcAft>
              <a:buNone/>
            </a:pPr>
            <a:r>
              <a:rPr lang="en-GB" sz="2000" u="sng" dirty="0">
                <a:solidFill>
                  <a:prstClr val="black"/>
                </a:solidFill>
                <a:hlinkClick r:id="rId3">
                  <a:extLst>
                    <a:ext uri="{A12FA001-AC4F-418D-AE19-62706E023703}">
                      <ahyp:hlinkClr xmlns:ahyp="http://schemas.microsoft.com/office/drawing/2018/hyperlinkcolor" val="tx"/>
                    </a:ext>
                  </a:extLst>
                </a:hlinkClick>
              </a:rPr>
              <a:t>https://youtu.be/pMcxiYb4ANc</a:t>
            </a:r>
            <a:r>
              <a:rPr lang="en-GB" sz="2000" u="sng" dirty="0">
                <a:solidFill>
                  <a:prstClr val="black"/>
                </a:solidFill>
              </a:rPr>
              <a:t> </a:t>
            </a:r>
          </a:p>
          <a:p>
            <a:pPr marL="0" indent="0">
              <a:spcAft>
                <a:spcPct val="75000"/>
              </a:spcAft>
              <a:buNone/>
            </a:pPr>
            <a:endParaRPr lang="en-GB" sz="2000" dirty="0">
              <a:solidFill>
                <a:prstClr val="black"/>
              </a:solidFill>
            </a:endParaRPr>
          </a:p>
          <a:p>
            <a:pPr marL="514350" indent="-514350">
              <a:spcAft>
                <a:spcPct val="75000"/>
              </a:spcAft>
              <a:buFont typeface="+mj-lt"/>
              <a:buAutoNum type="arabicPeriod"/>
            </a:pPr>
            <a:endParaRPr lang="en-GB" altLang="en-US" sz="2000" dirty="0"/>
          </a:p>
          <a:p>
            <a:pPr>
              <a:spcAft>
                <a:spcPct val="75000"/>
              </a:spcAft>
              <a:buFont typeface="Arial" charset="0"/>
              <a:buNone/>
            </a:pPr>
            <a:endParaRPr lang="en-GB" altLang="en-US" sz="2000" dirty="0"/>
          </a:p>
        </p:txBody>
      </p:sp>
    </p:spTree>
    <p:custDataLst>
      <p:tags r:id="rId1"/>
    </p:custDataLst>
    <p:extLst>
      <p:ext uri="{BB962C8B-B14F-4D97-AF65-F5344CB8AC3E}">
        <p14:creationId xmlns:p14="http://schemas.microsoft.com/office/powerpoint/2010/main" val="1050685260"/>
      </p:ext>
    </p:extLst>
  </p:cSld>
  <p:clrMapOvr>
    <a:masterClrMapping/>
  </p:clrMapOvr>
  <mc:AlternateContent xmlns:mc="http://schemas.openxmlformats.org/markup-compatibility/2006" xmlns:p14="http://schemas.microsoft.com/office/powerpoint/2010/main">
    <mc:Choice Requires="p14">
      <p:transition spd="slow" p14:dur="2000" advTm="75869"/>
    </mc:Choice>
    <mc:Fallback xmlns="">
      <p:transition spd="slow" advTm="7586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endParaRPr lang="en-GB" altLang="en-US"/>
          </a:p>
        </p:txBody>
      </p:sp>
      <p:sp>
        <p:nvSpPr>
          <p:cNvPr id="8195" name="Rectangle 3"/>
          <p:cNvSpPr>
            <a:spLocks noGrp="1"/>
          </p:cNvSpPr>
          <p:nvPr>
            <p:ph type="body" idx="1"/>
          </p:nvPr>
        </p:nvSpPr>
        <p:spPr/>
        <p:txBody>
          <a:bodyPr/>
          <a:lstStyle/>
          <a:p>
            <a:pPr eaLnBrk="1" hangingPunct="1"/>
            <a:endParaRPr lang="en-GB" altLang="en-US"/>
          </a:p>
        </p:txBody>
      </p:sp>
      <p:graphicFrame>
        <p:nvGraphicFramePr>
          <p:cNvPr id="54374" name="Group 102"/>
          <p:cNvGraphicFramePr>
            <a:graphicFrameLocks noGrp="1"/>
          </p:cNvGraphicFramePr>
          <p:nvPr/>
        </p:nvGraphicFramePr>
        <p:xfrm>
          <a:off x="323850" y="333375"/>
          <a:ext cx="8351838" cy="6624638"/>
        </p:xfrm>
        <a:graphic>
          <a:graphicData uri="http://schemas.openxmlformats.org/drawingml/2006/table">
            <a:tbl>
              <a:tblPr/>
              <a:tblGrid>
                <a:gridCol w="1044575">
                  <a:extLst>
                    <a:ext uri="{9D8B030D-6E8A-4147-A177-3AD203B41FA5}">
                      <a16:colId xmlns:a16="http://schemas.microsoft.com/office/drawing/2014/main" val="20000"/>
                    </a:ext>
                  </a:extLst>
                </a:gridCol>
                <a:gridCol w="1042988">
                  <a:extLst>
                    <a:ext uri="{9D8B030D-6E8A-4147-A177-3AD203B41FA5}">
                      <a16:colId xmlns:a16="http://schemas.microsoft.com/office/drawing/2014/main" val="20001"/>
                    </a:ext>
                  </a:extLst>
                </a:gridCol>
                <a:gridCol w="1044575">
                  <a:extLst>
                    <a:ext uri="{9D8B030D-6E8A-4147-A177-3AD203B41FA5}">
                      <a16:colId xmlns:a16="http://schemas.microsoft.com/office/drawing/2014/main" val="20002"/>
                    </a:ext>
                  </a:extLst>
                </a:gridCol>
                <a:gridCol w="1044575">
                  <a:extLst>
                    <a:ext uri="{9D8B030D-6E8A-4147-A177-3AD203B41FA5}">
                      <a16:colId xmlns:a16="http://schemas.microsoft.com/office/drawing/2014/main" val="20003"/>
                    </a:ext>
                  </a:extLst>
                </a:gridCol>
                <a:gridCol w="1042987">
                  <a:extLst>
                    <a:ext uri="{9D8B030D-6E8A-4147-A177-3AD203B41FA5}">
                      <a16:colId xmlns:a16="http://schemas.microsoft.com/office/drawing/2014/main" val="20004"/>
                    </a:ext>
                  </a:extLst>
                </a:gridCol>
                <a:gridCol w="1044575">
                  <a:extLst>
                    <a:ext uri="{9D8B030D-6E8A-4147-A177-3AD203B41FA5}">
                      <a16:colId xmlns:a16="http://schemas.microsoft.com/office/drawing/2014/main" val="20005"/>
                    </a:ext>
                  </a:extLst>
                </a:gridCol>
                <a:gridCol w="1042988">
                  <a:extLst>
                    <a:ext uri="{9D8B030D-6E8A-4147-A177-3AD203B41FA5}">
                      <a16:colId xmlns:a16="http://schemas.microsoft.com/office/drawing/2014/main" val="20006"/>
                    </a:ext>
                  </a:extLst>
                </a:gridCol>
                <a:gridCol w="1044575">
                  <a:extLst>
                    <a:ext uri="{9D8B030D-6E8A-4147-A177-3AD203B41FA5}">
                      <a16:colId xmlns:a16="http://schemas.microsoft.com/office/drawing/2014/main" val="20007"/>
                    </a:ext>
                  </a:extLst>
                </a:gridCol>
              </a:tblGrid>
              <a:tr h="76525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Food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Colour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Taste &amp; smell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Texture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Shape / size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Temperature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Brand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Kind of food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936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Chicken nugget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Yellow/brown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bland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Crisp and soft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/chewy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Oval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Hot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McNugget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Breaded chicken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525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Fish finger?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Similar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Similar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Roast chicken breast?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Similar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Turkey Dinosaur?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Similar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25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Hamburger</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a:ln>
                            <a:noFill/>
                          </a:ln>
                          <a:solidFill>
                            <a:schemeClr val="tx1"/>
                          </a:solidFill>
                          <a:effectLst/>
                          <a:latin typeface="Calibri" pitchFamily="34" charset="0"/>
                        </a:rPr>
                        <a:t>Same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525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525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800" b="0" i="0" u="none" strike="noStrike" cap="none" normalizeH="0" baseline="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6362076"/>
      </p:ext>
    </p:extLst>
  </p:cSld>
  <p:clrMapOvr>
    <a:masterClrMapping/>
  </p:clrMapOvr>
  <mc:AlternateContent xmlns:mc="http://schemas.openxmlformats.org/markup-compatibility/2006" xmlns:p14="http://schemas.microsoft.com/office/powerpoint/2010/main">
    <mc:Choice Requires="p14">
      <p:transition spd="slow" p14:dur="2000" advTm="51488"/>
    </mc:Choice>
    <mc:Fallback xmlns="">
      <p:transition spd="slow" advTm="5148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395535" y="188652"/>
          <a:ext cx="8568953" cy="6264684"/>
        </p:xfrm>
        <a:graphic>
          <a:graphicData uri="http://schemas.openxmlformats.org/drawingml/2006/table">
            <a:tbl>
              <a:tblPr firstRow="1" bandRow="1">
                <a:tableStyleId>{5C22544A-7EE6-4342-B048-85BDC9FD1C3A}</a:tableStyleId>
              </a:tblPr>
              <a:tblGrid>
                <a:gridCol w="2712302">
                  <a:extLst>
                    <a:ext uri="{9D8B030D-6E8A-4147-A177-3AD203B41FA5}">
                      <a16:colId xmlns:a16="http://schemas.microsoft.com/office/drawing/2014/main" val="20000"/>
                    </a:ext>
                  </a:extLst>
                </a:gridCol>
                <a:gridCol w="2712302">
                  <a:extLst>
                    <a:ext uri="{9D8B030D-6E8A-4147-A177-3AD203B41FA5}">
                      <a16:colId xmlns:a16="http://schemas.microsoft.com/office/drawing/2014/main" val="20001"/>
                    </a:ext>
                  </a:extLst>
                </a:gridCol>
                <a:gridCol w="3144349">
                  <a:extLst>
                    <a:ext uri="{9D8B030D-6E8A-4147-A177-3AD203B41FA5}">
                      <a16:colId xmlns:a16="http://schemas.microsoft.com/office/drawing/2014/main" val="20002"/>
                    </a:ext>
                  </a:extLst>
                </a:gridCol>
              </a:tblGrid>
              <a:tr h="1888396">
                <a:tc>
                  <a:txBody>
                    <a:bodyPr/>
                    <a:lstStyle/>
                    <a:p>
                      <a:endParaRPr lang="en-GB" sz="2400" baseline="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txBody>
                  <a:tcPr marL="68580" marR="68580"/>
                </a:tc>
                <a:tc>
                  <a:txBody>
                    <a:bodyPr/>
                    <a:lstStyle/>
                    <a:p>
                      <a:endParaRPr lang="en-GB" sz="2400" baseline="0" dirty="0">
                        <a:latin typeface="Arial" panose="020B0604020202020204" pitchFamily="34" charset="0"/>
                        <a:cs typeface="Arial" panose="020B0604020202020204" pitchFamily="34" charset="0"/>
                      </a:endParaRPr>
                    </a:p>
                  </a:txBody>
                  <a:tcPr marL="68580" marR="68580"/>
                </a:tc>
                <a:tc>
                  <a:txBody>
                    <a:bodyPr/>
                    <a:lstStyle/>
                    <a:p>
                      <a:endParaRPr lang="en-GB" sz="2400" dirty="0">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0000"/>
                  </a:ext>
                </a:extLst>
              </a:tr>
              <a:tr h="1094072">
                <a:tc>
                  <a:txBody>
                    <a:bodyPr/>
                    <a:lstStyle/>
                    <a:p>
                      <a:r>
                        <a:rPr lang="en-GB" sz="2400" dirty="0">
                          <a:latin typeface="Arial" panose="020B0604020202020204" pitchFamily="34" charset="0"/>
                          <a:cs typeface="Arial" panose="020B0604020202020204" pitchFamily="34" charset="0"/>
                        </a:rPr>
                        <a:t>Chicken nuggets</a:t>
                      </a:r>
                    </a:p>
                  </a:txBody>
                  <a:tcPr marL="68580" marR="68580"/>
                </a:tc>
                <a:tc>
                  <a:txBody>
                    <a:bodyPr/>
                    <a:lstStyle/>
                    <a:p>
                      <a:r>
                        <a:rPr lang="en-GB" sz="2400" dirty="0">
                          <a:latin typeface="Arial" panose="020B0604020202020204" pitchFamily="34" charset="0"/>
                          <a:cs typeface="Arial" panose="020B0604020202020204" pitchFamily="34" charset="0"/>
                        </a:rPr>
                        <a:t>Fish fingers</a:t>
                      </a:r>
                    </a:p>
                  </a:txBody>
                  <a:tcPr marL="68580" marR="68580"/>
                </a:tc>
                <a:tc>
                  <a:txBody>
                    <a:bodyPr/>
                    <a:lstStyle/>
                    <a:p>
                      <a:r>
                        <a:rPr lang="en-GB" sz="2400" dirty="0">
                          <a:latin typeface="Arial" panose="020B0604020202020204" pitchFamily="34" charset="0"/>
                          <a:cs typeface="Arial" panose="020B0604020202020204" pitchFamily="34" charset="0"/>
                        </a:rPr>
                        <a:t>Mince</a:t>
                      </a:r>
                    </a:p>
                  </a:txBody>
                  <a:tcPr marL="68580" marR="68580"/>
                </a:tc>
                <a:extLst>
                  <a:ext uri="{0D108BD9-81ED-4DB2-BD59-A6C34878D82A}">
                    <a16:rowId xmlns:a16="http://schemas.microsoft.com/office/drawing/2014/main" val="10001"/>
                  </a:ext>
                </a:extLst>
              </a:tr>
              <a:tr h="1094072">
                <a:tc>
                  <a:txBody>
                    <a:bodyPr/>
                    <a:lstStyle/>
                    <a:p>
                      <a:r>
                        <a:rPr lang="en-GB" sz="2400" dirty="0">
                          <a:latin typeface="Arial" panose="020B0604020202020204" pitchFamily="34" charset="0"/>
                          <a:cs typeface="Arial" panose="020B0604020202020204" pitchFamily="34" charset="0"/>
                        </a:rPr>
                        <a:t>Hot dogs</a:t>
                      </a:r>
                    </a:p>
                  </a:txBody>
                  <a:tcPr marL="68580" marR="68580"/>
                </a:tc>
                <a:tc>
                  <a:txBody>
                    <a:bodyPr/>
                    <a:lstStyle/>
                    <a:p>
                      <a:r>
                        <a:rPr lang="en-GB" sz="2400" dirty="0">
                          <a:latin typeface="Arial" panose="020B0604020202020204" pitchFamily="34" charset="0"/>
                          <a:cs typeface="Arial" panose="020B0604020202020204" pitchFamily="34" charset="0"/>
                        </a:rPr>
                        <a:t>sausages</a:t>
                      </a:r>
                    </a:p>
                  </a:txBody>
                  <a:tcPr marL="68580" marR="68580"/>
                </a:tc>
                <a:tc>
                  <a:txBody>
                    <a:bodyPr/>
                    <a:lstStyle/>
                    <a:p>
                      <a:r>
                        <a:rPr lang="en-GB" sz="2400" dirty="0">
                          <a:latin typeface="Arial" panose="020B0604020202020204" pitchFamily="34" charset="0"/>
                          <a:cs typeface="Arial" panose="020B0604020202020204" pitchFamily="34" charset="0"/>
                        </a:rPr>
                        <a:t>Eggs</a:t>
                      </a:r>
                    </a:p>
                  </a:txBody>
                  <a:tcPr marL="68580" marR="68580"/>
                </a:tc>
                <a:extLst>
                  <a:ext uri="{0D108BD9-81ED-4DB2-BD59-A6C34878D82A}">
                    <a16:rowId xmlns:a16="http://schemas.microsoft.com/office/drawing/2014/main" val="10002"/>
                  </a:ext>
                </a:extLst>
              </a:tr>
              <a:tr h="1094072">
                <a:tc>
                  <a:txBody>
                    <a:bodyPr/>
                    <a:lstStyle/>
                    <a:p>
                      <a:r>
                        <a:rPr lang="en-GB" sz="2400" dirty="0">
                          <a:latin typeface="Arial" panose="020B0604020202020204" pitchFamily="34" charset="0"/>
                          <a:cs typeface="Arial" panose="020B0604020202020204" pitchFamily="34" charset="0"/>
                        </a:rPr>
                        <a:t>Micro chips</a:t>
                      </a:r>
                    </a:p>
                  </a:txBody>
                  <a:tcPr marL="68580" marR="68580"/>
                </a:tc>
                <a:tc>
                  <a:txBody>
                    <a:bodyPr/>
                    <a:lstStyle/>
                    <a:p>
                      <a:r>
                        <a:rPr lang="en-GB" sz="2400" dirty="0">
                          <a:latin typeface="Arial" panose="020B0604020202020204" pitchFamily="34" charset="0"/>
                          <a:cs typeface="Arial" panose="020B0604020202020204" pitchFamily="34" charset="0"/>
                        </a:rPr>
                        <a:t>Oven chips</a:t>
                      </a:r>
                    </a:p>
                  </a:txBody>
                  <a:tcPr marL="68580" marR="68580"/>
                </a:tc>
                <a:tc>
                  <a:txBody>
                    <a:bodyPr/>
                    <a:lstStyle/>
                    <a:p>
                      <a:r>
                        <a:rPr lang="en-GB" sz="2400" dirty="0">
                          <a:latin typeface="Arial" panose="020B0604020202020204" pitchFamily="34" charset="0"/>
                          <a:cs typeface="Arial" panose="020B0604020202020204" pitchFamily="34" charset="0"/>
                        </a:rPr>
                        <a:t>Roast potatoes</a:t>
                      </a:r>
                    </a:p>
                  </a:txBody>
                  <a:tcPr marL="68580" marR="68580"/>
                </a:tc>
                <a:extLst>
                  <a:ext uri="{0D108BD9-81ED-4DB2-BD59-A6C34878D82A}">
                    <a16:rowId xmlns:a16="http://schemas.microsoft.com/office/drawing/2014/main" val="10003"/>
                  </a:ext>
                </a:extLst>
              </a:tr>
              <a:tr h="1094072">
                <a:tc>
                  <a:txBody>
                    <a:bodyPr/>
                    <a:lstStyle/>
                    <a:p>
                      <a:r>
                        <a:rPr lang="en-GB" sz="2400" dirty="0">
                          <a:latin typeface="Arial" panose="020B0604020202020204" pitchFamily="34" charset="0"/>
                          <a:cs typeface="Arial" panose="020B0604020202020204" pitchFamily="34" charset="0"/>
                        </a:rPr>
                        <a:t>Diluting juice</a:t>
                      </a:r>
                    </a:p>
                  </a:txBody>
                  <a:tcPr marL="68580" marR="68580"/>
                </a:tc>
                <a:tc>
                  <a:txBody>
                    <a:bodyPr/>
                    <a:lstStyle/>
                    <a:p>
                      <a:r>
                        <a:rPr lang="en-GB" sz="2400" dirty="0">
                          <a:latin typeface="Arial" panose="020B0604020202020204" pitchFamily="34" charset="0"/>
                          <a:cs typeface="Arial" panose="020B0604020202020204" pitchFamily="34" charset="0"/>
                        </a:rPr>
                        <a:t>Pure fruit juice</a:t>
                      </a:r>
                    </a:p>
                  </a:txBody>
                  <a:tcPr marL="68580" marR="68580"/>
                </a:tc>
                <a:tc>
                  <a:txBody>
                    <a:bodyPr/>
                    <a:lstStyle/>
                    <a:p>
                      <a:r>
                        <a:rPr lang="en-GB" sz="2400" dirty="0">
                          <a:latin typeface="Arial" panose="020B0604020202020204" pitchFamily="34" charset="0"/>
                          <a:cs typeface="Arial" panose="020B0604020202020204" pitchFamily="34" charset="0"/>
                        </a:rPr>
                        <a:t>Water</a:t>
                      </a:r>
                    </a:p>
                  </a:txBody>
                  <a:tcPr marL="68580" marR="68580"/>
                </a:tc>
                <a:extLst>
                  <a:ext uri="{0D108BD9-81ED-4DB2-BD59-A6C34878D82A}">
                    <a16:rowId xmlns:a16="http://schemas.microsoft.com/office/drawing/2014/main" val="10004"/>
                  </a:ext>
                </a:extLst>
              </a:tr>
            </a:tbl>
          </a:graphicData>
        </a:graphic>
      </p:graphicFrame>
      <p:pic>
        <p:nvPicPr>
          <p:cNvPr id="11" name="Graphic 10" descr="Winking Face with Solid Fill"/>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5616" y="421511"/>
            <a:ext cx="1183423" cy="1347936"/>
          </a:xfrm>
          <a:prstGeom prst="rect">
            <a:avLst/>
          </a:prstGeom>
        </p:spPr>
      </p:pic>
      <p:pic>
        <p:nvPicPr>
          <p:cNvPr id="13" name="Graphic 12" descr="Confused Face with Solid Fill"/>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5896" y="379512"/>
            <a:ext cx="1260145" cy="1381630"/>
          </a:xfrm>
          <a:prstGeom prst="rect">
            <a:avLst/>
          </a:prstGeom>
        </p:spPr>
      </p:pic>
      <p:pic>
        <p:nvPicPr>
          <p:cNvPr id="15" name="Graphic 14" descr="Worried Face with Solid Fill"/>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4208" y="379512"/>
            <a:ext cx="1314146" cy="1368152"/>
          </a:xfrm>
          <a:prstGeom prst="rect">
            <a:avLst/>
          </a:prstGeom>
        </p:spPr>
      </p:pic>
    </p:spTree>
    <p:extLst>
      <p:ext uri="{BB962C8B-B14F-4D97-AF65-F5344CB8AC3E}">
        <p14:creationId xmlns:p14="http://schemas.microsoft.com/office/powerpoint/2010/main" val="1696435283"/>
      </p:ext>
    </p:extLst>
  </p:cSld>
  <p:clrMapOvr>
    <a:masterClrMapping/>
  </p:clrMapOvr>
  <mc:AlternateContent xmlns:mc="http://schemas.openxmlformats.org/markup-compatibility/2006" xmlns:p14="http://schemas.microsoft.com/office/powerpoint/2010/main">
    <mc:Choice Requires="p14">
      <p:transition spd="slow" p14:dur="2000" advTm="87236"/>
    </mc:Choice>
    <mc:Fallback xmlns="">
      <p:transition spd="slow" advTm="872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1D6-10B1-4CF8-A5DA-6C2DB9AEF32F}"/>
              </a:ext>
            </a:extLst>
          </p:cNvPr>
          <p:cNvSpPr>
            <a:spLocks noGrp="1"/>
          </p:cNvSpPr>
          <p:nvPr>
            <p:ph type="title"/>
          </p:nvPr>
        </p:nvSpPr>
        <p:spPr/>
        <p:txBody>
          <a:bodyPr/>
          <a:lstStyle/>
          <a:p>
            <a:r>
              <a:rPr lang="en-GB" dirty="0"/>
              <a:t>Cost of food</a:t>
            </a:r>
          </a:p>
        </p:txBody>
      </p:sp>
      <p:sp>
        <p:nvSpPr>
          <p:cNvPr id="3" name="Content Placeholder 2">
            <a:extLst>
              <a:ext uri="{FF2B5EF4-FFF2-40B4-BE49-F238E27FC236}">
                <a16:creationId xmlns:a16="http://schemas.microsoft.com/office/drawing/2014/main" id="{3F87E436-1670-4710-9CB7-FFF7CB8AF6B6}"/>
              </a:ext>
            </a:extLst>
          </p:cNvPr>
          <p:cNvSpPr>
            <a:spLocks noGrp="1"/>
          </p:cNvSpPr>
          <p:nvPr>
            <p:ph idx="1"/>
          </p:nvPr>
        </p:nvSpPr>
        <p:spPr>
          <a:xfrm>
            <a:off x="297360" y="1844824"/>
            <a:ext cx="8846640" cy="4351338"/>
          </a:xfrm>
        </p:spPr>
        <p:txBody>
          <a:bodyPr>
            <a:noAutofit/>
          </a:bodyPr>
          <a:lstStyle/>
          <a:p>
            <a:pPr>
              <a:lnSpc>
                <a:spcPct val="200000"/>
              </a:lnSpc>
            </a:pPr>
            <a:r>
              <a:rPr lang="en-GB" sz="2400" dirty="0"/>
              <a:t>Calories can be cheaper than nutrients</a:t>
            </a:r>
          </a:p>
          <a:p>
            <a:pPr>
              <a:lnSpc>
                <a:spcPct val="200000"/>
              </a:lnSpc>
            </a:pPr>
            <a:r>
              <a:rPr lang="en-GB" sz="2400" dirty="0"/>
              <a:t>Cooking skills can make a low income more survivable</a:t>
            </a:r>
          </a:p>
          <a:p>
            <a:pPr>
              <a:lnSpc>
                <a:spcPct val="200000"/>
              </a:lnSpc>
            </a:pPr>
            <a:r>
              <a:rPr lang="en-GB" sz="2400" dirty="0"/>
              <a:t>A lack of money inhibits risk taking, making dietary change harder</a:t>
            </a:r>
          </a:p>
          <a:p>
            <a:pPr>
              <a:lnSpc>
                <a:spcPct val="200000"/>
              </a:lnSpc>
            </a:pPr>
            <a:endParaRPr lang="en-GB" sz="2400" dirty="0"/>
          </a:p>
          <a:p>
            <a:pPr>
              <a:lnSpc>
                <a:spcPct val="200000"/>
              </a:lnSpc>
            </a:pPr>
            <a:endParaRPr lang="en-GB" sz="2400" dirty="0"/>
          </a:p>
        </p:txBody>
      </p:sp>
    </p:spTree>
    <p:custDataLst>
      <p:tags r:id="rId1"/>
    </p:custDataLst>
    <p:extLst>
      <p:ext uri="{BB962C8B-B14F-4D97-AF65-F5344CB8AC3E}">
        <p14:creationId xmlns:p14="http://schemas.microsoft.com/office/powerpoint/2010/main" val="835843262"/>
      </p:ext>
    </p:extLst>
  </p:cSld>
  <p:clrMapOvr>
    <a:masterClrMapping/>
  </p:clrMapOvr>
  <mc:AlternateContent xmlns:mc="http://schemas.openxmlformats.org/markup-compatibility/2006" xmlns:p14="http://schemas.microsoft.com/office/powerpoint/2010/main">
    <mc:Choice Requires="p14">
      <p:transition spd="slow" p14:dur="2000" advTm="33794"/>
    </mc:Choice>
    <mc:Fallback xmlns="">
      <p:transition spd="slow" advTm="33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541B-486E-4EEC-8F85-F078AAA0A164}"/>
              </a:ext>
            </a:extLst>
          </p:cNvPr>
          <p:cNvSpPr>
            <a:spLocks noGrp="1"/>
          </p:cNvSpPr>
          <p:nvPr>
            <p:ph type="title"/>
          </p:nvPr>
        </p:nvSpPr>
        <p:spPr>
          <a:xfrm>
            <a:off x="685800" y="620688"/>
            <a:ext cx="7772400" cy="1143000"/>
          </a:xfrm>
        </p:spPr>
        <p:txBody>
          <a:bodyPr/>
          <a:lstStyle/>
          <a:p>
            <a:r>
              <a:rPr lang="en-GB" sz="3200" dirty="0">
                <a:latin typeface="Arial" panose="020B0604020202020204" pitchFamily="34" charset="0"/>
                <a:cs typeface="Arial" panose="020B0604020202020204" pitchFamily="34" charset="0"/>
              </a:rPr>
              <a:t>Sensory characteristics, language and categories</a:t>
            </a:r>
          </a:p>
        </p:txBody>
      </p:sp>
      <p:sp>
        <p:nvSpPr>
          <p:cNvPr id="3" name="Content Placeholder 2">
            <a:extLst>
              <a:ext uri="{FF2B5EF4-FFF2-40B4-BE49-F238E27FC236}">
                <a16:creationId xmlns:a16="http://schemas.microsoft.com/office/drawing/2014/main" id="{ED766B74-C55A-4D50-9EE7-94C38279EDBA}"/>
              </a:ext>
            </a:extLst>
          </p:cNvPr>
          <p:cNvSpPr>
            <a:spLocks noGrp="1"/>
          </p:cNvSpPr>
          <p:nvPr>
            <p:ph idx="1"/>
          </p:nvPr>
        </p:nvSpPr>
        <p:spPr>
          <a:xfrm>
            <a:off x="0" y="1763688"/>
            <a:ext cx="9144000" cy="4114800"/>
          </a:xfrm>
        </p:spPr>
        <p:txBody>
          <a:bodyPr/>
          <a:lstStyle/>
          <a:p>
            <a:pPr>
              <a:lnSpc>
                <a:spcPct val="250000"/>
              </a:lnSpc>
            </a:pPr>
            <a:r>
              <a:rPr lang="en-GB" sz="2400" dirty="0">
                <a:latin typeface="Arial" panose="020B0604020202020204" pitchFamily="34" charset="0"/>
                <a:cs typeface="Arial" panose="020B0604020202020204" pitchFamily="34" charset="0"/>
              </a:rPr>
              <a:t>Help children to describe foods they like</a:t>
            </a:r>
          </a:p>
          <a:p>
            <a:pPr>
              <a:lnSpc>
                <a:spcPct val="250000"/>
              </a:lnSpc>
            </a:pPr>
            <a:r>
              <a:rPr lang="en-GB" sz="2400" dirty="0">
                <a:latin typeface="Arial" panose="020B0604020202020204" pitchFamily="34" charset="0"/>
                <a:cs typeface="Arial" panose="020B0604020202020204" pitchFamily="34" charset="0"/>
              </a:rPr>
              <a:t>Focus on adjectives for taste, smell and texture</a:t>
            </a:r>
          </a:p>
          <a:p>
            <a:pPr>
              <a:lnSpc>
                <a:spcPct val="250000"/>
              </a:lnSpc>
            </a:pPr>
            <a:r>
              <a:rPr lang="en-GB" sz="2400" dirty="0">
                <a:latin typeface="Arial" panose="020B0604020202020204" pitchFamily="34" charset="0"/>
                <a:cs typeface="Arial" panose="020B0604020202020204" pitchFamily="34" charset="0"/>
              </a:rPr>
              <a:t>Builds confidence (what they can do, not what they can’t)</a:t>
            </a:r>
          </a:p>
          <a:p>
            <a:pPr>
              <a:lnSpc>
                <a:spcPct val="250000"/>
              </a:lnSpc>
            </a:pPr>
            <a:r>
              <a:rPr lang="en-GB" sz="2400" dirty="0">
                <a:latin typeface="Arial" panose="020B0604020202020204" pitchFamily="34" charset="0"/>
                <a:cs typeface="Arial" panose="020B0604020202020204" pitchFamily="34" charset="0"/>
              </a:rPr>
              <a:t>Can help with planning new foods to try</a:t>
            </a:r>
          </a:p>
          <a:p>
            <a:pPr marL="0" indent="0">
              <a:lnSpc>
                <a:spcPct val="250000"/>
              </a:lnSpc>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841816"/>
      </p:ext>
    </p:extLst>
  </p:cSld>
  <p:clrMapOvr>
    <a:masterClrMapping/>
  </p:clrMapOvr>
  <mc:AlternateContent xmlns:mc="http://schemas.openxmlformats.org/markup-compatibility/2006" xmlns:p14="http://schemas.microsoft.com/office/powerpoint/2010/main">
    <mc:Choice Requires="p14">
      <p:transition spd="slow" p14:dur="2000" advTm="56500"/>
    </mc:Choice>
    <mc:Fallback xmlns="">
      <p:transition spd="slow" advTm="565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6CF9D-6269-4DA1-94B1-F99C43CD5527}"/>
              </a:ext>
            </a:extLst>
          </p:cNvPr>
          <p:cNvSpPr>
            <a:spLocks noGrp="1"/>
          </p:cNvSpPr>
          <p:nvPr>
            <p:ph idx="1"/>
          </p:nvPr>
        </p:nvSpPr>
        <p:spPr>
          <a:xfrm>
            <a:off x="539552" y="1988840"/>
            <a:ext cx="8458200" cy="4114800"/>
          </a:xfrm>
        </p:spPr>
        <p:txBody>
          <a:bodyPr/>
          <a:lstStyle/>
          <a:p>
            <a:pPr marL="0" indent="0">
              <a:buNone/>
            </a:pPr>
            <a:r>
              <a:rPr lang="en-GB" sz="2800" i="1" dirty="0">
                <a:latin typeface="Arial" panose="020B0604020202020204" pitchFamily="34" charset="0"/>
                <a:cs typeface="Arial" panose="020B0604020202020204" pitchFamily="34" charset="0"/>
              </a:rPr>
              <a:t>For more guidance on understanding and influencing picky, selective and avoidant eating:</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000"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https://www.thepineshighland.com/understanding-managing-picky-eating</a:t>
            </a:r>
            <a:endParaRPr lang="en-GB" sz="2000" i="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942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GB" sz="3600" dirty="0"/>
              <a:t>Vitamin &amp; Mineral Supplements?</a:t>
            </a:r>
          </a:p>
        </p:txBody>
      </p:sp>
      <p:sp>
        <p:nvSpPr>
          <p:cNvPr id="3" name="Content Placeholder 2"/>
          <p:cNvSpPr>
            <a:spLocks noGrp="1"/>
          </p:cNvSpPr>
          <p:nvPr>
            <p:ph idx="1"/>
          </p:nvPr>
        </p:nvSpPr>
        <p:spPr>
          <a:xfrm>
            <a:off x="457200" y="836712"/>
            <a:ext cx="8856984" cy="5145441"/>
          </a:xfrm>
        </p:spPr>
        <p:txBody>
          <a:bodyPr/>
          <a:lstStyle/>
          <a:p>
            <a:pPr>
              <a:lnSpc>
                <a:spcPct val="300000"/>
              </a:lnSpc>
            </a:pPr>
            <a:r>
              <a:rPr lang="en-GB" sz="2400" dirty="0"/>
              <a:t>Nutrition from food is ideal! </a:t>
            </a:r>
          </a:p>
          <a:p>
            <a:pPr>
              <a:lnSpc>
                <a:spcPct val="300000"/>
              </a:lnSpc>
            </a:pPr>
            <a:r>
              <a:rPr lang="en-GB" sz="2400" dirty="0"/>
              <a:t>Vitamin &amp; mineral supplements can fill the gap</a:t>
            </a:r>
          </a:p>
          <a:p>
            <a:pPr>
              <a:lnSpc>
                <a:spcPct val="300000"/>
              </a:lnSpc>
            </a:pPr>
            <a:r>
              <a:rPr lang="en-GB" sz="2400" dirty="0"/>
              <a:t>To find out more:  </a:t>
            </a:r>
            <a:r>
              <a:rPr lang="en-GB" sz="2400" u="sng" dirty="0">
                <a:hlinkClick r:id="rId2"/>
              </a:rPr>
              <a:t>https://youtu.be/uj3B3vP0Lx0 </a:t>
            </a:r>
            <a:endParaRPr lang="en-GB" sz="2400" dirty="0"/>
          </a:p>
          <a:p>
            <a:pPr>
              <a:lnSpc>
                <a:spcPct val="300000"/>
              </a:lnSpc>
            </a:pPr>
            <a:r>
              <a:rPr lang="en-GB" sz="2400" dirty="0"/>
              <a:t>A poor diet is likely to need vitamins &amp; minerals</a:t>
            </a:r>
          </a:p>
          <a:p>
            <a:pPr>
              <a:lnSpc>
                <a:spcPct val="300000"/>
              </a:lnSpc>
            </a:pPr>
            <a:r>
              <a:rPr lang="en-GB" sz="2400" dirty="0"/>
              <a:t>This won’t provide fibre or protein</a:t>
            </a:r>
          </a:p>
          <a:p>
            <a:pPr marL="0" indent="0">
              <a:lnSpc>
                <a:spcPct val="300000"/>
              </a:lnSpc>
              <a:buNone/>
            </a:pPr>
            <a:endParaRPr lang="en-GB" sz="2400" dirty="0"/>
          </a:p>
        </p:txBody>
      </p:sp>
    </p:spTree>
    <p:extLst>
      <p:ext uri="{BB962C8B-B14F-4D97-AF65-F5344CB8AC3E}">
        <p14:creationId xmlns:p14="http://schemas.microsoft.com/office/powerpoint/2010/main" val="4102890499"/>
      </p:ext>
    </p:extLst>
  </p:cSld>
  <p:clrMapOvr>
    <a:masterClrMapping/>
  </p:clrMapOvr>
  <mc:AlternateContent xmlns:mc="http://schemas.openxmlformats.org/markup-compatibility/2006" xmlns:p14="http://schemas.microsoft.com/office/powerpoint/2010/main">
    <mc:Choice Requires="p14">
      <p:transition spd="slow" p14:dur="2000" advTm="58055"/>
    </mc:Choice>
    <mc:Fallback xmlns="">
      <p:transition spd="slow" advTm="58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F7C8E1-1A4F-46CE-BD7A-F70CD4BF8D45}"/>
              </a:ext>
            </a:extLst>
          </p:cNvPr>
          <p:cNvGraphicFramePr>
            <a:graphicFrameLocks noGrp="1"/>
          </p:cNvGraphicFramePr>
          <p:nvPr>
            <p:ph idx="1"/>
            <p:extLst>
              <p:ext uri="{D42A27DB-BD31-4B8C-83A1-F6EECF244321}">
                <p14:modId xmlns:p14="http://schemas.microsoft.com/office/powerpoint/2010/main" val="1490015041"/>
              </p:ext>
            </p:extLst>
          </p:nvPr>
        </p:nvGraphicFramePr>
        <p:xfrm>
          <a:off x="0" y="1078959"/>
          <a:ext cx="9144000" cy="3502748"/>
        </p:xfrm>
        <a:graphic>
          <a:graphicData uri="http://schemas.openxmlformats.org/drawingml/2006/table">
            <a:tbl>
              <a:tblPr firstRow="1" firstCol="1" bandRow="1"/>
              <a:tblGrid>
                <a:gridCol w="1331640">
                  <a:extLst>
                    <a:ext uri="{9D8B030D-6E8A-4147-A177-3AD203B41FA5}">
                      <a16:colId xmlns:a16="http://schemas.microsoft.com/office/drawing/2014/main" val="1234396410"/>
                    </a:ext>
                  </a:extLst>
                </a:gridCol>
                <a:gridCol w="2080145">
                  <a:extLst>
                    <a:ext uri="{9D8B030D-6E8A-4147-A177-3AD203B41FA5}">
                      <a16:colId xmlns:a16="http://schemas.microsoft.com/office/drawing/2014/main" val="3016491069"/>
                    </a:ext>
                  </a:extLst>
                </a:gridCol>
                <a:gridCol w="2074271">
                  <a:extLst>
                    <a:ext uri="{9D8B030D-6E8A-4147-A177-3AD203B41FA5}">
                      <a16:colId xmlns:a16="http://schemas.microsoft.com/office/drawing/2014/main" val="2509415594"/>
                    </a:ext>
                  </a:extLst>
                </a:gridCol>
                <a:gridCol w="1949469">
                  <a:extLst>
                    <a:ext uri="{9D8B030D-6E8A-4147-A177-3AD203B41FA5}">
                      <a16:colId xmlns:a16="http://schemas.microsoft.com/office/drawing/2014/main" val="3821885722"/>
                    </a:ext>
                  </a:extLst>
                </a:gridCol>
                <a:gridCol w="1708475">
                  <a:extLst>
                    <a:ext uri="{9D8B030D-6E8A-4147-A177-3AD203B41FA5}">
                      <a16:colId xmlns:a16="http://schemas.microsoft.com/office/drawing/2014/main" val="3228459887"/>
                    </a:ext>
                  </a:extLst>
                </a:gridCol>
              </a:tblGrid>
              <a:tr h="580795">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Supplement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Dosage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Possible impact</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 is it for?</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326206"/>
                  </a:ext>
                </a:extLst>
              </a:tr>
              <a:tr h="2659565">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Multivitamin and </a:t>
                      </a:r>
                      <a:r>
                        <a:rPr lang="en-GB" sz="1800" b="1" i="1" u="sng" dirty="0">
                          <a:effectLst/>
                          <a:latin typeface="Calibri" panose="020F0502020204030204" pitchFamily="34" charset="0"/>
                          <a:ea typeface="Calibri" panose="020F0502020204030204" pitchFamily="34" charset="0"/>
                          <a:cs typeface="Times New Roman" panose="02020603050405020304" pitchFamily="18" charset="0"/>
                        </a:rPr>
                        <a:t>Mineral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supplement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Make sure it includes Folic Acid, Iron, and a wide range of other vitamins and minerals.</a:t>
                      </a:r>
                    </a:p>
                    <a:p>
                      <a:pPr>
                        <a:lnSpc>
                          <a:spcPct val="107000"/>
                        </a:lnSpc>
                        <a:spcAft>
                          <a:spcPts val="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Can be liquid or “Chewable” (but not chewy)</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Check the label.</a:t>
                      </a:r>
                    </a:p>
                    <a:p>
                      <a:pPr>
                        <a:lnSpc>
                          <a:spcPct val="107000"/>
                        </a:lnSpc>
                        <a:spcAft>
                          <a:spcPts val="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“Gummy” ones are often vitamins only and lack minerals.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Varied. Depends what was missing. </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Iron can improve mood, attention and energy. </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Zinc may improve attention, appetite  and sleep.</a:t>
                      </a:r>
                    </a:p>
                    <a:p>
                      <a:pPr>
                        <a:lnSpc>
                          <a:spcPct val="107000"/>
                        </a:lnSpc>
                        <a:spcAft>
                          <a:spcPts val="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Any child with a limited diet.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129201"/>
                  </a:ext>
                </a:extLst>
              </a:tr>
            </a:tbl>
          </a:graphicData>
        </a:graphic>
      </p:graphicFrame>
      <p:sp>
        <p:nvSpPr>
          <p:cNvPr id="6" name="TextBox 5">
            <a:extLst>
              <a:ext uri="{FF2B5EF4-FFF2-40B4-BE49-F238E27FC236}">
                <a16:creationId xmlns:a16="http://schemas.microsoft.com/office/drawing/2014/main" id="{43644B07-1589-4FAD-BB6F-B1E10B30BB4E}"/>
              </a:ext>
            </a:extLst>
          </p:cNvPr>
          <p:cNvSpPr txBox="1"/>
          <p:nvPr/>
        </p:nvSpPr>
        <p:spPr>
          <a:xfrm>
            <a:off x="248887" y="234866"/>
            <a:ext cx="8280919" cy="584775"/>
          </a:xfrm>
          <a:prstGeom prst="rect">
            <a:avLst/>
          </a:prstGeom>
          <a:noFill/>
        </p:spPr>
        <p:txBody>
          <a:bodyPr wrap="square" rtlCol="0">
            <a:spAutoFit/>
          </a:bodyPr>
          <a:lstStyle/>
          <a:p>
            <a:pPr algn="ctr" defTabSz="514350">
              <a:defRPr/>
            </a:pPr>
            <a:r>
              <a:rPr lang="en-GB" sz="3200" dirty="0">
                <a:solidFill>
                  <a:prstClr val="black"/>
                </a:solidFill>
                <a:latin typeface="Calibri" panose="020F0502020204030204"/>
              </a:rPr>
              <a:t>Supplements – Practical Consideration</a:t>
            </a:r>
          </a:p>
        </p:txBody>
      </p:sp>
      <p:pic>
        <p:nvPicPr>
          <p:cNvPr id="7" name="Content Placeholder 9">
            <a:extLst>
              <a:ext uri="{FF2B5EF4-FFF2-40B4-BE49-F238E27FC236}">
                <a16:creationId xmlns:a16="http://schemas.microsoft.com/office/drawing/2014/main" id="{36705833-2143-41B9-999C-B3CB97F2FF2C}"/>
              </a:ext>
            </a:extLst>
          </p:cNvPr>
          <p:cNvPicPr>
            <a:picLocks/>
          </p:cNvPicPr>
          <p:nvPr/>
        </p:nvPicPr>
        <p:blipFill rotWithShape="1">
          <a:blip r:embed="rId3">
            <a:extLst>
              <a:ext uri="{28A0092B-C50C-407E-A947-70E740481C1C}">
                <a14:useLocalDpi xmlns:a14="http://schemas.microsoft.com/office/drawing/2010/main" val="0"/>
              </a:ext>
            </a:extLst>
          </a:blip>
          <a:srcRect l="10204" r="13665"/>
          <a:stretch/>
        </p:blipFill>
        <p:spPr bwMode="auto">
          <a:xfrm>
            <a:off x="3470359" y="4900612"/>
            <a:ext cx="166144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868255F-933E-40AA-BE16-8387989E9010}"/>
              </a:ext>
            </a:extLst>
          </p:cNvPr>
          <p:cNvPicPr/>
          <p:nvPr/>
        </p:nvPicPr>
        <p:blipFill>
          <a:blip r:embed="rId4">
            <a:extLst>
              <a:ext uri="{28A0092B-C50C-407E-A947-70E740481C1C}">
                <a14:useLocalDpi xmlns:a14="http://schemas.microsoft.com/office/drawing/2010/main" val="0"/>
              </a:ext>
            </a:extLst>
          </a:blip>
          <a:stretch>
            <a:fillRect/>
          </a:stretch>
        </p:blipFill>
        <p:spPr>
          <a:xfrm>
            <a:off x="5131807" y="4904863"/>
            <a:ext cx="1944216" cy="1953137"/>
          </a:xfrm>
          <a:prstGeom prst="rect">
            <a:avLst/>
          </a:prstGeom>
        </p:spPr>
      </p:pic>
      <p:pic>
        <p:nvPicPr>
          <p:cNvPr id="10" name="Picture 9">
            <a:extLst>
              <a:ext uri="{FF2B5EF4-FFF2-40B4-BE49-F238E27FC236}">
                <a16:creationId xmlns:a16="http://schemas.microsoft.com/office/drawing/2014/main" id="{A8D1324C-DB8D-47B0-B6DB-3BD0757951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96" t="9170" r="11856" b="8230"/>
          <a:stretch/>
        </p:blipFill>
        <p:spPr>
          <a:xfrm>
            <a:off x="75624" y="5105022"/>
            <a:ext cx="1320259" cy="1736773"/>
          </a:xfrm>
          <a:prstGeom prst="rect">
            <a:avLst/>
          </a:prstGeom>
        </p:spPr>
      </p:pic>
      <p:pic>
        <p:nvPicPr>
          <p:cNvPr id="11" name="Picture 10">
            <a:extLst>
              <a:ext uri="{FF2B5EF4-FFF2-40B4-BE49-F238E27FC236}">
                <a16:creationId xmlns:a16="http://schemas.microsoft.com/office/drawing/2014/main" id="{9D6E735D-3698-4AB1-91FB-83D26FC2A7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03" t="8535" r="10237" b="9477"/>
          <a:stretch/>
        </p:blipFill>
        <p:spPr>
          <a:xfrm>
            <a:off x="1383697" y="5504160"/>
            <a:ext cx="1342696" cy="1337635"/>
          </a:xfrm>
          <a:prstGeom prst="rect">
            <a:avLst/>
          </a:prstGeom>
        </p:spPr>
      </p:pic>
      <p:sp>
        <p:nvSpPr>
          <p:cNvPr id="12" name="TextBox 11">
            <a:extLst>
              <a:ext uri="{FF2B5EF4-FFF2-40B4-BE49-F238E27FC236}">
                <a16:creationId xmlns:a16="http://schemas.microsoft.com/office/drawing/2014/main" id="{8E405A83-7B42-442A-987D-D17E204C3A36}"/>
              </a:ext>
            </a:extLst>
          </p:cNvPr>
          <p:cNvSpPr txBox="1"/>
          <p:nvPr/>
        </p:nvSpPr>
        <p:spPr>
          <a:xfrm>
            <a:off x="2839044" y="5719492"/>
            <a:ext cx="992018" cy="507831"/>
          </a:xfrm>
          <a:prstGeom prst="rect">
            <a:avLst/>
          </a:prstGeom>
          <a:noFill/>
        </p:spPr>
        <p:txBody>
          <a:bodyPr wrap="square" rtlCol="0">
            <a:spAutoFit/>
          </a:bodyPr>
          <a:lstStyle/>
          <a:p>
            <a:pPr defTabSz="514350">
              <a:defRPr/>
            </a:pPr>
            <a:r>
              <a:rPr lang="en-GB" sz="2700" dirty="0">
                <a:solidFill>
                  <a:srgbClr val="FF0000"/>
                </a:solidFill>
                <a:latin typeface="Calibri" panose="020F0502020204030204"/>
              </a:rPr>
              <a:t>??</a:t>
            </a:r>
          </a:p>
        </p:txBody>
      </p:sp>
      <p:pic>
        <p:nvPicPr>
          <p:cNvPr id="3" name="Picture 2" descr="Text&#10;&#10;Description automatically generated">
            <a:extLst>
              <a:ext uri="{FF2B5EF4-FFF2-40B4-BE49-F238E27FC236}">
                <a16:creationId xmlns:a16="http://schemas.microsoft.com/office/drawing/2014/main" id="{536E6FB7-D2A8-470F-BE52-1B2AB9B249FC}"/>
              </a:ext>
            </a:extLst>
          </p:cNvPr>
          <p:cNvPicPr>
            <a:picLocks noChangeAspect="1"/>
          </p:cNvPicPr>
          <p:nvPr/>
        </p:nvPicPr>
        <p:blipFill rotWithShape="1">
          <a:blip r:embed="rId7">
            <a:extLst>
              <a:ext uri="{28A0092B-C50C-407E-A947-70E740481C1C}">
                <a14:useLocalDpi xmlns:a14="http://schemas.microsoft.com/office/drawing/2010/main" val="0"/>
              </a:ext>
            </a:extLst>
          </a:blip>
          <a:srcRect l="10153" r="11335"/>
          <a:stretch/>
        </p:blipFill>
        <p:spPr>
          <a:xfrm>
            <a:off x="7070977" y="4900611"/>
            <a:ext cx="1855857" cy="1953137"/>
          </a:xfrm>
          <a:prstGeom prst="rect">
            <a:avLst/>
          </a:prstGeom>
        </p:spPr>
      </p:pic>
    </p:spTree>
    <p:custDataLst>
      <p:tags r:id="rId1"/>
    </p:custDataLst>
    <p:extLst>
      <p:ext uri="{BB962C8B-B14F-4D97-AF65-F5344CB8AC3E}">
        <p14:creationId xmlns:p14="http://schemas.microsoft.com/office/powerpoint/2010/main" val="158564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8B6CF4-3B61-4A9F-BAD3-A4EA9D69DA54}"/>
              </a:ext>
            </a:extLst>
          </p:cNvPr>
          <p:cNvGraphicFramePr>
            <a:graphicFrameLocks noGrp="1"/>
          </p:cNvGraphicFramePr>
          <p:nvPr>
            <p:ph idx="1"/>
            <p:extLst>
              <p:ext uri="{D42A27DB-BD31-4B8C-83A1-F6EECF244321}">
                <p14:modId xmlns:p14="http://schemas.microsoft.com/office/powerpoint/2010/main" val="369591211"/>
              </p:ext>
            </p:extLst>
          </p:nvPr>
        </p:nvGraphicFramePr>
        <p:xfrm>
          <a:off x="1" y="2"/>
          <a:ext cx="9143999" cy="5323029"/>
        </p:xfrm>
        <a:graphic>
          <a:graphicData uri="http://schemas.openxmlformats.org/drawingml/2006/table">
            <a:tbl>
              <a:tblPr firstRow="1" firstCol="1" bandRow="1"/>
              <a:tblGrid>
                <a:gridCol w="1475655">
                  <a:extLst>
                    <a:ext uri="{9D8B030D-6E8A-4147-A177-3AD203B41FA5}">
                      <a16:colId xmlns:a16="http://schemas.microsoft.com/office/drawing/2014/main" val="1959273208"/>
                    </a:ext>
                  </a:extLst>
                </a:gridCol>
                <a:gridCol w="1682767">
                  <a:extLst>
                    <a:ext uri="{9D8B030D-6E8A-4147-A177-3AD203B41FA5}">
                      <a16:colId xmlns:a16="http://schemas.microsoft.com/office/drawing/2014/main" val="1454223216"/>
                    </a:ext>
                  </a:extLst>
                </a:gridCol>
                <a:gridCol w="1545354">
                  <a:extLst>
                    <a:ext uri="{9D8B030D-6E8A-4147-A177-3AD203B41FA5}">
                      <a16:colId xmlns:a16="http://schemas.microsoft.com/office/drawing/2014/main" val="1153379674"/>
                    </a:ext>
                  </a:extLst>
                </a:gridCol>
                <a:gridCol w="1492378">
                  <a:extLst>
                    <a:ext uri="{9D8B030D-6E8A-4147-A177-3AD203B41FA5}">
                      <a16:colId xmlns:a16="http://schemas.microsoft.com/office/drawing/2014/main" val="259758956"/>
                    </a:ext>
                  </a:extLst>
                </a:gridCol>
                <a:gridCol w="2947845">
                  <a:extLst>
                    <a:ext uri="{9D8B030D-6E8A-4147-A177-3AD203B41FA5}">
                      <a16:colId xmlns:a16="http://schemas.microsoft.com/office/drawing/2014/main" val="1816719598"/>
                    </a:ext>
                  </a:extLst>
                </a:gridCol>
              </a:tblGrid>
              <a:tr h="640094">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Supplement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Guidance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Dosage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Possible impact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 is it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296087"/>
                  </a:ext>
                </a:extLst>
              </a:tr>
              <a:tr h="4301072">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Calcium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Often missing from multivitamin and mineral supplements due to bulk.</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Calcium supplements often include other “Bone health” nutrients.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350mg 1-3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500mg 4 - 10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1000mg over 10yrs.</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(half of figures above needed?)*</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will be in diet already</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Important for bone health.</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Bones need Vit D too.</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not taking at least 2 servings of milk, cheese or yoghurt a day.</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using dairy substitutes, check if calcium is added.</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98613"/>
                  </a:ext>
                </a:extLst>
              </a:tr>
            </a:tbl>
          </a:graphicData>
        </a:graphic>
      </p:graphicFrame>
      <p:pic>
        <p:nvPicPr>
          <p:cNvPr id="6" name="Picture 5">
            <a:extLst>
              <a:ext uri="{FF2B5EF4-FFF2-40B4-BE49-F238E27FC236}">
                <a16:creationId xmlns:a16="http://schemas.microsoft.com/office/drawing/2014/main" id="{9EF0183A-584D-4107-B124-39D5F1CDA12E}"/>
              </a:ext>
            </a:extLst>
          </p:cNvPr>
          <p:cNvPicPr/>
          <p:nvPr/>
        </p:nvPicPr>
        <p:blipFill>
          <a:blip r:embed="rId3">
            <a:extLst>
              <a:ext uri="{28A0092B-C50C-407E-A947-70E740481C1C}">
                <a14:useLocalDpi xmlns:a14="http://schemas.microsoft.com/office/drawing/2010/main" val="0"/>
              </a:ext>
            </a:extLst>
          </a:blip>
          <a:stretch>
            <a:fillRect/>
          </a:stretch>
        </p:blipFill>
        <p:spPr>
          <a:xfrm>
            <a:off x="2084095" y="5333729"/>
            <a:ext cx="1774135" cy="1518047"/>
          </a:xfrm>
          <a:prstGeom prst="rect">
            <a:avLst/>
          </a:prstGeom>
        </p:spPr>
      </p:pic>
      <p:pic>
        <p:nvPicPr>
          <p:cNvPr id="7" name="Picture 6">
            <a:extLst>
              <a:ext uri="{FF2B5EF4-FFF2-40B4-BE49-F238E27FC236}">
                <a16:creationId xmlns:a16="http://schemas.microsoft.com/office/drawing/2014/main" id="{82F80D5F-5035-4967-9B06-E5E136FCB11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81861" y="5378968"/>
            <a:ext cx="1065971" cy="1427567"/>
          </a:xfrm>
          <a:prstGeom prst="rect">
            <a:avLst/>
          </a:prstGeom>
        </p:spPr>
      </p:pic>
      <p:pic>
        <p:nvPicPr>
          <p:cNvPr id="11" name="Picture 10">
            <a:extLst>
              <a:ext uri="{FF2B5EF4-FFF2-40B4-BE49-F238E27FC236}">
                <a16:creationId xmlns:a16="http://schemas.microsoft.com/office/drawing/2014/main" id="{BA069D83-A108-42E4-8AB5-9AEDEE0E13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88" r="13790"/>
          <a:stretch/>
        </p:blipFill>
        <p:spPr>
          <a:xfrm>
            <a:off x="608132" y="5288489"/>
            <a:ext cx="1606451" cy="1518047"/>
          </a:xfrm>
          <a:prstGeom prst="rect">
            <a:avLst/>
          </a:prstGeom>
        </p:spPr>
      </p:pic>
      <p:sp>
        <p:nvSpPr>
          <p:cNvPr id="2" name="TextBox 1">
            <a:extLst>
              <a:ext uri="{FF2B5EF4-FFF2-40B4-BE49-F238E27FC236}">
                <a16:creationId xmlns:a16="http://schemas.microsoft.com/office/drawing/2014/main" id="{40EE36D4-6261-4195-941E-F9E77CC8E7A1}"/>
              </a:ext>
            </a:extLst>
          </p:cNvPr>
          <p:cNvSpPr txBox="1"/>
          <p:nvPr/>
        </p:nvSpPr>
        <p:spPr>
          <a:xfrm>
            <a:off x="5652120" y="5769585"/>
            <a:ext cx="3635896" cy="646331"/>
          </a:xfrm>
          <a:prstGeom prst="rect">
            <a:avLst/>
          </a:prstGeom>
          <a:noFill/>
        </p:spPr>
        <p:txBody>
          <a:bodyPr wrap="square" rtlCol="0">
            <a:spAutoFit/>
          </a:bodyPr>
          <a:lstStyle/>
          <a:p>
            <a:r>
              <a:rPr lang="en-GB" dirty="0"/>
              <a:t>Also Iodine? (Dairy/fish/eggs/</a:t>
            </a:r>
          </a:p>
          <a:p>
            <a:r>
              <a:rPr lang="en-GB" dirty="0"/>
              <a:t>some milk substitutes)</a:t>
            </a:r>
          </a:p>
        </p:txBody>
      </p:sp>
    </p:spTree>
    <p:custDataLst>
      <p:tags r:id="rId1"/>
    </p:custDataLst>
    <p:extLst>
      <p:ext uri="{BB962C8B-B14F-4D97-AF65-F5344CB8AC3E}">
        <p14:creationId xmlns:p14="http://schemas.microsoft.com/office/powerpoint/2010/main" val="2422938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D4035D-6EA3-462F-9C61-B201E9500407}"/>
              </a:ext>
            </a:extLst>
          </p:cNvPr>
          <p:cNvGraphicFramePr>
            <a:graphicFrameLocks noGrp="1"/>
          </p:cNvGraphicFramePr>
          <p:nvPr>
            <p:ph idx="1"/>
            <p:extLst>
              <p:ext uri="{D42A27DB-BD31-4B8C-83A1-F6EECF244321}">
                <p14:modId xmlns:p14="http://schemas.microsoft.com/office/powerpoint/2010/main" val="497636979"/>
              </p:ext>
            </p:extLst>
          </p:nvPr>
        </p:nvGraphicFramePr>
        <p:xfrm>
          <a:off x="0" y="88522"/>
          <a:ext cx="9144000" cy="4664665"/>
        </p:xfrm>
        <a:graphic>
          <a:graphicData uri="http://schemas.openxmlformats.org/drawingml/2006/table">
            <a:tbl>
              <a:tblPr firstRow="1" firstCol="1" bandRow="1"/>
              <a:tblGrid>
                <a:gridCol w="1363890">
                  <a:extLst>
                    <a:ext uri="{9D8B030D-6E8A-4147-A177-3AD203B41FA5}">
                      <a16:colId xmlns:a16="http://schemas.microsoft.com/office/drawing/2014/main" val="1250379528"/>
                    </a:ext>
                  </a:extLst>
                </a:gridCol>
                <a:gridCol w="2170367">
                  <a:extLst>
                    <a:ext uri="{9D8B030D-6E8A-4147-A177-3AD203B41FA5}">
                      <a16:colId xmlns:a16="http://schemas.microsoft.com/office/drawing/2014/main" val="3243112724"/>
                    </a:ext>
                  </a:extLst>
                </a:gridCol>
                <a:gridCol w="1826429">
                  <a:extLst>
                    <a:ext uri="{9D8B030D-6E8A-4147-A177-3AD203B41FA5}">
                      <a16:colId xmlns:a16="http://schemas.microsoft.com/office/drawing/2014/main" val="2211266184"/>
                    </a:ext>
                  </a:extLst>
                </a:gridCol>
                <a:gridCol w="2194086">
                  <a:extLst>
                    <a:ext uri="{9D8B030D-6E8A-4147-A177-3AD203B41FA5}">
                      <a16:colId xmlns:a16="http://schemas.microsoft.com/office/drawing/2014/main" val="3820036608"/>
                    </a:ext>
                  </a:extLst>
                </a:gridCol>
                <a:gridCol w="1589228">
                  <a:extLst>
                    <a:ext uri="{9D8B030D-6E8A-4147-A177-3AD203B41FA5}">
                      <a16:colId xmlns:a16="http://schemas.microsoft.com/office/drawing/2014/main" val="438265374"/>
                    </a:ext>
                  </a:extLst>
                </a:gridCol>
              </a:tblGrid>
              <a:tr h="1080755">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Supplement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Guidance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Dosage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Possible impact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Who is it for?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785055"/>
                  </a:ext>
                </a:extLst>
              </a:tr>
              <a:tr h="358391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Magnesium</a:t>
                      </a:r>
                    </a:p>
                    <a:p>
                      <a:pPr>
                        <a:lnSpc>
                          <a:spcPct val="107000"/>
                        </a:lnSpc>
                        <a:spcAft>
                          <a:spcPts val="0"/>
                        </a:spcAft>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Often only a little in multivitamin and mineral supplements as it is bulky. </a:t>
                      </a:r>
                    </a:p>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Sometimes added to calcium “Bone health” supplements.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Age 1 to 6: 100mg</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Age 7 to 10: 200mg</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 upwards: 300mg.</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Needed for healthy nerve function. Deficiency may contribute to anxiety.</a:t>
                      </a:r>
                    </a:p>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Also helps vitamin D do its job properly.</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Children who do not eat green vegetables regularly.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587912"/>
                  </a:ext>
                </a:extLst>
              </a:tr>
            </a:tbl>
          </a:graphicData>
        </a:graphic>
      </p:graphicFrame>
      <p:pic>
        <p:nvPicPr>
          <p:cNvPr id="7" name="Picture 6">
            <a:extLst>
              <a:ext uri="{FF2B5EF4-FFF2-40B4-BE49-F238E27FC236}">
                <a16:creationId xmlns:a16="http://schemas.microsoft.com/office/drawing/2014/main" id="{D84B2FC0-8CBF-42DB-9ACC-EDECC40671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7" t="11031" r="5349" b="28717"/>
          <a:stretch/>
        </p:blipFill>
        <p:spPr>
          <a:xfrm>
            <a:off x="1922716" y="5326734"/>
            <a:ext cx="1615542" cy="1418189"/>
          </a:xfrm>
          <a:prstGeom prst="rect">
            <a:avLst/>
          </a:prstGeom>
        </p:spPr>
      </p:pic>
      <p:sp>
        <p:nvSpPr>
          <p:cNvPr id="9" name="TextBox 8">
            <a:extLst>
              <a:ext uri="{FF2B5EF4-FFF2-40B4-BE49-F238E27FC236}">
                <a16:creationId xmlns:a16="http://schemas.microsoft.com/office/drawing/2014/main" id="{77DF33B4-303B-40F3-8F1D-89CD768C8A36}"/>
              </a:ext>
            </a:extLst>
          </p:cNvPr>
          <p:cNvSpPr txBox="1"/>
          <p:nvPr/>
        </p:nvSpPr>
        <p:spPr>
          <a:xfrm flipH="1">
            <a:off x="3540105" y="5746297"/>
            <a:ext cx="708910" cy="473206"/>
          </a:xfrm>
          <a:prstGeom prst="rect">
            <a:avLst/>
          </a:prstGeom>
          <a:noFill/>
        </p:spPr>
        <p:txBody>
          <a:bodyPr wrap="square" rtlCol="0">
            <a:spAutoFit/>
          </a:bodyPr>
          <a:lstStyle/>
          <a:p>
            <a:pPr defTabSz="514350">
              <a:defRPr/>
            </a:pPr>
            <a:r>
              <a:rPr lang="en-GB" sz="2475" dirty="0">
                <a:solidFill>
                  <a:srgbClr val="FF0000"/>
                </a:solidFill>
                <a:latin typeface="Calibri" panose="020F0502020204030204"/>
              </a:rPr>
              <a:t>??</a:t>
            </a:r>
          </a:p>
        </p:txBody>
      </p:sp>
      <p:pic>
        <p:nvPicPr>
          <p:cNvPr id="10" name="Picture 9">
            <a:extLst>
              <a:ext uri="{FF2B5EF4-FFF2-40B4-BE49-F238E27FC236}">
                <a16:creationId xmlns:a16="http://schemas.microsoft.com/office/drawing/2014/main" id="{E0F50A20-E032-4B9D-9544-6DF7A9DC8655}"/>
              </a:ext>
            </a:extLst>
          </p:cNvPr>
          <p:cNvPicPr/>
          <p:nvPr/>
        </p:nvPicPr>
        <p:blipFill>
          <a:blip r:embed="rId4">
            <a:extLst>
              <a:ext uri="{28A0092B-C50C-407E-A947-70E740481C1C}">
                <a14:useLocalDpi xmlns:a14="http://schemas.microsoft.com/office/drawing/2010/main" val="0"/>
              </a:ext>
            </a:extLst>
          </a:blip>
          <a:stretch>
            <a:fillRect/>
          </a:stretch>
        </p:blipFill>
        <p:spPr>
          <a:xfrm>
            <a:off x="3942843" y="5351287"/>
            <a:ext cx="1218614" cy="1345510"/>
          </a:xfrm>
          <a:prstGeom prst="rect">
            <a:avLst/>
          </a:prstGeom>
        </p:spPr>
      </p:pic>
      <p:pic>
        <p:nvPicPr>
          <p:cNvPr id="11" name="Picture 10">
            <a:extLst>
              <a:ext uri="{FF2B5EF4-FFF2-40B4-BE49-F238E27FC236}">
                <a16:creationId xmlns:a16="http://schemas.microsoft.com/office/drawing/2014/main" id="{43AE5317-2D92-450C-8D19-CEAAE9A318E9}"/>
              </a:ext>
            </a:extLst>
          </p:cNvPr>
          <p:cNvPicPr/>
          <p:nvPr/>
        </p:nvPicPr>
        <p:blipFill rotWithShape="1">
          <a:blip r:embed="rId5" cstate="print">
            <a:extLst>
              <a:ext uri="{28A0092B-C50C-407E-A947-70E740481C1C}">
                <a14:useLocalDpi xmlns:a14="http://schemas.microsoft.com/office/drawing/2010/main" val="0"/>
              </a:ext>
            </a:extLst>
          </a:blip>
          <a:srcRect l="22981" r="20282"/>
          <a:stretch/>
        </p:blipFill>
        <p:spPr>
          <a:xfrm>
            <a:off x="5292080" y="5278608"/>
            <a:ext cx="939248" cy="1490869"/>
          </a:xfrm>
          <a:prstGeom prst="rect">
            <a:avLst/>
          </a:prstGeom>
        </p:spPr>
      </p:pic>
    </p:spTree>
    <p:custDataLst>
      <p:tags r:id="rId1"/>
    </p:custDataLst>
    <p:extLst>
      <p:ext uri="{BB962C8B-B14F-4D97-AF65-F5344CB8AC3E}">
        <p14:creationId xmlns:p14="http://schemas.microsoft.com/office/powerpoint/2010/main" val="2751640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A5A441-726C-411E-B034-EB527FDE74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780" t="2999" r="18386" b="10299"/>
          <a:stretch/>
        </p:blipFill>
        <p:spPr>
          <a:xfrm>
            <a:off x="1883161" y="5642033"/>
            <a:ext cx="1285145" cy="940214"/>
          </a:xfrm>
          <a:prstGeom prst="rect">
            <a:avLst/>
          </a:prstGeom>
        </p:spPr>
      </p:pic>
      <p:pic>
        <p:nvPicPr>
          <p:cNvPr id="5" name="Picture 4">
            <a:extLst>
              <a:ext uri="{FF2B5EF4-FFF2-40B4-BE49-F238E27FC236}">
                <a16:creationId xmlns:a16="http://schemas.microsoft.com/office/drawing/2014/main" id="{1738FEA0-F194-490D-9A39-7A45CA7CCFE6}"/>
              </a:ext>
            </a:extLst>
          </p:cNvPr>
          <p:cNvPicPr/>
          <p:nvPr/>
        </p:nvPicPr>
        <p:blipFill rotWithShape="1">
          <a:blip r:embed="rId4">
            <a:extLst>
              <a:ext uri="{28A0092B-C50C-407E-A947-70E740481C1C}">
                <a14:useLocalDpi xmlns:a14="http://schemas.microsoft.com/office/drawing/2010/main" val="0"/>
              </a:ext>
            </a:extLst>
          </a:blip>
          <a:srcRect l="21981" r="26316"/>
          <a:stretch/>
        </p:blipFill>
        <p:spPr bwMode="auto">
          <a:xfrm>
            <a:off x="3635896" y="5373216"/>
            <a:ext cx="796650" cy="129637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63F39F5-C8E0-471A-BC0D-F444E50FF2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97521" y="5373215"/>
            <a:ext cx="979051" cy="1296369"/>
          </a:xfrm>
          <a:prstGeom prst="rect">
            <a:avLst/>
          </a:prstGeom>
        </p:spPr>
      </p:pic>
      <p:pic>
        <p:nvPicPr>
          <p:cNvPr id="7" name="Picture 6">
            <a:extLst>
              <a:ext uri="{FF2B5EF4-FFF2-40B4-BE49-F238E27FC236}">
                <a16:creationId xmlns:a16="http://schemas.microsoft.com/office/drawing/2014/main" id="{FA023865-7A18-48A2-8221-165F04EDA490}"/>
              </a:ext>
            </a:extLst>
          </p:cNvPr>
          <p:cNvPicPr/>
          <p:nvPr/>
        </p:nvPicPr>
        <p:blipFill rotWithShape="1">
          <a:blip r:embed="rId6" cstate="print">
            <a:extLst>
              <a:ext uri="{28A0092B-C50C-407E-A947-70E740481C1C}">
                <a14:useLocalDpi xmlns:a14="http://schemas.microsoft.com/office/drawing/2010/main" val="0"/>
              </a:ext>
            </a:extLst>
          </a:blip>
          <a:srcRect b="8532"/>
          <a:stretch/>
        </p:blipFill>
        <p:spPr bwMode="auto">
          <a:xfrm>
            <a:off x="5327070" y="5427927"/>
            <a:ext cx="1237421" cy="1154319"/>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F828C4A-9115-4378-8F8B-3C2BABCEF333}"/>
              </a:ext>
            </a:extLst>
          </p:cNvPr>
          <p:cNvSpPr txBox="1"/>
          <p:nvPr/>
        </p:nvSpPr>
        <p:spPr>
          <a:xfrm>
            <a:off x="3268137" y="5897666"/>
            <a:ext cx="493520" cy="473206"/>
          </a:xfrm>
          <a:prstGeom prst="rect">
            <a:avLst/>
          </a:prstGeom>
          <a:noFill/>
        </p:spPr>
        <p:txBody>
          <a:bodyPr wrap="square" rtlCol="0">
            <a:spAutoFit/>
          </a:bodyPr>
          <a:lstStyle/>
          <a:p>
            <a:pPr defTabSz="514350">
              <a:defRPr/>
            </a:pPr>
            <a:r>
              <a:rPr lang="en-GB" sz="2475" dirty="0">
                <a:solidFill>
                  <a:srgbClr val="FF0000"/>
                </a:solidFill>
                <a:latin typeface="Calibri" panose="020F0502020204030204"/>
              </a:rPr>
              <a:t>??</a:t>
            </a:r>
          </a:p>
        </p:txBody>
      </p:sp>
      <p:graphicFrame>
        <p:nvGraphicFramePr>
          <p:cNvPr id="9" name="Table 8">
            <a:extLst>
              <a:ext uri="{FF2B5EF4-FFF2-40B4-BE49-F238E27FC236}">
                <a16:creationId xmlns:a16="http://schemas.microsoft.com/office/drawing/2014/main" id="{A4984CFF-D70A-41C2-B429-E9DC9EB6DFCE}"/>
              </a:ext>
            </a:extLst>
          </p:cNvPr>
          <p:cNvGraphicFramePr>
            <a:graphicFrameLocks noGrp="1"/>
          </p:cNvGraphicFramePr>
          <p:nvPr>
            <p:extLst>
              <p:ext uri="{D42A27DB-BD31-4B8C-83A1-F6EECF244321}">
                <p14:modId xmlns:p14="http://schemas.microsoft.com/office/powerpoint/2010/main" val="2925264997"/>
              </p:ext>
            </p:extLst>
          </p:nvPr>
        </p:nvGraphicFramePr>
        <p:xfrm>
          <a:off x="251520" y="-1"/>
          <a:ext cx="8712967" cy="5427927"/>
        </p:xfrm>
        <a:graphic>
          <a:graphicData uri="http://schemas.openxmlformats.org/drawingml/2006/table">
            <a:tbl>
              <a:tblPr firstRow="1" firstCol="1" bandRow="1"/>
              <a:tblGrid>
                <a:gridCol w="1463559">
                  <a:extLst>
                    <a:ext uri="{9D8B030D-6E8A-4147-A177-3AD203B41FA5}">
                      <a16:colId xmlns:a16="http://schemas.microsoft.com/office/drawing/2014/main" val="3686582664"/>
                    </a:ext>
                  </a:extLst>
                </a:gridCol>
                <a:gridCol w="1787402">
                  <a:extLst>
                    <a:ext uri="{9D8B030D-6E8A-4147-A177-3AD203B41FA5}">
                      <a16:colId xmlns:a16="http://schemas.microsoft.com/office/drawing/2014/main" val="1520504378"/>
                    </a:ext>
                  </a:extLst>
                </a:gridCol>
                <a:gridCol w="1501567">
                  <a:extLst>
                    <a:ext uri="{9D8B030D-6E8A-4147-A177-3AD203B41FA5}">
                      <a16:colId xmlns:a16="http://schemas.microsoft.com/office/drawing/2014/main" val="2372093692"/>
                    </a:ext>
                  </a:extLst>
                </a:gridCol>
                <a:gridCol w="2332499">
                  <a:extLst>
                    <a:ext uri="{9D8B030D-6E8A-4147-A177-3AD203B41FA5}">
                      <a16:colId xmlns:a16="http://schemas.microsoft.com/office/drawing/2014/main" val="1280579312"/>
                    </a:ext>
                  </a:extLst>
                </a:gridCol>
                <a:gridCol w="1627940">
                  <a:extLst>
                    <a:ext uri="{9D8B030D-6E8A-4147-A177-3AD203B41FA5}">
                      <a16:colId xmlns:a16="http://schemas.microsoft.com/office/drawing/2014/main" val="2523876323"/>
                    </a:ext>
                  </a:extLst>
                </a:gridCol>
              </a:tblGrid>
              <a:tr h="1347766">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Supplement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Guidance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Suggested Optimum Dosage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Possible impact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Who is it for?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696074"/>
                  </a:ext>
                </a:extLst>
              </a:tr>
              <a:tr h="4080161">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Omega 3</a:t>
                      </a:r>
                    </a:p>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Ideally these are from oily fish. They will contain “EPA” and “DHA” (Check the label). Ones with more EPA than DHA may be more effective.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Age 1 to 3:</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250mg of EPA+DHA.</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Age 4 to 7:</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500mg.</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Age 8 to 10:</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800mg.</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Over 11yrs: 1000mg.</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Important fat for brain cell membranes. Contributes to healthy nerve “signalling” and so can influence brain function. This could mean mood, attention, sleep……</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Children who eat oily fish less than one a week. Children with ADHD or ASD. Children with poor mood or sleep.</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90781"/>
                  </a:ext>
                </a:extLst>
              </a:tr>
            </a:tbl>
          </a:graphicData>
        </a:graphic>
      </p:graphicFrame>
    </p:spTree>
    <p:custDataLst>
      <p:tags r:id="rId1"/>
    </p:custDataLst>
    <p:extLst>
      <p:ext uri="{BB962C8B-B14F-4D97-AF65-F5344CB8AC3E}">
        <p14:creationId xmlns:p14="http://schemas.microsoft.com/office/powerpoint/2010/main" val="4647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vidr1\AppData\Local\Microsoft\Windows\Temporary Internet Files\Content.IE5\9S7BO7YT\MC900434736[1].png">
            <a:extLst>
              <a:ext uri="{FF2B5EF4-FFF2-40B4-BE49-F238E27FC236}">
                <a16:creationId xmlns:a16="http://schemas.microsoft.com/office/drawing/2014/main" id="{36D66095-5B82-4A63-A231-D3AA18E31A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2473" y="5403476"/>
            <a:ext cx="1138325" cy="1138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D4CDE0A2-9D0B-4082-9421-D6F49A7707B2}"/>
              </a:ext>
            </a:extLst>
          </p:cNvPr>
          <p:cNvGraphicFramePr>
            <a:graphicFrameLocks noGrp="1"/>
          </p:cNvGraphicFramePr>
          <p:nvPr>
            <p:extLst>
              <p:ext uri="{D42A27DB-BD31-4B8C-83A1-F6EECF244321}">
                <p14:modId xmlns:p14="http://schemas.microsoft.com/office/powerpoint/2010/main" val="1211825326"/>
              </p:ext>
            </p:extLst>
          </p:nvPr>
        </p:nvGraphicFramePr>
        <p:xfrm>
          <a:off x="0" y="0"/>
          <a:ext cx="8892480" cy="4403845"/>
        </p:xfrm>
        <a:graphic>
          <a:graphicData uri="http://schemas.openxmlformats.org/drawingml/2006/table">
            <a:tbl>
              <a:tblPr firstRow="1" firstCol="1" bandRow="1"/>
              <a:tblGrid>
                <a:gridCol w="1259632">
                  <a:extLst>
                    <a:ext uri="{9D8B030D-6E8A-4147-A177-3AD203B41FA5}">
                      <a16:colId xmlns:a16="http://schemas.microsoft.com/office/drawing/2014/main" val="556257712"/>
                    </a:ext>
                  </a:extLst>
                </a:gridCol>
                <a:gridCol w="2058308">
                  <a:extLst>
                    <a:ext uri="{9D8B030D-6E8A-4147-A177-3AD203B41FA5}">
                      <a16:colId xmlns:a16="http://schemas.microsoft.com/office/drawing/2014/main" val="1775066319"/>
                    </a:ext>
                  </a:extLst>
                </a:gridCol>
                <a:gridCol w="2017213">
                  <a:extLst>
                    <a:ext uri="{9D8B030D-6E8A-4147-A177-3AD203B41FA5}">
                      <a16:colId xmlns:a16="http://schemas.microsoft.com/office/drawing/2014/main" val="1045279458"/>
                    </a:ext>
                  </a:extLst>
                </a:gridCol>
                <a:gridCol w="1859777">
                  <a:extLst>
                    <a:ext uri="{9D8B030D-6E8A-4147-A177-3AD203B41FA5}">
                      <a16:colId xmlns:a16="http://schemas.microsoft.com/office/drawing/2014/main" val="2038050861"/>
                    </a:ext>
                  </a:extLst>
                </a:gridCol>
                <a:gridCol w="1697550">
                  <a:extLst>
                    <a:ext uri="{9D8B030D-6E8A-4147-A177-3AD203B41FA5}">
                      <a16:colId xmlns:a16="http://schemas.microsoft.com/office/drawing/2014/main" val="3351366804"/>
                    </a:ext>
                  </a:extLst>
                </a:gridCol>
              </a:tblGrid>
              <a:tr h="894898">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Supplement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Guidance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Dosage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Possible impact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 is it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499447"/>
                  </a:ext>
                </a:extLst>
              </a:tr>
              <a:tr h="3317017">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Vitamin 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Tablets range from 10 to 50 micrograms each. </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(10 micrograms = 400i.u’s)</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Drops also available.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Already some in multivitamin supplements.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Minimum is 10 micrograms a day.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Ideal may be 25 micrograms a day for pre-school &amp; primary age children and 50 for older children</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Needed for strong bones.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Contributes to general health, possibly immune function and mood.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specific evidence of benefit in Autism.</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Everyone - especially children who spend little time outdoors.</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Heavier children; &amp; those with dark skin tone more likely to need this.</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131783"/>
                  </a:ext>
                </a:extLst>
              </a:tr>
            </a:tbl>
          </a:graphicData>
        </a:graphic>
      </p:graphicFrame>
      <p:sp>
        <p:nvSpPr>
          <p:cNvPr id="6" name="TextBox 5">
            <a:extLst>
              <a:ext uri="{FF2B5EF4-FFF2-40B4-BE49-F238E27FC236}">
                <a16:creationId xmlns:a16="http://schemas.microsoft.com/office/drawing/2014/main" id="{60B085D5-1350-4F0E-B58A-44BC522EB7AE}"/>
              </a:ext>
            </a:extLst>
          </p:cNvPr>
          <p:cNvSpPr txBox="1"/>
          <p:nvPr/>
        </p:nvSpPr>
        <p:spPr>
          <a:xfrm>
            <a:off x="3287166" y="5756233"/>
            <a:ext cx="905060" cy="473206"/>
          </a:xfrm>
          <a:prstGeom prst="rect">
            <a:avLst/>
          </a:prstGeom>
          <a:noFill/>
        </p:spPr>
        <p:txBody>
          <a:bodyPr wrap="square" rtlCol="0">
            <a:spAutoFit/>
          </a:bodyPr>
          <a:lstStyle/>
          <a:p>
            <a:pPr defTabSz="514350">
              <a:defRPr/>
            </a:pPr>
            <a:r>
              <a:rPr lang="en-GB" sz="2475" dirty="0">
                <a:solidFill>
                  <a:srgbClr val="FF0000"/>
                </a:solidFill>
                <a:latin typeface="Calibri" panose="020F0502020204030204"/>
              </a:rPr>
              <a:t>??</a:t>
            </a:r>
          </a:p>
        </p:txBody>
      </p:sp>
      <p:pic>
        <p:nvPicPr>
          <p:cNvPr id="7" name="Picture 6">
            <a:extLst>
              <a:ext uri="{FF2B5EF4-FFF2-40B4-BE49-F238E27FC236}">
                <a16:creationId xmlns:a16="http://schemas.microsoft.com/office/drawing/2014/main" id="{1EAFB134-613D-4D09-9B85-4F9296F12822}"/>
              </a:ext>
            </a:extLst>
          </p:cNvPr>
          <p:cNvPicPr/>
          <p:nvPr/>
        </p:nvPicPr>
        <p:blipFill rotWithShape="1">
          <a:blip r:embed="rId4" cstate="print">
            <a:extLst>
              <a:ext uri="{28A0092B-C50C-407E-A947-70E740481C1C}">
                <a14:useLocalDpi xmlns:a14="http://schemas.microsoft.com/office/drawing/2010/main" val="0"/>
              </a:ext>
            </a:extLst>
          </a:blip>
          <a:srcRect l="16090" r="13078"/>
          <a:stretch/>
        </p:blipFill>
        <p:spPr>
          <a:xfrm>
            <a:off x="3868604" y="5157192"/>
            <a:ext cx="991428" cy="1440180"/>
          </a:xfrm>
          <a:prstGeom prst="rect">
            <a:avLst/>
          </a:prstGeom>
        </p:spPr>
      </p:pic>
      <p:pic>
        <p:nvPicPr>
          <p:cNvPr id="8" name="Picture 7">
            <a:extLst>
              <a:ext uri="{FF2B5EF4-FFF2-40B4-BE49-F238E27FC236}">
                <a16:creationId xmlns:a16="http://schemas.microsoft.com/office/drawing/2014/main" id="{BCDF374D-BC1D-479B-A675-66AD1D4218B8}"/>
              </a:ext>
            </a:extLst>
          </p:cNvPr>
          <p:cNvPicPr/>
          <p:nvPr/>
        </p:nvPicPr>
        <p:blipFill rotWithShape="1">
          <a:blip r:embed="rId5" cstate="print">
            <a:extLst>
              <a:ext uri="{28A0092B-C50C-407E-A947-70E740481C1C}">
                <a14:useLocalDpi xmlns:a14="http://schemas.microsoft.com/office/drawing/2010/main" val="0"/>
              </a:ext>
            </a:extLst>
          </a:blip>
          <a:srcRect l="18532" t="8900" r="17042" b="5582"/>
          <a:stretch/>
        </p:blipFill>
        <p:spPr bwMode="auto">
          <a:xfrm>
            <a:off x="4860032" y="5157192"/>
            <a:ext cx="1118153" cy="144018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10892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F5FC-8BB3-477C-A8C7-56B21C115168}"/>
              </a:ext>
            </a:extLst>
          </p:cNvPr>
          <p:cNvSpPr>
            <a:spLocks noGrp="1"/>
          </p:cNvSpPr>
          <p:nvPr>
            <p:ph type="title"/>
          </p:nvPr>
        </p:nvSpPr>
        <p:spPr/>
        <p:txBody>
          <a:bodyPr/>
          <a:lstStyle/>
          <a:p>
            <a:r>
              <a:rPr lang="en-GB" dirty="0"/>
              <a:t>Outcomes from consultations</a:t>
            </a:r>
          </a:p>
        </p:txBody>
      </p:sp>
      <p:sp>
        <p:nvSpPr>
          <p:cNvPr id="3" name="Content Placeholder 2">
            <a:extLst>
              <a:ext uri="{FF2B5EF4-FFF2-40B4-BE49-F238E27FC236}">
                <a16:creationId xmlns:a16="http://schemas.microsoft.com/office/drawing/2014/main" id="{16465B02-9332-4CDD-BC72-6D9513C1A408}"/>
              </a:ext>
            </a:extLst>
          </p:cNvPr>
          <p:cNvSpPr>
            <a:spLocks noGrp="1"/>
          </p:cNvSpPr>
          <p:nvPr>
            <p:ph idx="1"/>
          </p:nvPr>
        </p:nvSpPr>
        <p:spPr>
          <a:xfrm>
            <a:off x="251520" y="1600206"/>
            <a:ext cx="8712968" cy="4525963"/>
          </a:xfrm>
        </p:spPr>
        <p:txBody>
          <a:bodyPr/>
          <a:lstStyle/>
          <a:p>
            <a:pPr>
              <a:lnSpc>
                <a:spcPct val="200000"/>
              </a:lnSpc>
            </a:pPr>
            <a:r>
              <a:rPr lang="en-GB" sz="2400" dirty="0"/>
              <a:t>Heightened parent/carer nutrition knowledge – often</a:t>
            </a:r>
          </a:p>
          <a:p>
            <a:pPr>
              <a:lnSpc>
                <a:spcPct val="200000"/>
              </a:lnSpc>
            </a:pPr>
            <a:r>
              <a:rPr lang="en-GB" sz="2400" dirty="0"/>
              <a:t>Change in parent/carer nutritional priorities - often</a:t>
            </a:r>
          </a:p>
          <a:p>
            <a:pPr>
              <a:lnSpc>
                <a:spcPct val="200000"/>
              </a:lnSpc>
            </a:pPr>
            <a:r>
              <a:rPr lang="en-GB" sz="2400" dirty="0"/>
              <a:t>Changes in child’s diet? – often slow &amp; small or negligible</a:t>
            </a:r>
          </a:p>
          <a:p>
            <a:pPr>
              <a:lnSpc>
                <a:spcPct val="200000"/>
              </a:lnSpc>
            </a:pPr>
            <a:r>
              <a:rPr lang="en-GB" sz="2400" dirty="0"/>
              <a:t>Changes in child’s nutrition – substantial with right supplements</a:t>
            </a:r>
          </a:p>
          <a:p>
            <a:pPr>
              <a:lnSpc>
                <a:spcPct val="200000"/>
              </a:lnSpc>
            </a:pPr>
            <a:r>
              <a:rPr lang="en-GB" sz="2400" dirty="0"/>
              <a:t>Changes in parent/carer anxiety – significant</a:t>
            </a:r>
          </a:p>
          <a:p>
            <a:pPr>
              <a:lnSpc>
                <a:spcPct val="200000"/>
              </a:lnSpc>
            </a:pPr>
            <a:r>
              <a:rPr lang="en-GB" sz="2400" dirty="0"/>
              <a:t>Lower parent/carer anxiety = less risk of harm</a:t>
            </a:r>
          </a:p>
        </p:txBody>
      </p:sp>
    </p:spTree>
    <p:custDataLst>
      <p:tags r:id="rId1"/>
    </p:custDataLst>
    <p:extLst>
      <p:ext uri="{BB962C8B-B14F-4D97-AF65-F5344CB8AC3E}">
        <p14:creationId xmlns:p14="http://schemas.microsoft.com/office/powerpoint/2010/main" val="946255936"/>
      </p:ext>
    </p:extLst>
  </p:cSld>
  <p:clrMapOvr>
    <a:masterClrMapping/>
  </p:clrMapOvr>
  <mc:AlternateContent xmlns:mc="http://schemas.openxmlformats.org/markup-compatibility/2006" xmlns:p14="http://schemas.microsoft.com/office/powerpoint/2010/main">
    <mc:Choice Requires="p14">
      <p:transition spd="slow" p14:dur="2000" advTm="86591"/>
    </mc:Choice>
    <mc:Fallback xmlns="">
      <p:transition spd="slow" advTm="86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F742-AA7D-4132-AB46-2FB09F937E42}"/>
              </a:ext>
            </a:extLst>
          </p:cNvPr>
          <p:cNvSpPr>
            <a:spLocks noGrp="1"/>
          </p:cNvSpPr>
          <p:nvPr>
            <p:ph type="title"/>
          </p:nvPr>
        </p:nvSpPr>
        <p:spPr>
          <a:xfrm>
            <a:off x="457200" y="0"/>
            <a:ext cx="8229600" cy="428599"/>
          </a:xfrm>
        </p:spPr>
        <p:txBody>
          <a:bodyPr/>
          <a:lstStyle/>
          <a:p>
            <a:r>
              <a:rPr lang="en-GB" sz="3200" dirty="0"/>
              <a:t>Summary</a:t>
            </a:r>
          </a:p>
        </p:txBody>
      </p:sp>
      <p:sp>
        <p:nvSpPr>
          <p:cNvPr id="3" name="Content Placeholder 2">
            <a:extLst>
              <a:ext uri="{FF2B5EF4-FFF2-40B4-BE49-F238E27FC236}">
                <a16:creationId xmlns:a16="http://schemas.microsoft.com/office/drawing/2014/main" id="{57071809-4269-410B-9299-2851EDB708E0}"/>
              </a:ext>
            </a:extLst>
          </p:cNvPr>
          <p:cNvSpPr>
            <a:spLocks noGrp="1"/>
          </p:cNvSpPr>
          <p:nvPr>
            <p:ph idx="1"/>
          </p:nvPr>
        </p:nvSpPr>
        <p:spPr>
          <a:xfrm>
            <a:off x="179512" y="418309"/>
            <a:ext cx="8784976" cy="5451526"/>
          </a:xfrm>
        </p:spPr>
        <p:txBody>
          <a:bodyPr/>
          <a:lstStyle/>
          <a:p>
            <a:pPr>
              <a:buFont typeface="+mj-lt"/>
              <a:buAutoNum type="arabicPeriod"/>
            </a:pPr>
            <a:endParaRPr lang="en-GB" sz="1800" dirty="0"/>
          </a:p>
          <a:p>
            <a:pPr>
              <a:buFont typeface="+mj-lt"/>
              <a:buAutoNum type="arabicPeriod"/>
            </a:pPr>
            <a:r>
              <a:rPr lang="en-GB" sz="1800" dirty="0"/>
              <a:t>There is a bidirectional relationship between children’s food and mood.</a:t>
            </a:r>
          </a:p>
          <a:p>
            <a:pPr>
              <a:buFont typeface="+mj-lt"/>
              <a:buAutoNum type="arabicPeriod"/>
            </a:pPr>
            <a:endParaRPr lang="en-GB" sz="1800" dirty="0"/>
          </a:p>
          <a:p>
            <a:pPr>
              <a:buFont typeface="+mj-lt"/>
              <a:buAutoNum type="arabicPeriod"/>
            </a:pPr>
            <a:r>
              <a:rPr lang="en-GB" sz="1800" dirty="0"/>
              <a:t>Nutrition affects mood, attention, learning, behaviour in the acute phase (related to meal size and type, macronutrients and fibre)</a:t>
            </a:r>
          </a:p>
          <a:p>
            <a:pPr>
              <a:buFont typeface="+mj-lt"/>
              <a:buAutoNum type="arabicPeriod"/>
            </a:pPr>
            <a:endParaRPr lang="en-GB" sz="1800" dirty="0"/>
          </a:p>
          <a:p>
            <a:pPr>
              <a:buFont typeface="+mj-lt"/>
              <a:buAutoNum type="arabicPeriod"/>
            </a:pPr>
            <a:r>
              <a:rPr lang="en-GB" sz="1800" dirty="0"/>
              <a:t>Nutrition also affects mood (etc) over the longer term, reflecting micronutrient status and the microbiome.</a:t>
            </a:r>
          </a:p>
          <a:p>
            <a:pPr>
              <a:buFont typeface="+mj-lt"/>
              <a:buAutoNum type="arabicPeriod"/>
            </a:pPr>
            <a:endParaRPr lang="en-GB" sz="1800" dirty="0"/>
          </a:p>
          <a:p>
            <a:pPr>
              <a:buFont typeface="+mj-lt"/>
              <a:buAutoNum type="arabicPeriod"/>
            </a:pPr>
            <a:r>
              <a:rPr lang="en-GB" sz="1800" dirty="0"/>
              <a:t>Family food culture often falls short of optimum nutrition because sensory, emotional, practical and financial needs are prioritised</a:t>
            </a:r>
          </a:p>
          <a:p>
            <a:pPr>
              <a:buFont typeface="+mj-lt"/>
              <a:buAutoNum type="arabicPeriod"/>
            </a:pPr>
            <a:endParaRPr lang="en-GB" sz="1800" dirty="0"/>
          </a:p>
          <a:p>
            <a:pPr>
              <a:buFont typeface="+mj-lt"/>
              <a:buAutoNum type="arabicPeriod"/>
            </a:pPr>
            <a:r>
              <a:rPr lang="en-GB" sz="1800" dirty="0"/>
              <a:t>Children and families can be taught the importance of regular eating, varied eating, and the impact of food processing</a:t>
            </a:r>
          </a:p>
          <a:p>
            <a:pPr>
              <a:buFont typeface="+mj-lt"/>
              <a:buAutoNum type="arabicPeriod"/>
            </a:pPr>
            <a:endParaRPr lang="en-GB" sz="1800" dirty="0"/>
          </a:p>
          <a:p>
            <a:pPr>
              <a:buFont typeface="+mj-lt"/>
              <a:buAutoNum type="arabicPeriod"/>
            </a:pPr>
            <a:r>
              <a:rPr lang="en-GB" sz="1800" dirty="0"/>
              <a:t>Selective eating can be due to sensory preferences, fear of the unknown, or obsession with the familiar</a:t>
            </a:r>
          </a:p>
          <a:p>
            <a:pPr>
              <a:buFont typeface="+mj-lt"/>
              <a:buAutoNum type="arabicPeriod"/>
            </a:pPr>
            <a:endParaRPr lang="en-GB" sz="1800" dirty="0"/>
          </a:p>
          <a:p>
            <a:pPr lvl="0">
              <a:buFont typeface="+mj-lt"/>
              <a:buAutoNum type="arabicPeriod"/>
            </a:pPr>
            <a:r>
              <a:rPr lang="en-GB" sz="1800" dirty="0">
                <a:solidFill>
                  <a:srgbClr val="000000"/>
                </a:solidFill>
              </a:rPr>
              <a:t>Severe selective eating needs a conservative approach to management and mitigation of the risks</a:t>
            </a:r>
          </a:p>
          <a:p>
            <a:pPr>
              <a:buFont typeface="+mj-lt"/>
              <a:buAutoNum type="arabicPeriod"/>
            </a:pPr>
            <a:endParaRPr lang="en-GB" sz="1800" dirty="0"/>
          </a:p>
          <a:p>
            <a:pPr>
              <a:buFont typeface="+mj-lt"/>
              <a:buAutoNum type="arabicPeriod"/>
            </a:pPr>
            <a:endParaRPr lang="en-GB" sz="1800" dirty="0"/>
          </a:p>
          <a:p>
            <a:pPr>
              <a:buFont typeface="+mj-lt"/>
              <a:buAutoNum type="arabicPeriod"/>
            </a:pPr>
            <a:endParaRPr lang="en-GB" sz="1800" dirty="0"/>
          </a:p>
        </p:txBody>
      </p:sp>
    </p:spTree>
    <p:custDataLst>
      <p:tags r:id="rId1"/>
    </p:custDataLst>
    <p:extLst>
      <p:ext uri="{BB962C8B-B14F-4D97-AF65-F5344CB8AC3E}">
        <p14:creationId xmlns:p14="http://schemas.microsoft.com/office/powerpoint/2010/main" val="395950395"/>
      </p:ext>
    </p:extLst>
  </p:cSld>
  <p:clrMapOvr>
    <a:masterClrMapping/>
  </p:clrMapOvr>
  <mc:AlternateContent xmlns:mc="http://schemas.openxmlformats.org/markup-compatibility/2006" xmlns:p14="http://schemas.microsoft.com/office/powerpoint/2010/main">
    <mc:Choice Requires="p14">
      <p:transition spd="slow" p14:dur="2000" advTm="56113"/>
    </mc:Choice>
    <mc:Fallback xmlns="">
      <p:transition spd="slow" advTm="56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F5437-D464-498D-9F0E-A27C1330E79F}"/>
              </a:ext>
            </a:extLst>
          </p:cNvPr>
          <p:cNvPicPr>
            <a:picLocks noChangeAspect="1"/>
          </p:cNvPicPr>
          <p:nvPr/>
        </p:nvPicPr>
        <p:blipFill>
          <a:blip r:embed="rId3"/>
          <a:stretch>
            <a:fillRect/>
          </a:stretch>
        </p:blipFill>
        <p:spPr>
          <a:xfrm>
            <a:off x="179512" y="1124744"/>
            <a:ext cx="8881429" cy="5056184"/>
          </a:xfrm>
          <a:prstGeom prst="rect">
            <a:avLst/>
          </a:prstGeom>
        </p:spPr>
      </p:pic>
      <p:sp>
        <p:nvSpPr>
          <p:cNvPr id="3" name="TextBox 2">
            <a:extLst>
              <a:ext uri="{FF2B5EF4-FFF2-40B4-BE49-F238E27FC236}">
                <a16:creationId xmlns:a16="http://schemas.microsoft.com/office/drawing/2014/main" id="{A436DB05-188B-4AE6-B3D5-B0ED2921C0D4}"/>
              </a:ext>
            </a:extLst>
          </p:cNvPr>
          <p:cNvSpPr txBox="1"/>
          <p:nvPr/>
        </p:nvSpPr>
        <p:spPr>
          <a:xfrm>
            <a:off x="311304" y="6201688"/>
            <a:ext cx="8521389" cy="338554"/>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rPr>
              <a:t>Taken from: Scott C </a:t>
            </a:r>
            <a:r>
              <a:rPr kumimoji="0" lang="en-GB" sz="1600" b="0" i="1" u="none" strike="noStrike" kern="0" cap="none" spc="0" normalizeH="0" baseline="0" noProof="0" dirty="0">
                <a:ln>
                  <a:noFill/>
                </a:ln>
                <a:solidFill>
                  <a:prstClr val="black"/>
                </a:solidFill>
                <a:effectLst/>
                <a:uLnTx/>
                <a:uFillTx/>
                <a:latin typeface="Calibri" panose="020F0502020204030204"/>
                <a:ea typeface="+mn-ea"/>
                <a:cs typeface="+mn-cs"/>
              </a:rPr>
              <a:t>et. al </a:t>
            </a:r>
            <a:r>
              <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rPr>
              <a:t>(2018) The Affordability of the UK’s Eatwell Guide</a:t>
            </a:r>
            <a:r>
              <a:rPr kumimoji="0" lang="en-GB" sz="1600" b="0" i="1" u="none" strike="noStrike" kern="0" cap="none" spc="0" normalizeH="0" baseline="0" noProof="0" dirty="0">
                <a:ln>
                  <a:noFill/>
                </a:ln>
                <a:solidFill>
                  <a:prstClr val="black"/>
                </a:solidFill>
                <a:effectLst/>
                <a:uLnTx/>
                <a:uFillTx/>
                <a:latin typeface="Calibri" panose="020F0502020204030204"/>
                <a:ea typeface="+mn-ea"/>
                <a:cs typeface="+mn-cs"/>
              </a:rPr>
              <a:t>. The Food Foundation.</a:t>
            </a:r>
          </a:p>
        </p:txBody>
      </p:sp>
      <p:sp>
        <p:nvSpPr>
          <p:cNvPr id="4" name="TextBox 3">
            <a:extLst>
              <a:ext uri="{FF2B5EF4-FFF2-40B4-BE49-F238E27FC236}">
                <a16:creationId xmlns:a16="http://schemas.microsoft.com/office/drawing/2014/main" id="{5E108243-8B9A-4A4E-A042-F27F5D8DD761}"/>
              </a:ext>
            </a:extLst>
          </p:cNvPr>
          <p:cNvSpPr txBox="1"/>
          <p:nvPr/>
        </p:nvSpPr>
        <p:spPr>
          <a:xfrm>
            <a:off x="179512" y="404664"/>
            <a:ext cx="8784975"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Impact of income on ability to follow Eatwell Guide</a:t>
            </a:r>
          </a:p>
        </p:txBody>
      </p:sp>
    </p:spTree>
    <p:extLst>
      <p:ext uri="{BB962C8B-B14F-4D97-AF65-F5344CB8AC3E}">
        <p14:creationId xmlns:p14="http://schemas.microsoft.com/office/powerpoint/2010/main" val="1781417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8CCF639-8CA9-4D92-B38E-7824AE46A10D}"/>
              </a:ext>
            </a:extLst>
          </p:cNvPr>
          <p:cNvSpPr txBox="1"/>
          <p:nvPr/>
        </p:nvSpPr>
        <p:spPr>
          <a:xfrm>
            <a:off x="9524" y="9525"/>
            <a:ext cx="9134475" cy="6709529"/>
          </a:xfrm>
          <a:prstGeom prst="rect">
            <a:avLst/>
          </a:prstGeom>
          <a:noFill/>
        </p:spPr>
        <p:txBody>
          <a:bodyPr wrap="square">
            <a:spAutoFit/>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pPr algn="ctr"/>
            <a:r>
              <a:rPr lang="en-GB" sz="1600" dirty="0">
                <a:hlinkClick r:id="rId2"/>
              </a:rPr>
              <a:t>https://www.fabresearch.org/viewItem.php?id=15541&amp;listId=341&amp;categoryId=&amp;navPageId=342</a:t>
            </a:r>
            <a:endParaRPr lang="en-GB" sz="1600" dirty="0"/>
          </a:p>
          <a:p>
            <a:endParaRPr lang="en-GB" dirty="0"/>
          </a:p>
          <a:p>
            <a:endParaRPr lang="en-GB" dirty="0"/>
          </a:p>
        </p:txBody>
      </p:sp>
      <p:sp>
        <p:nvSpPr>
          <p:cNvPr id="9" name="Rectangle 14">
            <a:extLst>
              <a:ext uri="{FF2B5EF4-FFF2-40B4-BE49-F238E27FC236}">
                <a16:creationId xmlns:a16="http://schemas.microsoft.com/office/drawing/2014/main" id="{2665E5FC-FEF0-4584-9683-4098D871C654}"/>
              </a:ext>
            </a:extLst>
          </p:cNvPr>
          <p:cNvSpPr>
            <a:spLocks noChangeArrowheads="1"/>
          </p:cNvSpPr>
          <p:nvPr/>
        </p:nvSpPr>
        <p:spPr bwMode="auto">
          <a:xfrm>
            <a:off x="2339752" y="749893"/>
            <a:ext cx="6661128"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53448"/>
                </a:solidFill>
                <a:effectLst/>
                <a:latin typeface="Droid Sans"/>
              </a:rPr>
              <a:t>Selective or 'fussy' eating</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1" i="0" u="none" strike="noStrike" cap="none" normalizeH="0" baseline="0" dirty="0">
                <a:ln>
                  <a:noFill/>
                </a:ln>
                <a:solidFill>
                  <a:srgbClr val="253448"/>
                </a:solidFill>
                <a:effectLst/>
                <a:latin typeface="Droid Sans"/>
              </a:rPr>
              <a:t>- a masterclass: </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1" i="0" u="none" strike="noStrike" cap="none" normalizeH="0" baseline="0" dirty="0">
                <a:ln>
                  <a:noFill/>
                </a:ln>
                <a:solidFill>
                  <a:srgbClr val="253448"/>
                </a:solidFill>
                <a:effectLst/>
                <a:latin typeface="Droid Sans"/>
              </a:rPr>
              <a:t>Avoiding mealtime meltdowns, and motivating healthier food choices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4CB"/>
                </a:solidFill>
                <a:effectLst/>
                <a:latin typeface="Droid Sans"/>
              </a:rPr>
              <a:t>Wednesday 25th January</a:t>
            </a:r>
            <a:br>
              <a:rPr kumimoji="0" lang="en-US" altLang="en-US" sz="1600" b="0" i="0"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4CB"/>
                </a:solidFill>
                <a:effectLst/>
                <a:latin typeface="Droid Sans"/>
              </a:rPr>
              <a:t>6.00 – 7.30 pm (BST)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53448"/>
                </a:solidFill>
                <a:effectLst/>
                <a:latin typeface="Droid Sans"/>
              </a:rPr>
              <a:t>This event will be recorded</a:t>
            </a:r>
            <a:r>
              <a:rPr kumimoji="0" lang="en-US" altLang="en-US" sz="1600" b="0" i="0" u="none" strike="noStrike" cap="none" normalizeH="0" baseline="0" dirty="0">
                <a:ln>
                  <a:noFill/>
                </a:ln>
                <a:solidFill>
                  <a:srgbClr val="253448"/>
                </a:solidFill>
                <a:effectLst/>
                <a:latin typeface="Droid Sans"/>
              </a:rPr>
              <a:t> - so if you can't attend live,</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1" i="0" u="none" strike="noStrike" cap="none" normalizeH="0" baseline="0" dirty="0">
                <a:ln>
                  <a:noFill/>
                </a:ln>
                <a:solidFill>
                  <a:srgbClr val="253448"/>
                </a:solidFill>
                <a:effectLst/>
                <a:latin typeface="Droid Sans"/>
              </a:rPr>
              <a:t>your booking will allow you to access it afterwards.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53448"/>
                </a:solidFill>
                <a:effectLst/>
                <a:latin typeface="Droid Sans"/>
              </a:rPr>
              <a:t>FAB Research Webinar and Q&amp;A session</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53448"/>
                </a:solidFill>
                <a:effectLst/>
                <a:latin typeface="Droid Sans"/>
              </a:rPr>
              <a:t>David Rex, RD, and Dr Alex Richardson will discuss the latest evidence-based research into what shapes children’s food preferences – with a focus on the areas of selective (‘fussy’ or ‘picky’) eating, and Avoidant Restrictive Food Intake Disorder (ARFID).</a:t>
            </a:r>
            <a:br>
              <a:rPr kumimoji="0" lang="en-US" altLang="en-US" sz="1600" b="0" i="0" u="none" strike="noStrike" cap="none" normalizeH="0" baseline="0" dirty="0">
                <a:ln>
                  <a:noFill/>
                </a:ln>
                <a:solidFill>
                  <a:schemeClr val="tx1"/>
                </a:solidFill>
                <a:effectLst/>
                <a:latin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hlinkClick r:id="rId3"/>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Droid Sans"/>
                <a:hlinkClick r:id="rId3"/>
              </a:rPr>
              <a:t>Book Your Place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5135" name="Picture 15" descr="Header Logo">
            <a:hlinkClick r:id="rId4"/>
            <a:extLst>
              <a:ext uri="{FF2B5EF4-FFF2-40B4-BE49-F238E27FC236}">
                <a16:creationId xmlns:a16="http://schemas.microsoft.com/office/drawing/2014/main" id="{F4C17F65-58FD-40FA-AE49-E1D7F4BD34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666" y="138947"/>
            <a:ext cx="1851695" cy="112981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id="{DF6CDAFF-B95A-2320-2DA9-76F0D8680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5ACA9F91-61E6-B086-BFAD-91AF2F049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5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52AF-529E-4D69-B114-7A280FE6BFDB}"/>
              </a:ext>
            </a:extLst>
          </p:cNvPr>
          <p:cNvSpPr>
            <a:spLocks noGrp="1"/>
          </p:cNvSpPr>
          <p:nvPr>
            <p:ph type="title"/>
          </p:nvPr>
        </p:nvSpPr>
        <p:spPr>
          <a:xfrm>
            <a:off x="53752" y="332656"/>
            <a:ext cx="9036496" cy="1143000"/>
          </a:xfrm>
        </p:spPr>
        <p:txBody>
          <a:bodyPr/>
          <a:lstStyle/>
          <a:p>
            <a:r>
              <a:rPr lang="en-GB" sz="3600" dirty="0"/>
              <a:t>Impact of food on mood, attention &amp; learning</a:t>
            </a:r>
          </a:p>
        </p:txBody>
      </p:sp>
      <p:sp>
        <p:nvSpPr>
          <p:cNvPr id="3" name="Content Placeholder 2">
            <a:extLst>
              <a:ext uri="{FF2B5EF4-FFF2-40B4-BE49-F238E27FC236}">
                <a16:creationId xmlns:a16="http://schemas.microsoft.com/office/drawing/2014/main" id="{F6934AB6-C298-48A5-97FB-1B4CC8E73E20}"/>
              </a:ext>
            </a:extLst>
          </p:cNvPr>
          <p:cNvSpPr>
            <a:spLocks noGrp="1"/>
          </p:cNvSpPr>
          <p:nvPr>
            <p:ph idx="1"/>
          </p:nvPr>
        </p:nvSpPr>
        <p:spPr>
          <a:xfrm>
            <a:off x="457200" y="1844824"/>
            <a:ext cx="8229600" cy="4525963"/>
          </a:xfrm>
        </p:spPr>
        <p:txBody>
          <a:bodyPr/>
          <a:lstStyle/>
          <a:p>
            <a:r>
              <a:rPr lang="en-GB" dirty="0"/>
              <a:t>Short Term </a:t>
            </a:r>
          </a:p>
          <a:p>
            <a:pPr lvl="1"/>
            <a:r>
              <a:rPr lang="en-GB" dirty="0"/>
              <a:t>Regular eating pattern</a:t>
            </a:r>
          </a:p>
          <a:p>
            <a:pPr lvl="1"/>
            <a:r>
              <a:rPr lang="en-GB" dirty="0"/>
              <a:t>Impact of fibre/fat/protein</a:t>
            </a:r>
          </a:p>
          <a:p>
            <a:endParaRPr lang="en-GB" dirty="0"/>
          </a:p>
          <a:p>
            <a:r>
              <a:rPr lang="en-GB" dirty="0"/>
              <a:t>Medium Term</a:t>
            </a:r>
          </a:p>
          <a:p>
            <a:pPr lvl="1"/>
            <a:r>
              <a:rPr lang="en-GB" dirty="0"/>
              <a:t>Micronutrient status</a:t>
            </a:r>
          </a:p>
          <a:p>
            <a:pPr lvl="1"/>
            <a:r>
              <a:rPr lang="en-GB" dirty="0"/>
              <a:t>Microbiome</a:t>
            </a:r>
          </a:p>
          <a:p>
            <a:pPr lvl="1"/>
            <a:endParaRPr lang="en-GB" dirty="0"/>
          </a:p>
          <a:p>
            <a:pPr lvl="1"/>
            <a:endParaRPr lang="en-GB" dirty="0"/>
          </a:p>
        </p:txBody>
      </p:sp>
    </p:spTree>
    <p:extLst>
      <p:ext uri="{BB962C8B-B14F-4D97-AF65-F5344CB8AC3E}">
        <p14:creationId xmlns:p14="http://schemas.microsoft.com/office/powerpoint/2010/main" val="404111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3D2C4-A6E9-4885-A823-E9237CE71B66}"/>
              </a:ext>
            </a:extLst>
          </p:cNvPr>
          <p:cNvSpPr>
            <a:spLocks noGrp="1"/>
          </p:cNvSpPr>
          <p:nvPr>
            <p:ph idx="1"/>
          </p:nvPr>
        </p:nvSpPr>
        <p:spPr>
          <a:xfrm>
            <a:off x="457200" y="1124743"/>
            <a:ext cx="8229600" cy="3273233"/>
          </a:xfrm>
        </p:spPr>
        <p:txBody>
          <a:bodyPr/>
          <a:lstStyle/>
          <a:p>
            <a:pPr marL="0" indent="0" algn="ctr">
              <a:buNone/>
            </a:pPr>
            <a:r>
              <a:rPr lang="en-GB" sz="7200" i="1" dirty="0"/>
              <a:t>Short term</a:t>
            </a:r>
          </a:p>
        </p:txBody>
      </p:sp>
      <p:pic>
        <p:nvPicPr>
          <p:cNvPr id="7" name="Picture 6" descr="Wall clock mounted on white wall">
            <a:extLst>
              <a:ext uri="{FF2B5EF4-FFF2-40B4-BE49-F238E27FC236}">
                <a16:creationId xmlns:a16="http://schemas.microsoft.com/office/drawing/2014/main" id="{1FB92F79-F8BB-4816-9299-B1AE4B2DB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75" t="25983" r="44487" b="26767"/>
          <a:stretch/>
        </p:blipFill>
        <p:spPr>
          <a:xfrm>
            <a:off x="2843808" y="2852937"/>
            <a:ext cx="3240360" cy="2880320"/>
          </a:xfrm>
          <a:prstGeom prst="rect">
            <a:avLst/>
          </a:prstGeom>
        </p:spPr>
      </p:pic>
    </p:spTree>
    <p:extLst>
      <p:ext uri="{BB962C8B-B14F-4D97-AF65-F5344CB8AC3E}">
        <p14:creationId xmlns:p14="http://schemas.microsoft.com/office/powerpoint/2010/main" val="102269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B8FF955-020D-453A-908D-12C4040914B2}"/>
              </a:ext>
            </a:extLst>
          </p:cNvPr>
          <p:cNvSpPr/>
          <p:nvPr/>
        </p:nvSpPr>
        <p:spPr>
          <a:xfrm>
            <a:off x="876925" y="3335379"/>
            <a:ext cx="6191233" cy="7338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0B2AE57-6790-433C-A9D8-4B55CAFE96BD}"/>
              </a:ext>
            </a:extLst>
          </p:cNvPr>
          <p:cNvSpPr/>
          <p:nvPr/>
        </p:nvSpPr>
        <p:spPr>
          <a:xfrm>
            <a:off x="876925" y="4242687"/>
            <a:ext cx="6191235" cy="61875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Low energy &amp; poor mood</a:t>
            </a:r>
          </a:p>
        </p:txBody>
      </p:sp>
      <p:cxnSp>
        <p:nvCxnSpPr>
          <p:cNvPr id="6" name="Straight Connector 5">
            <a:extLst>
              <a:ext uri="{FF2B5EF4-FFF2-40B4-BE49-F238E27FC236}">
                <a16:creationId xmlns:a16="http://schemas.microsoft.com/office/drawing/2014/main" id="{3229AF77-B878-4A27-93ED-CB2AC5DB4FB5}"/>
              </a:ext>
            </a:extLst>
          </p:cNvPr>
          <p:cNvCxnSpPr>
            <a:cxnSpLocks/>
          </p:cNvCxnSpPr>
          <p:nvPr/>
        </p:nvCxnSpPr>
        <p:spPr>
          <a:xfrm>
            <a:off x="865682" y="1297587"/>
            <a:ext cx="0" cy="37887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C688C0-B0BE-43CA-84C3-A2233CEF3C80}"/>
              </a:ext>
            </a:extLst>
          </p:cNvPr>
          <p:cNvCxnSpPr>
            <a:cxnSpLocks/>
          </p:cNvCxnSpPr>
          <p:nvPr/>
        </p:nvCxnSpPr>
        <p:spPr>
          <a:xfrm>
            <a:off x="865681" y="5086350"/>
            <a:ext cx="628462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93864B61-DBF1-47F5-A0C3-6835CA81E9E8}"/>
              </a:ext>
            </a:extLst>
          </p:cNvPr>
          <p:cNvSpPr/>
          <p:nvPr/>
        </p:nvSpPr>
        <p:spPr>
          <a:xfrm>
            <a:off x="876925" y="2082696"/>
            <a:ext cx="1315387" cy="2057400"/>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753849" h="2743200">
                <a:moveTo>
                  <a:pt x="0" y="2743200"/>
                </a:moveTo>
                <a:cubicBezTo>
                  <a:pt x="266075" y="1371600"/>
                  <a:pt x="532151" y="0"/>
                  <a:pt x="824459" y="0"/>
                </a:cubicBezTo>
                <a:cubicBezTo>
                  <a:pt x="1116767" y="0"/>
                  <a:pt x="1753849" y="2743200"/>
                  <a:pt x="1753849" y="2743200"/>
                </a:cubicBezTo>
                <a:lnTo>
                  <a:pt x="1753849" y="27432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E39F08D-CD88-4061-B251-029B83195E5A}"/>
              </a:ext>
            </a:extLst>
          </p:cNvPr>
          <p:cNvSpPr/>
          <p:nvPr/>
        </p:nvSpPr>
        <p:spPr>
          <a:xfrm>
            <a:off x="2181069" y="4117611"/>
            <a:ext cx="899410" cy="550928"/>
          </a:xfrm>
          <a:custGeom>
            <a:avLst/>
            <a:gdLst>
              <a:gd name="connsiteX0" fmla="*/ 0 w 1199213"/>
              <a:gd name="connsiteY0" fmla="*/ 29980 h 734570"/>
              <a:gd name="connsiteX1" fmla="*/ 629587 w 1199213"/>
              <a:gd name="connsiteY1" fmla="*/ 734518 h 734570"/>
              <a:gd name="connsiteX2" fmla="*/ 1199213 w 1199213"/>
              <a:gd name="connsiteY2" fmla="*/ 0 h 734570"/>
              <a:gd name="connsiteX3" fmla="*/ 1199213 w 1199213"/>
              <a:gd name="connsiteY3" fmla="*/ 0 h 734570"/>
              <a:gd name="connsiteX4" fmla="*/ 1199213 w 1199213"/>
              <a:gd name="connsiteY4" fmla="*/ 0 h 7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213" h="734570">
                <a:moveTo>
                  <a:pt x="0" y="29980"/>
                </a:moveTo>
                <a:cubicBezTo>
                  <a:pt x="214859" y="384747"/>
                  <a:pt x="429718" y="739515"/>
                  <a:pt x="629587" y="734518"/>
                </a:cubicBezTo>
                <a:cubicBezTo>
                  <a:pt x="829456" y="729521"/>
                  <a:pt x="1199213" y="0"/>
                  <a:pt x="1199213" y="0"/>
                </a:cubicBezTo>
                <a:lnTo>
                  <a:pt x="1199213" y="0"/>
                </a:lnTo>
                <a:lnTo>
                  <a:pt x="1199213" y="0"/>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B8D99D7-E336-490C-9B52-6EF9CF455720}"/>
              </a:ext>
            </a:extLst>
          </p:cNvPr>
          <p:cNvSpPr/>
          <p:nvPr/>
        </p:nvSpPr>
        <p:spPr>
          <a:xfrm>
            <a:off x="3057994" y="2978661"/>
            <a:ext cx="1315387" cy="1161435"/>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 name="connsiteX0" fmla="*/ 0 w 1753849"/>
              <a:gd name="connsiteY0" fmla="*/ 1415845 h 1415845"/>
              <a:gd name="connsiteX1" fmla="*/ 868704 w 1753849"/>
              <a:gd name="connsiteY1" fmla="*/ 0 h 1415845"/>
              <a:gd name="connsiteX2" fmla="*/ 1753849 w 1753849"/>
              <a:gd name="connsiteY2" fmla="*/ 1415845 h 1415845"/>
              <a:gd name="connsiteX3" fmla="*/ 1753849 w 1753849"/>
              <a:gd name="connsiteY3" fmla="*/ 1415845 h 1415845"/>
              <a:gd name="connsiteX0" fmla="*/ 0 w 1753849"/>
              <a:gd name="connsiteY0" fmla="*/ 1548580 h 1548580"/>
              <a:gd name="connsiteX1" fmla="*/ 839208 w 1753849"/>
              <a:gd name="connsiteY1" fmla="*/ 0 h 1548580"/>
              <a:gd name="connsiteX2" fmla="*/ 1753849 w 1753849"/>
              <a:gd name="connsiteY2" fmla="*/ 1548580 h 1548580"/>
              <a:gd name="connsiteX3" fmla="*/ 1753849 w 1753849"/>
              <a:gd name="connsiteY3" fmla="*/ 1548580 h 1548580"/>
            </a:gdLst>
            <a:ahLst/>
            <a:cxnLst>
              <a:cxn ang="0">
                <a:pos x="connsiteX0" y="connsiteY0"/>
              </a:cxn>
              <a:cxn ang="0">
                <a:pos x="connsiteX1" y="connsiteY1"/>
              </a:cxn>
              <a:cxn ang="0">
                <a:pos x="connsiteX2" y="connsiteY2"/>
              </a:cxn>
              <a:cxn ang="0">
                <a:pos x="connsiteX3" y="connsiteY3"/>
              </a:cxn>
            </a:cxnLst>
            <a:rect l="l" t="t" r="r" b="b"/>
            <a:pathLst>
              <a:path w="1753849" h="1548580">
                <a:moveTo>
                  <a:pt x="0" y="1548580"/>
                </a:moveTo>
                <a:cubicBezTo>
                  <a:pt x="266075" y="176980"/>
                  <a:pt x="546900" y="0"/>
                  <a:pt x="839208" y="0"/>
                </a:cubicBezTo>
                <a:cubicBezTo>
                  <a:pt x="1131516" y="0"/>
                  <a:pt x="1753849" y="1548580"/>
                  <a:pt x="1753849" y="1548580"/>
                </a:cubicBezTo>
                <a:lnTo>
                  <a:pt x="1753849" y="154858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9F3628-CC32-40CA-A431-4FCD62975EBC}"/>
              </a:ext>
            </a:extLst>
          </p:cNvPr>
          <p:cNvSpPr/>
          <p:nvPr/>
        </p:nvSpPr>
        <p:spPr>
          <a:xfrm>
            <a:off x="4362138" y="4180806"/>
            <a:ext cx="899410" cy="550928"/>
          </a:xfrm>
          <a:custGeom>
            <a:avLst/>
            <a:gdLst>
              <a:gd name="connsiteX0" fmla="*/ 0 w 1199213"/>
              <a:gd name="connsiteY0" fmla="*/ 29980 h 734570"/>
              <a:gd name="connsiteX1" fmla="*/ 629587 w 1199213"/>
              <a:gd name="connsiteY1" fmla="*/ 734518 h 734570"/>
              <a:gd name="connsiteX2" fmla="*/ 1199213 w 1199213"/>
              <a:gd name="connsiteY2" fmla="*/ 0 h 734570"/>
              <a:gd name="connsiteX3" fmla="*/ 1199213 w 1199213"/>
              <a:gd name="connsiteY3" fmla="*/ 0 h 734570"/>
              <a:gd name="connsiteX4" fmla="*/ 1199213 w 1199213"/>
              <a:gd name="connsiteY4" fmla="*/ 0 h 7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213" h="734570">
                <a:moveTo>
                  <a:pt x="0" y="29980"/>
                </a:moveTo>
                <a:cubicBezTo>
                  <a:pt x="214859" y="384747"/>
                  <a:pt x="429718" y="739515"/>
                  <a:pt x="629587" y="734518"/>
                </a:cubicBezTo>
                <a:cubicBezTo>
                  <a:pt x="829456" y="729521"/>
                  <a:pt x="1199213" y="0"/>
                  <a:pt x="1199213" y="0"/>
                </a:cubicBezTo>
                <a:lnTo>
                  <a:pt x="1199213" y="0"/>
                </a:lnTo>
                <a:lnTo>
                  <a:pt x="1199213" y="0"/>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B7DBFA1B-C12F-4EF8-8592-491DA217E0F7}"/>
              </a:ext>
            </a:extLst>
          </p:cNvPr>
          <p:cNvSpPr/>
          <p:nvPr/>
        </p:nvSpPr>
        <p:spPr>
          <a:xfrm>
            <a:off x="5261548" y="2082696"/>
            <a:ext cx="1315387" cy="2057400"/>
          </a:xfrm>
          <a:custGeom>
            <a:avLst/>
            <a:gdLst>
              <a:gd name="connsiteX0" fmla="*/ 0 w 1753849"/>
              <a:gd name="connsiteY0" fmla="*/ 2743200 h 2743200"/>
              <a:gd name="connsiteX1" fmla="*/ 824459 w 1753849"/>
              <a:gd name="connsiteY1" fmla="*/ 0 h 2743200"/>
              <a:gd name="connsiteX2" fmla="*/ 1753849 w 1753849"/>
              <a:gd name="connsiteY2" fmla="*/ 2743200 h 2743200"/>
              <a:gd name="connsiteX3" fmla="*/ 1753849 w 1753849"/>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753849" h="2743200">
                <a:moveTo>
                  <a:pt x="0" y="2743200"/>
                </a:moveTo>
                <a:cubicBezTo>
                  <a:pt x="266075" y="1371600"/>
                  <a:pt x="532151" y="0"/>
                  <a:pt x="824459" y="0"/>
                </a:cubicBezTo>
                <a:cubicBezTo>
                  <a:pt x="1116767" y="0"/>
                  <a:pt x="1753849" y="2743200"/>
                  <a:pt x="1753849" y="2743200"/>
                </a:cubicBezTo>
                <a:lnTo>
                  <a:pt x="1753849" y="27432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56B8C659-8B36-435C-AF9B-E5E9A6ED4BC2}"/>
              </a:ext>
            </a:extLst>
          </p:cNvPr>
          <p:cNvCxnSpPr>
            <a:cxnSpLocks/>
            <a:stCxn id="15" idx="0"/>
          </p:cNvCxnSpPr>
          <p:nvPr/>
        </p:nvCxnSpPr>
        <p:spPr>
          <a:xfrm>
            <a:off x="876925" y="4140097"/>
            <a:ext cx="6312914" cy="13418"/>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5317DC94-4638-465C-852C-6A3D3425A2EA}"/>
              </a:ext>
            </a:extLst>
          </p:cNvPr>
          <p:cNvSpPr/>
          <p:nvPr/>
        </p:nvSpPr>
        <p:spPr>
          <a:xfrm>
            <a:off x="871721" y="3588723"/>
            <a:ext cx="6006281" cy="473305"/>
          </a:xfrm>
          <a:custGeom>
            <a:avLst/>
            <a:gdLst>
              <a:gd name="connsiteX0" fmla="*/ 0 w 8008374"/>
              <a:gd name="connsiteY0" fmla="*/ 884932 h 884932"/>
              <a:gd name="connsiteX1" fmla="*/ 1002891 w 8008374"/>
              <a:gd name="connsiteY1" fmla="*/ 265500 h 884932"/>
              <a:gd name="connsiteX2" fmla="*/ 2315497 w 8008374"/>
              <a:gd name="connsiteY2" fmla="*/ 693203 h 884932"/>
              <a:gd name="connsiteX3" fmla="*/ 3864078 w 8008374"/>
              <a:gd name="connsiteY3" fmla="*/ 118016 h 884932"/>
              <a:gd name="connsiteX4" fmla="*/ 5043949 w 8008374"/>
              <a:gd name="connsiteY4" fmla="*/ 634210 h 884932"/>
              <a:gd name="connsiteX5" fmla="*/ 6445045 w 8008374"/>
              <a:gd name="connsiteY5" fmla="*/ 29 h 884932"/>
              <a:gd name="connsiteX6" fmla="*/ 8008374 w 8008374"/>
              <a:gd name="connsiteY6" fmla="*/ 663707 h 884932"/>
              <a:gd name="connsiteX7" fmla="*/ 8008374 w 8008374"/>
              <a:gd name="connsiteY7" fmla="*/ 663707 h 884932"/>
              <a:gd name="connsiteX0" fmla="*/ 0 w 8008374"/>
              <a:gd name="connsiteY0" fmla="*/ 884933 h 884933"/>
              <a:gd name="connsiteX1" fmla="*/ 1002891 w 8008374"/>
              <a:gd name="connsiteY1" fmla="*/ 265501 h 884933"/>
              <a:gd name="connsiteX2" fmla="*/ 2315497 w 8008374"/>
              <a:gd name="connsiteY2" fmla="*/ 693204 h 884933"/>
              <a:gd name="connsiteX3" fmla="*/ 3864078 w 8008374"/>
              <a:gd name="connsiteY3" fmla="*/ 265501 h 884933"/>
              <a:gd name="connsiteX4" fmla="*/ 5043949 w 8008374"/>
              <a:gd name="connsiteY4" fmla="*/ 634211 h 884933"/>
              <a:gd name="connsiteX5" fmla="*/ 6445045 w 8008374"/>
              <a:gd name="connsiteY5" fmla="*/ 30 h 884933"/>
              <a:gd name="connsiteX6" fmla="*/ 8008374 w 8008374"/>
              <a:gd name="connsiteY6" fmla="*/ 663708 h 884933"/>
              <a:gd name="connsiteX7" fmla="*/ 8008374 w 8008374"/>
              <a:gd name="connsiteY7" fmla="*/ 663708 h 884933"/>
              <a:gd name="connsiteX0" fmla="*/ 0 w 8008374"/>
              <a:gd name="connsiteY0" fmla="*/ 1179892 h 1179892"/>
              <a:gd name="connsiteX1" fmla="*/ 1002891 w 8008374"/>
              <a:gd name="connsiteY1" fmla="*/ 560460 h 1179892"/>
              <a:gd name="connsiteX2" fmla="*/ 2315497 w 8008374"/>
              <a:gd name="connsiteY2" fmla="*/ 988163 h 1179892"/>
              <a:gd name="connsiteX3" fmla="*/ 3864078 w 8008374"/>
              <a:gd name="connsiteY3" fmla="*/ 560460 h 1179892"/>
              <a:gd name="connsiteX4" fmla="*/ 5043949 w 8008374"/>
              <a:gd name="connsiteY4" fmla="*/ 929170 h 1179892"/>
              <a:gd name="connsiteX5" fmla="*/ 6445045 w 8008374"/>
              <a:gd name="connsiteY5" fmla="*/ 21 h 1179892"/>
              <a:gd name="connsiteX6" fmla="*/ 8008374 w 8008374"/>
              <a:gd name="connsiteY6" fmla="*/ 958667 h 1179892"/>
              <a:gd name="connsiteX7" fmla="*/ 8008374 w 8008374"/>
              <a:gd name="connsiteY7" fmla="*/ 958667 h 1179892"/>
              <a:gd name="connsiteX0" fmla="*/ 0 w 8008374"/>
              <a:gd name="connsiteY0" fmla="*/ 1179892 h 1179892"/>
              <a:gd name="connsiteX1" fmla="*/ 1002891 w 8008374"/>
              <a:gd name="connsiteY1" fmla="*/ 412976 h 1179892"/>
              <a:gd name="connsiteX2" fmla="*/ 2315497 w 8008374"/>
              <a:gd name="connsiteY2" fmla="*/ 988163 h 1179892"/>
              <a:gd name="connsiteX3" fmla="*/ 3864078 w 8008374"/>
              <a:gd name="connsiteY3" fmla="*/ 560460 h 1179892"/>
              <a:gd name="connsiteX4" fmla="*/ 5043949 w 8008374"/>
              <a:gd name="connsiteY4" fmla="*/ 929170 h 1179892"/>
              <a:gd name="connsiteX5" fmla="*/ 6445045 w 8008374"/>
              <a:gd name="connsiteY5" fmla="*/ 21 h 1179892"/>
              <a:gd name="connsiteX6" fmla="*/ 8008374 w 8008374"/>
              <a:gd name="connsiteY6" fmla="*/ 958667 h 1179892"/>
              <a:gd name="connsiteX7" fmla="*/ 8008374 w 8008374"/>
              <a:gd name="connsiteY7" fmla="*/ 958667 h 1179892"/>
              <a:gd name="connsiteX0" fmla="*/ 0 w 8008374"/>
              <a:gd name="connsiteY0" fmla="*/ 1283129 h 1283129"/>
              <a:gd name="connsiteX1" fmla="*/ 1002891 w 8008374"/>
              <a:gd name="connsiteY1" fmla="*/ 516213 h 1283129"/>
              <a:gd name="connsiteX2" fmla="*/ 2315497 w 8008374"/>
              <a:gd name="connsiteY2" fmla="*/ 1091400 h 1283129"/>
              <a:gd name="connsiteX3" fmla="*/ 3864078 w 8008374"/>
              <a:gd name="connsiteY3" fmla="*/ 663697 h 1283129"/>
              <a:gd name="connsiteX4" fmla="*/ 5043949 w 8008374"/>
              <a:gd name="connsiteY4" fmla="*/ 1032407 h 1283129"/>
              <a:gd name="connsiteX5" fmla="*/ 6445045 w 8008374"/>
              <a:gd name="connsiteY5" fmla="*/ 19 h 1283129"/>
              <a:gd name="connsiteX6" fmla="*/ 8008374 w 8008374"/>
              <a:gd name="connsiteY6" fmla="*/ 1061904 h 1283129"/>
              <a:gd name="connsiteX7" fmla="*/ 8008374 w 8008374"/>
              <a:gd name="connsiteY7" fmla="*/ 1061904 h 1283129"/>
              <a:gd name="connsiteX0" fmla="*/ 0 w 8008374"/>
              <a:gd name="connsiteY0" fmla="*/ 1017665 h 1017665"/>
              <a:gd name="connsiteX1" fmla="*/ 1002891 w 8008374"/>
              <a:gd name="connsiteY1" fmla="*/ 250749 h 1017665"/>
              <a:gd name="connsiteX2" fmla="*/ 2315497 w 8008374"/>
              <a:gd name="connsiteY2" fmla="*/ 825936 h 1017665"/>
              <a:gd name="connsiteX3" fmla="*/ 3864078 w 8008374"/>
              <a:gd name="connsiteY3" fmla="*/ 398233 h 1017665"/>
              <a:gd name="connsiteX4" fmla="*/ 5043949 w 8008374"/>
              <a:gd name="connsiteY4" fmla="*/ 766943 h 1017665"/>
              <a:gd name="connsiteX5" fmla="*/ 6459793 w 8008374"/>
              <a:gd name="connsiteY5" fmla="*/ 26 h 1017665"/>
              <a:gd name="connsiteX6" fmla="*/ 8008374 w 8008374"/>
              <a:gd name="connsiteY6" fmla="*/ 796440 h 1017665"/>
              <a:gd name="connsiteX7" fmla="*/ 8008374 w 8008374"/>
              <a:gd name="connsiteY7" fmla="*/ 796440 h 1017665"/>
              <a:gd name="connsiteX0" fmla="*/ 0 w 8008374"/>
              <a:gd name="connsiteY0" fmla="*/ 1273697 h 1273697"/>
              <a:gd name="connsiteX1" fmla="*/ 1002891 w 8008374"/>
              <a:gd name="connsiteY1" fmla="*/ 747 h 1273697"/>
              <a:gd name="connsiteX2" fmla="*/ 2315497 w 8008374"/>
              <a:gd name="connsiteY2" fmla="*/ 1081968 h 1273697"/>
              <a:gd name="connsiteX3" fmla="*/ 3864078 w 8008374"/>
              <a:gd name="connsiteY3" fmla="*/ 654265 h 1273697"/>
              <a:gd name="connsiteX4" fmla="*/ 5043949 w 8008374"/>
              <a:gd name="connsiteY4" fmla="*/ 1022975 h 1273697"/>
              <a:gd name="connsiteX5" fmla="*/ 6459793 w 8008374"/>
              <a:gd name="connsiteY5" fmla="*/ 256058 h 1273697"/>
              <a:gd name="connsiteX6" fmla="*/ 8008374 w 8008374"/>
              <a:gd name="connsiteY6" fmla="*/ 1052472 h 1273697"/>
              <a:gd name="connsiteX7" fmla="*/ 8008374 w 8008374"/>
              <a:gd name="connsiteY7" fmla="*/ 1052472 h 127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8374" h="1273697">
                <a:moveTo>
                  <a:pt x="0" y="1273697"/>
                </a:moveTo>
                <a:cubicBezTo>
                  <a:pt x="308487" y="979958"/>
                  <a:pt x="616975" y="32702"/>
                  <a:pt x="1002891" y="747"/>
                </a:cubicBezTo>
                <a:cubicBezTo>
                  <a:pt x="1388807" y="-31208"/>
                  <a:pt x="1838633" y="973048"/>
                  <a:pt x="2315497" y="1081968"/>
                </a:cubicBezTo>
                <a:cubicBezTo>
                  <a:pt x="2792361" y="1190888"/>
                  <a:pt x="3409336" y="664097"/>
                  <a:pt x="3864078" y="654265"/>
                </a:cubicBezTo>
                <a:cubicBezTo>
                  <a:pt x="4318820" y="644433"/>
                  <a:pt x="4611330" y="1089343"/>
                  <a:pt x="5043949" y="1022975"/>
                </a:cubicBezTo>
                <a:cubicBezTo>
                  <a:pt x="5476568" y="956607"/>
                  <a:pt x="5965722" y="251142"/>
                  <a:pt x="6459793" y="256058"/>
                </a:cubicBezTo>
                <a:cubicBezTo>
                  <a:pt x="6953864" y="260974"/>
                  <a:pt x="8008374" y="1052472"/>
                  <a:pt x="8008374" y="1052472"/>
                </a:cubicBezTo>
                <a:lnTo>
                  <a:pt x="8008374" y="1052472"/>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B6EBEDC-CEB8-46DB-9FF9-E2ED7405A1F4}"/>
              </a:ext>
            </a:extLst>
          </p:cNvPr>
          <p:cNvSpPr txBox="1"/>
          <p:nvPr/>
        </p:nvSpPr>
        <p:spPr>
          <a:xfrm rot="16200000">
            <a:off x="8638" y="4838121"/>
            <a:ext cx="2002094"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gd-GB" sz="1500" b="0" i="0" u="none" strike="noStrike" kern="1200" cap="none" spc="0" normalizeH="0" baseline="0" noProof="0" dirty="0">
                <a:ln>
                  <a:noFill/>
                </a:ln>
                <a:solidFill>
                  <a:prstClr val="black"/>
                </a:solidFill>
                <a:effectLst/>
                <a:uLnTx/>
                <a:uFillTx/>
                <a:latin typeface="Calibri" panose="020F0502020204030204"/>
                <a:ea typeface="+mn-ea"/>
                <a:cs typeface="+mn-cs"/>
              </a:rPr>
              <a:t>Breakfast</a:t>
            </a: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48D4F36-F908-4CE8-89DE-22C5EE443AB0}"/>
              </a:ext>
            </a:extLst>
          </p:cNvPr>
          <p:cNvSpPr txBox="1"/>
          <p:nvPr/>
        </p:nvSpPr>
        <p:spPr>
          <a:xfrm rot="16200000">
            <a:off x="2182130" y="5102280"/>
            <a:ext cx="989983" cy="7848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Morning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Snack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81A1813-5E97-4F1F-A8D4-84C5E23C942C}"/>
              </a:ext>
            </a:extLst>
          </p:cNvPr>
          <p:cNvSpPr txBox="1"/>
          <p:nvPr/>
        </p:nvSpPr>
        <p:spPr>
          <a:xfrm rot="16200000">
            <a:off x="4414465" y="5393027"/>
            <a:ext cx="794758"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Lunch</a:t>
            </a:r>
          </a:p>
        </p:txBody>
      </p:sp>
      <p:sp>
        <p:nvSpPr>
          <p:cNvPr id="30" name="TextBox 29">
            <a:extLst>
              <a:ext uri="{FF2B5EF4-FFF2-40B4-BE49-F238E27FC236}">
                <a16:creationId xmlns:a16="http://schemas.microsoft.com/office/drawing/2014/main" id="{66E8B916-8E44-4C19-8A72-6DB7189BC112}"/>
              </a:ext>
            </a:extLst>
          </p:cNvPr>
          <p:cNvSpPr txBox="1"/>
          <p:nvPr/>
        </p:nvSpPr>
        <p:spPr>
          <a:xfrm>
            <a:off x="1891479" y="3429000"/>
            <a:ext cx="5077133"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Good mood, attention &amp; energy</a:t>
            </a:r>
          </a:p>
        </p:txBody>
      </p:sp>
      <p:sp>
        <p:nvSpPr>
          <p:cNvPr id="34" name="Freeform: Shape 33">
            <a:extLst>
              <a:ext uri="{FF2B5EF4-FFF2-40B4-BE49-F238E27FC236}">
                <a16:creationId xmlns:a16="http://schemas.microsoft.com/office/drawing/2014/main" id="{25567DC9-663F-448F-9C54-3ACBFFCDF169}"/>
              </a:ext>
            </a:extLst>
          </p:cNvPr>
          <p:cNvSpPr/>
          <p:nvPr/>
        </p:nvSpPr>
        <p:spPr>
          <a:xfrm>
            <a:off x="899410" y="4179177"/>
            <a:ext cx="1581765" cy="433123"/>
          </a:xfrm>
          <a:custGeom>
            <a:avLst/>
            <a:gdLst>
              <a:gd name="connsiteX0" fmla="*/ 0 w 1253613"/>
              <a:gd name="connsiteY0" fmla="*/ 0 h 422331"/>
              <a:gd name="connsiteX1" fmla="*/ 899651 w 1253613"/>
              <a:gd name="connsiteY1" fmla="*/ 147484 h 422331"/>
              <a:gd name="connsiteX2" fmla="*/ 1179871 w 1253613"/>
              <a:gd name="connsiteY2" fmla="*/ 398206 h 422331"/>
              <a:gd name="connsiteX3" fmla="*/ 1253613 w 1253613"/>
              <a:gd name="connsiteY3" fmla="*/ 398206 h 422331"/>
              <a:gd name="connsiteX0" fmla="*/ 0 w 2109020"/>
              <a:gd name="connsiteY0" fmla="*/ 0 h 577101"/>
              <a:gd name="connsiteX1" fmla="*/ 899651 w 2109020"/>
              <a:gd name="connsiteY1" fmla="*/ 147484 h 577101"/>
              <a:gd name="connsiteX2" fmla="*/ 1179871 w 2109020"/>
              <a:gd name="connsiteY2" fmla="*/ 398206 h 577101"/>
              <a:gd name="connsiteX3" fmla="*/ 2109020 w 2109020"/>
              <a:gd name="connsiteY3" fmla="*/ 575187 h 577101"/>
              <a:gd name="connsiteX0" fmla="*/ 0 w 2109020"/>
              <a:gd name="connsiteY0" fmla="*/ 0 h 576170"/>
              <a:gd name="connsiteX1" fmla="*/ 899651 w 2109020"/>
              <a:gd name="connsiteY1" fmla="*/ 147484 h 576170"/>
              <a:gd name="connsiteX2" fmla="*/ 1312606 w 2109020"/>
              <a:gd name="connsiteY2" fmla="*/ 235974 h 576170"/>
              <a:gd name="connsiteX3" fmla="*/ 2109020 w 2109020"/>
              <a:gd name="connsiteY3" fmla="*/ 575187 h 576170"/>
              <a:gd name="connsiteX0" fmla="*/ 0 w 2109020"/>
              <a:gd name="connsiteY0" fmla="*/ 0 h 576170"/>
              <a:gd name="connsiteX1" fmla="*/ 899651 w 2109020"/>
              <a:gd name="connsiteY1" fmla="*/ 132735 h 576170"/>
              <a:gd name="connsiteX2" fmla="*/ 1312606 w 2109020"/>
              <a:gd name="connsiteY2" fmla="*/ 235974 h 576170"/>
              <a:gd name="connsiteX3" fmla="*/ 2109020 w 2109020"/>
              <a:gd name="connsiteY3" fmla="*/ 575187 h 576170"/>
              <a:gd name="connsiteX0" fmla="*/ 0 w 2109020"/>
              <a:gd name="connsiteY0" fmla="*/ 0 h 576170"/>
              <a:gd name="connsiteX1" fmla="*/ 899651 w 2109020"/>
              <a:gd name="connsiteY1" fmla="*/ 58993 h 576170"/>
              <a:gd name="connsiteX2" fmla="*/ 1312606 w 2109020"/>
              <a:gd name="connsiteY2" fmla="*/ 235974 h 576170"/>
              <a:gd name="connsiteX3" fmla="*/ 2109020 w 2109020"/>
              <a:gd name="connsiteY3" fmla="*/ 575187 h 576170"/>
              <a:gd name="connsiteX0" fmla="*/ 0 w 2109020"/>
              <a:gd name="connsiteY0" fmla="*/ 0 h 576170"/>
              <a:gd name="connsiteX1" fmla="*/ 899651 w 2109020"/>
              <a:gd name="connsiteY1" fmla="*/ 265470 h 576170"/>
              <a:gd name="connsiteX2" fmla="*/ 1312606 w 2109020"/>
              <a:gd name="connsiteY2" fmla="*/ 235974 h 576170"/>
              <a:gd name="connsiteX3" fmla="*/ 2109020 w 2109020"/>
              <a:gd name="connsiteY3" fmla="*/ 575187 h 576170"/>
              <a:gd name="connsiteX0" fmla="*/ 0 w 2109020"/>
              <a:gd name="connsiteY0" fmla="*/ 0 h 577497"/>
              <a:gd name="connsiteX1" fmla="*/ 899651 w 2109020"/>
              <a:gd name="connsiteY1" fmla="*/ 265470 h 577497"/>
              <a:gd name="connsiteX2" fmla="*/ 1607573 w 2109020"/>
              <a:gd name="connsiteY2" fmla="*/ 427703 h 577497"/>
              <a:gd name="connsiteX3" fmla="*/ 2109020 w 2109020"/>
              <a:gd name="connsiteY3" fmla="*/ 575187 h 577497"/>
            </a:gdLst>
            <a:ahLst/>
            <a:cxnLst>
              <a:cxn ang="0">
                <a:pos x="connsiteX0" y="connsiteY0"/>
              </a:cxn>
              <a:cxn ang="0">
                <a:pos x="connsiteX1" y="connsiteY1"/>
              </a:cxn>
              <a:cxn ang="0">
                <a:pos x="connsiteX2" y="connsiteY2"/>
              </a:cxn>
              <a:cxn ang="0">
                <a:pos x="connsiteX3" y="connsiteY3"/>
              </a:cxn>
            </a:cxnLst>
            <a:rect l="l" t="t" r="r" b="b"/>
            <a:pathLst>
              <a:path w="2109020" h="577497">
                <a:moveTo>
                  <a:pt x="0" y="0"/>
                </a:moveTo>
                <a:cubicBezTo>
                  <a:pt x="351503" y="40558"/>
                  <a:pt x="631722" y="194186"/>
                  <a:pt x="899651" y="265470"/>
                </a:cubicBezTo>
                <a:cubicBezTo>
                  <a:pt x="1167580" y="336754"/>
                  <a:pt x="1548579" y="385916"/>
                  <a:pt x="1607573" y="427703"/>
                </a:cubicBezTo>
                <a:cubicBezTo>
                  <a:pt x="1666567" y="469490"/>
                  <a:pt x="2101646" y="596080"/>
                  <a:pt x="2109020" y="575187"/>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FCA8B595-B3DB-4C8E-B7D2-0C6328794E89}"/>
              </a:ext>
            </a:extLst>
          </p:cNvPr>
          <p:cNvSpPr/>
          <p:nvPr/>
        </p:nvSpPr>
        <p:spPr>
          <a:xfrm>
            <a:off x="4944397" y="4739763"/>
            <a:ext cx="1592826" cy="121674"/>
          </a:xfrm>
          <a:custGeom>
            <a:avLst/>
            <a:gdLst>
              <a:gd name="connsiteX0" fmla="*/ 0 w 2123768"/>
              <a:gd name="connsiteY0" fmla="*/ 0 h 162232"/>
              <a:gd name="connsiteX1" fmla="*/ 2123768 w 2123768"/>
              <a:gd name="connsiteY1" fmla="*/ 162232 h 162232"/>
              <a:gd name="connsiteX2" fmla="*/ 2123768 w 2123768"/>
              <a:gd name="connsiteY2" fmla="*/ 162232 h 162232"/>
              <a:gd name="connsiteX3" fmla="*/ 2123768 w 2123768"/>
              <a:gd name="connsiteY3" fmla="*/ 162232 h 162232"/>
            </a:gdLst>
            <a:ahLst/>
            <a:cxnLst>
              <a:cxn ang="0">
                <a:pos x="connsiteX0" y="connsiteY0"/>
              </a:cxn>
              <a:cxn ang="0">
                <a:pos x="connsiteX1" y="connsiteY1"/>
              </a:cxn>
              <a:cxn ang="0">
                <a:pos x="connsiteX2" y="connsiteY2"/>
              </a:cxn>
              <a:cxn ang="0">
                <a:pos x="connsiteX3" y="connsiteY3"/>
              </a:cxn>
            </a:cxnLst>
            <a:rect l="l" t="t" r="r" b="b"/>
            <a:pathLst>
              <a:path w="2123768" h="162232">
                <a:moveTo>
                  <a:pt x="0" y="0"/>
                </a:moveTo>
                <a:lnTo>
                  <a:pt x="2123768" y="162232"/>
                </a:lnTo>
                <a:lnTo>
                  <a:pt x="2123768" y="162232"/>
                </a:lnTo>
                <a:lnTo>
                  <a:pt x="2123768" y="162232"/>
                </a:lnTo>
              </a:path>
            </a:pathLst>
          </a:cu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201948C-6BB0-4F15-A94F-622A5112D3C9}"/>
              </a:ext>
            </a:extLst>
          </p:cNvPr>
          <p:cNvSpPr txBox="1"/>
          <p:nvPr/>
        </p:nvSpPr>
        <p:spPr>
          <a:xfrm rot="16200000">
            <a:off x="-1419282" y="2996577"/>
            <a:ext cx="3859645" cy="461665"/>
          </a:xfrm>
          <a:prstGeom prst="rect">
            <a:avLst/>
          </a:prstGeom>
          <a:solidFill>
            <a:schemeClr val="bg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gd-GB" sz="2400" b="0" i="0" u="none" strike="noStrike" kern="1200" cap="none" spc="0" normalizeH="0" baseline="0" noProof="0" dirty="0">
                <a:ln>
                  <a:noFill/>
                </a:ln>
                <a:solidFill>
                  <a:srgbClr val="000000"/>
                </a:solidFill>
                <a:effectLst/>
                <a:uLnTx/>
                <a:uFillTx/>
                <a:latin typeface="Arial"/>
                <a:ea typeface="+mn-ea"/>
                <a:cs typeface="Arial"/>
              </a:rPr>
              <a:t>Sugar in blood</a:t>
            </a:r>
            <a:r>
              <a:rPr kumimoji="0" lang="gd-GB" sz="2100" b="0" i="0" u="none" strike="noStrike" kern="1200" cap="none" spc="0" normalizeH="0" baseline="0" noProof="0" dirty="0">
                <a:ln>
                  <a:noFill/>
                </a:ln>
                <a:solidFill>
                  <a:srgbClr val="000000"/>
                </a:solidFill>
                <a:effectLst/>
                <a:uLnTx/>
                <a:uFillTx/>
                <a:latin typeface="Arial"/>
                <a:ea typeface="+mn-ea"/>
                <a:cs typeface="Arial"/>
              </a:rPr>
              <a:t> </a:t>
            </a:r>
            <a:r>
              <a:rPr kumimoji="0" lang="gd-GB" sz="1350" b="0" i="0" u="none" strike="noStrike" kern="1200" cap="none" spc="0" normalizeH="0" baseline="0" noProof="0" dirty="0">
                <a:ln>
                  <a:noFill/>
                </a:ln>
                <a:solidFill>
                  <a:srgbClr val="000000"/>
                </a:solidFill>
                <a:effectLst/>
                <a:uLnTx/>
                <a:uFillTx/>
                <a:latin typeface="Arial"/>
                <a:ea typeface="+mn-ea"/>
                <a:cs typeface="Arial"/>
              </a:rPr>
              <a:t>(From digested food)</a:t>
            </a:r>
            <a:endParaRPr kumimoji="0" lang="en-GB" sz="1350" b="0" i="0" u="none" strike="noStrike" kern="1200" cap="none" spc="0" normalizeH="0" baseline="0" noProof="0" dirty="0">
              <a:ln>
                <a:noFill/>
              </a:ln>
              <a:solidFill>
                <a:srgbClr val="000000"/>
              </a:solidFill>
              <a:effectLst/>
              <a:uLnTx/>
              <a:uFillTx/>
              <a:latin typeface="Arial"/>
              <a:ea typeface="+mn-ea"/>
              <a:cs typeface="Arial"/>
            </a:endParaRPr>
          </a:p>
        </p:txBody>
      </p:sp>
      <p:sp>
        <p:nvSpPr>
          <p:cNvPr id="39" name="Isosceles Triangle 38">
            <a:extLst>
              <a:ext uri="{FF2B5EF4-FFF2-40B4-BE49-F238E27FC236}">
                <a16:creationId xmlns:a16="http://schemas.microsoft.com/office/drawing/2014/main" id="{78FFD4AB-07C2-4AF6-901B-7F9104714FF7}"/>
              </a:ext>
            </a:extLst>
          </p:cNvPr>
          <p:cNvSpPr/>
          <p:nvPr/>
        </p:nvSpPr>
        <p:spPr>
          <a:xfrm>
            <a:off x="644695" y="857251"/>
            <a:ext cx="429893" cy="440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EA43AEF5-D3CA-432D-B06F-2688FC86CADF}"/>
              </a:ext>
            </a:extLst>
          </p:cNvPr>
          <p:cNvSpPr/>
          <p:nvPr/>
        </p:nvSpPr>
        <p:spPr>
          <a:xfrm rot="5400000">
            <a:off x="7121289" y="4868440"/>
            <a:ext cx="429893" cy="440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D67DCA3-588D-47D0-B42E-FF754FC137FD}"/>
              </a:ext>
            </a:extLst>
          </p:cNvPr>
          <p:cNvSpPr txBox="1"/>
          <p:nvPr/>
        </p:nvSpPr>
        <p:spPr>
          <a:xfrm>
            <a:off x="1758747" y="886889"/>
            <a:ext cx="651956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1" u="none" strike="noStrike" kern="1200" cap="none" spc="0" normalizeH="0" baseline="0" noProof="0" dirty="0">
                <a:ln>
                  <a:noFill/>
                </a:ln>
                <a:solidFill>
                  <a:srgbClr val="FF0000"/>
                </a:solidFill>
                <a:effectLst/>
                <a:uLnTx/>
                <a:uFillTx/>
                <a:latin typeface="Calibri" panose="020F0502020204030204"/>
                <a:ea typeface="+mn-ea"/>
                <a:cs typeface="+mn-cs"/>
              </a:rPr>
              <a:t>Blood Sugar “Roller Coaster”</a:t>
            </a:r>
          </a:p>
        </p:txBody>
      </p:sp>
      <p:pic>
        <p:nvPicPr>
          <p:cNvPr id="13" name="Picture 12" descr="A picture containing text&#10;&#10;Description automatically generated">
            <a:extLst>
              <a:ext uri="{FF2B5EF4-FFF2-40B4-BE49-F238E27FC236}">
                <a16:creationId xmlns:a16="http://schemas.microsoft.com/office/drawing/2014/main" id="{FDD3FB53-0DBC-43BB-AB9C-A69C07FDC0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21" t="10504" r="14420" b="13418"/>
          <a:stretch/>
        </p:blipFill>
        <p:spPr>
          <a:xfrm>
            <a:off x="1474050" y="1523286"/>
            <a:ext cx="1138726" cy="1148072"/>
          </a:xfrm>
          <a:prstGeom prst="rect">
            <a:avLst/>
          </a:prstGeom>
        </p:spPr>
      </p:pic>
      <p:pic>
        <p:nvPicPr>
          <p:cNvPr id="20" name="Picture 19" descr="A picture containing beverage&#10;&#10;Description automatically generated">
            <a:extLst>
              <a:ext uri="{FF2B5EF4-FFF2-40B4-BE49-F238E27FC236}">
                <a16:creationId xmlns:a16="http://schemas.microsoft.com/office/drawing/2014/main" id="{A3696B93-182E-4005-8033-6071E637B7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288" t="7308" r="31852" b="9297"/>
          <a:stretch/>
        </p:blipFill>
        <p:spPr>
          <a:xfrm>
            <a:off x="3073193" y="1401198"/>
            <a:ext cx="679546" cy="1255285"/>
          </a:xfrm>
          <a:prstGeom prst="rect">
            <a:avLst/>
          </a:prstGeom>
        </p:spPr>
      </p:pic>
      <p:sp>
        <p:nvSpPr>
          <p:cNvPr id="27" name="TextBox 26">
            <a:extLst>
              <a:ext uri="{FF2B5EF4-FFF2-40B4-BE49-F238E27FC236}">
                <a16:creationId xmlns:a16="http://schemas.microsoft.com/office/drawing/2014/main" id="{52521A4A-4FF5-4D8F-8BD5-C9E84E1BC876}"/>
              </a:ext>
            </a:extLst>
          </p:cNvPr>
          <p:cNvSpPr txBox="1"/>
          <p:nvPr/>
        </p:nvSpPr>
        <p:spPr>
          <a:xfrm>
            <a:off x="2633588" y="1640795"/>
            <a:ext cx="562424" cy="7848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44" name="Picture 2" descr="shreddies">
            <a:extLst>
              <a:ext uri="{FF2B5EF4-FFF2-40B4-BE49-F238E27FC236}">
                <a16:creationId xmlns:a16="http://schemas.microsoft.com/office/drawing/2014/main" id="{27A433DE-2ABE-4A0C-BF2D-1D736FFC1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90" y="1525850"/>
            <a:ext cx="1561962" cy="113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2" descr="wh bread">
            <a:extLst>
              <a:ext uri="{FF2B5EF4-FFF2-40B4-BE49-F238E27FC236}">
                <a16:creationId xmlns:a16="http://schemas.microsoft.com/office/drawing/2014/main" id="{623E03A0-55BA-4CC1-B309-C67021448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952" y="1451661"/>
            <a:ext cx="1469822" cy="1100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descr="A can of food&#10;&#10;Description automatically generated with medium confidence">
            <a:extLst>
              <a:ext uri="{FF2B5EF4-FFF2-40B4-BE49-F238E27FC236}">
                <a16:creationId xmlns:a16="http://schemas.microsoft.com/office/drawing/2014/main" id="{CE2F625E-037F-42E5-AD2C-2E5B5DB8EB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433" r="21080"/>
          <a:stretch/>
        </p:blipFill>
        <p:spPr>
          <a:xfrm>
            <a:off x="3057994" y="1401199"/>
            <a:ext cx="761437" cy="1271450"/>
          </a:xfrm>
          <a:prstGeom prst="rect">
            <a:avLst/>
          </a:prstGeom>
        </p:spPr>
      </p:pic>
      <p:sp>
        <p:nvSpPr>
          <p:cNvPr id="29" name="Arrow: Down 28">
            <a:extLst>
              <a:ext uri="{FF2B5EF4-FFF2-40B4-BE49-F238E27FC236}">
                <a16:creationId xmlns:a16="http://schemas.microsoft.com/office/drawing/2014/main" id="{8E663E5D-42F2-4875-9931-81A2917C21DA}"/>
              </a:ext>
            </a:extLst>
          </p:cNvPr>
          <p:cNvSpPr/>
          <p:nvPr/>
        </p:nvSpPr>
        <p:spPr>
          <a:xfrm rot="3018677">
            <a:off x="2020658" y="2557539"/>
            <a:ext cx="378877" cy="1165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67D7650-E220-4AEF-BBB8-D9E600C267CC}"/>
              </a:ext>
            </a:extLst>
          </p:cNvPr>
          <p:cNvSpPr txBox="1"/>
          <p:nvPr/>
        </p:nvSpPr>
        <p:spPr>
          <a:xfrm rot="783981">
            <a:off x="938484" y="4419582"/>
            <a:ext cx="1423294"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No breakfast</a:t>
            </a:r>
          </a:p>
        </p:txBody>
      </p:sp>
      <p:sp>
        <p:nvSpPr>
          <p:cNvPr id="52" name="TextBox 51">
            <a:extLst>
              <a:ext uri="{FF2B5EF4-FFF2-40B4-BE49-F238E27FC236}">
                <a16:creationId xmlns:a16="http://schemas.microsoft.com/office/drawing/2014/main" id="{61C5F113-3F25-4122-A122-6F2B86BD3540}"/>
              </a:ext>
            </a:extLst>
          </p:cNvPr>
          <p:cNvSpPr txBox="1"/>
          <p:nvPr/>
        </p:nvSpPr>
        <p:spPr>
          <a:xfrm rot="450610">
            <a:off x="5581319" y="4547067"/>
            <a:ext cx="1510122"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No lunch</a:t>
            </a:r>
          </a:p>
        </p:txBody>
      </p:sp>
    </p:spTree>
    <p:custDataLst>
      <p:tags r:id="rId1"/>
    </p:custDataLst>
    <p:extLst>
      <p:ext uri="{BB962C8B-B14F-4D97-AF65-F5344CB8AC3E}">
        <p14:creationId xmlns:p14="http://schemas.microsoft.com/office/powerpoint/2010/main" val="3991265702"/>
      </p:ext>
    </p:extLst>
  </p:cSld>
  <p:clrMapOvr>
    <a:masterClrMapping/>
  </p:clrMapOvr>
  <mc:AlternateContent xmlns:mc="http://schemas.openxmlformats.org/markup-compatibility/2006" xmlns:p14="http://schemas.microsoft.com/office/powerpoint/2010/main">
    <mc:Choice Requires="p14">
      <p:transition spd="slow" p14:dur="2000" advTm="141953"/>
    </mc:Choice>
    <mc:Fallback xmlns="">
      <p:transition spd="slow" advTm="1419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15" grpId="0" animBg="1"/>
      <p:bldP spid="16" grpId="0" animBg="1"/>
      <p:bldP spid="17" grpId="0" animBg="1"/>
      <p:bldP spid="18" grpId="0" animBg="1"/>
      <p:bldP spid="19" grpId="0" animBg="1"/>
      <p:bldP spid="22" grpId="0" animBg="1"/>
      <p:bldP spid="23" grpId="0"/>
      <p:bldP spid="24" grpId="0"/>
      <p:bldP spid="25" grpId="0"/>
      <p:bldP spid="34" grpId="0" animBg="1"/>
      <p:bldP spid="35" grpId="0" animBg="1"/>
      <p:bldP spid="27" grpId="0"/>
      <p:bldP spid="29" grpId="0" animBg="1"/>
      <p:bldP spid="32"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4|1.8|1.2|1.3|1.5|4.1|22"/>
</p:tagLst>
</file>

<file path=ppt/tags/tag10.xml><?xml version="1.0" encoding="utf-8"?>
<p:tagLst xmlns:a="http://schemas.openxmlformats.org/drawingml/2006/main" xmlns:r="http://schemas.openxmlformats.org/officeDocument/2006/relationships" xmlns:p="http://schemas.openxmlformats.org/presentationml/2006/main">
  <p:tag name="TIMING" val="|1.7|6.7|42.8|12.5"/>
</p:tagLst>
</file>

<file path=ppt/tags/tag11.xml><?xml version="1.0" encoding="utf-8"?>
<p:tagLst xmlns:a="http://schemas.openxmlformats.org/drawingml/2006/main" xmlns:r="http://schemas.openxmlformats.org/officeDocument/2006/relationships" xmlns:p="http://schemas.openxmlformats.org/presentationml/2006/main">
  <p:tag name="TIMING" val="|28.1|7.2|3.5|3.7"/>
</p:tagLst>
</file>

<file path=ppt/tags/tag12.xml><?xml version="1.0" encoding="utf-8"?>
<p:tagLst xmlns:a="http://schemas.openxmlformats.org/drawingml/2006/main" xmlns:r="http://schemas.openxmlformats.org/officeDocument/2006/relationships" xmlns:p="http://schemas.openxmlformats.org/presentationml/2006/main">
  <p:tag name="TIMING" val="|7.1|3.9|8.7|9.9|3.8"/>
</p:tagLst>
</file>

<file path=ppt/tags/tag13.xml><?xml version="1.0" encoding="utf-8"?>
<p:tagLst xmlns:a="http://schemas.openxmlformats.org/drawingml/2006/main" xmlns:r="http://schemas.openxmlformats.org/officeDocument/2006/relationships" xmlns:p="http://schemas.openxmlformats.org/presentationml/2006/main">
  <p:tag name="TIMING" val="|4.4|2.3|1.7|2|3.9"/>
</p:tagLst>
</file>

<file path=ppt/tags/tag14.xml><?xml version="1.0" encoding="utf-8"?>
<p:tagLst xmlns:a="http://schemas.openxmlformats.org/drawingml/2006/main" xmlns:r="http://schemas.openxmlformats.org/officeDocument/2006/relationships" xmlns:p="http://schemas.openxmlformats.org/presentationml/2006/main">
  <p:tag name="TIMING" val="|1.4|5.1|21.1"/>
</p:tagLst>
</file>

<file path=ppt/tags/tag15.xml><?xml version="1.0" encoding="utf-8"?>
<p:tagLst xmlns:a="http://schemas.openxmlformats.org/drawingml/2006/main" xmlns:r="http://schemas.openxmlformats.org/officeDocument/2006/relationships" xmlns:p="http://schemas.openxmlformats.org/presentationml/2006/main">
  <p:tag name="TIMING" val="|1.9|0.8|1|0.8|0.8|1.2|0.7|1"/>
</p:tagLst>
</file>

<file path=ppt/tags/tag16.xml><?xml version="1.0" encoding="utf-8"?>
<p:tagLst xmlns:a="http://schemas.openxmlformats.org/drawingml/2006/main" xmlns:r="http://schemas.openxmlformats.org/officeDocument/2006/relationships" xmlns:p="http://schemas.openxmlformats.org/presentationml/2006/main">
  <p:tag name="TIMING" val="|4.3|8.7|16.1"/>
</p:tagLst>
</file>

<file path=ppt/tags/tag17.xml><?xml version="1.0" encoding="utf-8"?>
<p:tagLst xmlns:a="http://schemas.openxmlformats.org/drawingml/2006/main" xmlns:r="http://schemas.openxmlformats.org/officeDocument/2006/relationships" xmlns:p="http://schemas.openxmlformats.org/presentationml/2006/main">
  <p:tag name="TIMING" val="|4.8|5.2|15.6|5.7"/>
</p:tagLst>
</file>

<file path=ppt/tags/tag18.xml><?xml version="1.0" encoding="utf-8"?>
<p:tagLst xmlns:a="http://schemas.openxmlformats.org/drawingml/2006/main" xmlns:r="http://schemas.openxmlformats.org/officeDocument/2006/relationships" xmlns:p="http://schemas.openxmlformats.org/presentationml/2006/main">
  <p:tag name="TIMING" val="|1.3|14.5|16.5"/>
</p:tagLst>
</file>

<file path=ppt/tags/tag19.xml><?xml version="1.0" encoding="utf-8"?>
<p:tagLst xmlns:a="http://schemas.openxmlformats.org/drawingml/2006/main" xmlns:r="http://schemas.openxmlformats.org/officeDocument/2006/relationships" xmlns:p="http://schemas.openxmlformats.org/presentationml/2006/main">
  <p:tag name="TIMING" val="|1.4|6.8|6|1.4|6.7|19.3"/>
</p:tagLst>
</file>

<file path=ppt/tags/tag2.xml><?xml version="1.0" encoding="utf-8"?>
<p:tagLst xmlns:a="http://schemas.openxmlformats.org/drawingml/2006/main" xmlns:r="http://schemas.openxmlformats.org/officeDocument/2006/relationships" xmlns:p="http://schemas.openxmlformats.org/presentationml/2006/main">
  <p:tag name="TIMING" val="|1.8|8.5|14.7"/>
</p:tagLst>
</file>

<file path=ppt/tags/tag20.xml><?xml version="1.0" encoding="utf-8"?>
<p:tagLst xmlns:a="http://schemas.openxmlformats.org/drawingml/2006/main" xmlns:r="http://schemas.openxmlformats.org/officeDocument/2006/relationships" xmlns:p="http://schemas.openxmlformats.org/presentationml/2006/main">
  <p:tag name="TIMING" val="|4.2|5.3|8.6|15.4"/>
</p:tagLst>
</file>

<file path=ppt/tags/tag21.xml><?xml version="1.0" encoding="utf-8"?>
<p:tagLst xmlns:a="http://schemas.openxmlformats.org/drawingml/2006/main" xmlns:r="http://schemas.openxmlformats.org/officeDocument/2006/relationships" xmlns:p="http://schemas.openxmlformats.org/presentationml/2006/main">
  <p:tag name="TIMING" val="|5.5|4.2|7.9|9.4|9.8|16.9|8.8"/>
</p:tagLst>
</file>

<file path=ppt/tags/tag22.xml><?xml version="1.0" encoding="utf-8"?>
<p:tagLst xmlns:a="http://schemas.openxmlformats.org/drawingml/2006/main" xmlns:r="http://schemas.openxmlformats.org/officeDocument/2006/relationships" xmlns:p="http://schemas.openxmlformats.org/presentationml/2006/main">
  <p:tag name="TIMING" val="|21|16.2|4.5"/>
</p:tagLst>
</file>

<file path=ppt/tags/tag23.xml><?xml version="1.0" encoding="utf-8"?>
<p:tagLst xmlns:a="http://schemas.openxmlformats.org/drawingml/2006/main" xmlns:r="http://schemas.openxmlformats.org/officeDocument/2006/relationships" xmlns:p="http://schemas.openxmlformats.org/presentationml/2006/main">
  <p:tag name="TIMING" val="|42.5|5.2|5.6"/>
</p:tagLst>
</file>

<file path=ppt/tags/tag24.xml><?xml version="1.0" encoding="utf-8"?>
<p:tagLst xmlns:a="http://schemas.openxmlformats.org/drawingml/2006/main" xmlns:r="http://schemas.openxmlformats.org/officeDocument/2006/relationships" xmlns:p="http://schemas.openxmlformats.org/presentationml/2006/main">
  <p:tag name="TIMING" val="|39.8|5.3|5.4"/>
</p:tagLst>
</file>

<file path=ppt/tags/tag25.xml><?xml version="1.0" encoding="utf-8"?>
<p:tagLst xmlns:a="http://schemas.openxmlformats.org/drawingml/2006/main" xmlns:r="http://schemas.openxmlformats.org/officeDocument/2006/relationships" xmlns:p="http://schemas.openxmlformats.org/presentationml/2006/main">
  <p:tag name="TIMING" val="|65.5|9.7|3.1|2.4"/>
</p:tagLst>
</file>

<file path=ppt/tags/tag26.xml><?xml version="1.0" encoding="utf-8"?>
<p:tagLst xmlns:a="http://schemas.openxmlformats.org/drawingml/2006/main" xmlns:r="http://schemas.openxmlformats.org/officeDocument/2006/relationships" xmlns:p="http://schemas.openxmlformats.org/presentationml/2006/main">
  <p:tag name="TIMING" val="|54.1|11.7"/>
</p:tagLst>
</file>

<file path=ppt/tags/tag27.xml><?xml version="1.0" encoding="utf-8"?>
<p:tagLst xmlns:a="http://schemas.openxmlformats.org/drawingml/2006/main" xmlns:r="http://schemas.openxmlformats.org/officeDocument/2006/relationships" xmlns:p="http://schemas.openxmlformats.org/presentationml/2006/main">
  <p:tag name="TIMING" val="|1.3|4.1|6.3|13.4|16.4|20.4"/>
</p:tagLst>
</file>

<file path=ppt/tags/tag28.xml><?xml version="1.0" encoding="utf-8"?>
<p:tagLst xmlns:a="http://schemas.openxmlformats.org/drawingml/2006/main" xmlns:r="http://schemas.openxmlformats.org/officeDocument/2006/relationships" xmlns:p="http://schemas.openxmlformats.org/presentationml/2006/main">
  <p:tag name="TIMING" val="|2|6.2|11.4|11.5|10.6"/>
</p:tagLst>
</file>

<file path=ppt/tags/tag3.xml><?xml version="1.0" encoding="utf-8"?>
<p:tagLst xmlns:a="http://schemas.openxmlformats.org/drawingml/2006/main" xmlns:r="http://schemas.openxmlformats.org/officeDocument/2006/relationships" xmlns:p="http://schemas.openxmlformats.org/presentationml/2006/main">
  <p:tag name="TIMING" val="|22.2|21.9|12.8|7.5|13.1|1.8|31|3.8|2.3"/>
</p:tagLst>
</file>

<file path=ppt/tags/tag4.xml><?xml version="1.0" encoding="utf-8"?>
<p:tagLst xmlns:a="http://schemas.openxmlformats.org/drawingml/2006/main" xmlns:r="http://schemas.openxmlformats.org/officeDocument/2006/relationships" xmlns:p="http://schemas.openxmlformats.org/presentationml/2006/main">
  <p:tag name="TIMING" val="|8.6"/>
</p:tagLst>
</file>

<file path=ppt/tags/tag5.xml><?xml version="1.0" encoding="utf-8"?>
<p:tagLst xmlns:a="http://schemas.openxmlformats.org/drawingml/2006/main" xmlns:r="http://schemas.openxmlformats.org/officeDocument/2006/relationships" xmlns:p="http://schemas.openxmlformats.org/presentationml/2006/main">
  <p:tag name="TIMING" val="|29.4|5.9|5.6"/>
</p:tagLst>
</file>

<file path=ppt/tags/tag6.xml><?xml version="1.0" encoding="utf-8"?>
<p:tagLst xmlns:a="http://schemas.openxmlformats.org/drawingml/2006/main" xmlns:r="http://schemas.openxmlformats.org/officeDocument/2006/relationships" xmlns:p="http://schemas.openxmlformats.org/presentationml/2006/main">
  <p:tag name="TIMING" val="|22.2|21.9|12.8|7.5|13.1|1.8|31|3.8|2.3"/>
</p:tagLst>
</file>

<file path=ppt/tags/tag7.xml><?xml version="1.0" encoding="utf-8"?>
<p:tagLst xmlns:a="http://schemas.openxmlformats.org/drawingml/2006/main" xmlns:r="http://schemas.openxmlformats.org/officeDocument/2006/relationships" xmlns:p="http://schemas.openxmlformats.org/presentationml/2006/main">
  <p:tag name="TIMING" val="|19|8.2|2.1|2.1|1.9|4.9|2.3|1.9|6.5"/>
</p:tagLst>
</file>

<file path=ppt/tags/tag8.xml><?xml version="1.0" encoding="utf-8"?>
<p:tagLst xmlns:a="http://schemas.openxmlformats.org/drawingml/2006/main" xmlns:r="http://schemas.openxmlformats.org/officeDocument/2006/relationships" xmlns:p="http://schemas.openxmlformats.org/presentationml/2006/main">
  <p:tag name="TIMING" val="|3.9|8.8|4.6"/>
</p:tagLst>
</file>

<file path=ppt/tags/tag9.xml><?xml version="1.0" encoding="utf-8"?>
<p:tagLst xmlns:a="http://schemas.openxmlformats.org/drawingml/2006/main" xmlns:r="http://schemas.openxmlformats.org/officeDocument/2006/relationships" xmlns:p="http://schemas.openxmlformats.org/presentationml/2006/main">
  <p:tag name="TIMING" val="|11.6|7.2|7.7|6.4|12.2|11.8|7.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2184</TotalTime>
  <Words>3312</Words>
  <Application>Microsoft Office PowerPoint</Application>
  <PresentationFormat>On-screen Show (4:3)</PresentationFormat>
  <Paragraphs>555</Paragraphs>
  <Slides>60</Slides>
  <Notes>9</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2</vt:i4>
      </vt:variant>
      <vt:variant>
        <vt:lpstr>Slide Titles</vt:lpstr>
      </vt:variant>
      <vt:variant>
        <vt:i4>60</vt:i4>
      </vt:variant>
    </vt:vector>
  </HeadingPairs>
  <TitlesOfParts>
    <vt:vector size="83" baseType="lpstr">
      <vt:lpstr>AdvOT4e1564e8.I</vt:lpstr>
      <vt:lpstr>AdvOT4e1564e8.I+20</vt:lpstr>
      <vt:lpstr>AdvOT735b620e</vt:lpstr>
      <vt:lpstr>Arial</vt:lpstr>
      <vt:lpstr>Calibri</vt:lpstr>
      <vt:lpstr>Calibri Light</vt:lpstr>
      <vt:lpstr>Droid Sans</vt:lpstr>
      <vt:lpstr>Droid Serif</vt:lpstr>
      <vt:lpstr>Times</vt:lpstr>
      <vt:lpstr>Times New Roman</vt:lpstr>
      <vt:lpstr>1_Office Theme</vt:lpstr>
      <vt:lpstr>12_Office Theme</vt:lpstr>
      <vt:lpstr>11_Office Theme</vt:lpstr>
      <vt:lpstr>Default Design</vt:lpstr>
      <vt:lpstr>7_Office Theme</vt:lpstr>
      <vt:lpstr>8_Default Design</vt:lpstr>
      <vt:lpstr>8_Office Theme</vt:lpstr>
      <vt:lpstr>1_Default Design</vt:lpstr>
      <vt:lpstr>10_Default Design</vt:lpstr>
      <vt:lpstr>2_Office Theme</vt:lpstr>
      <vt:lpstr>13_Office Theme</vt:lpstr>
      <vt:lpstr>Image bitmap</vt:lpstr>
      <vt:lpstr>Worksheet</vt:lpstr>
      <vt:lpstr> Food, Mood and Behaviour in Children - From Micronutrients to UPF’s!</vt:lpstr>
      <vt:lpstr>What, Why and How of Children’s Food</vt:lpstr>
      <vt:lpstr>Factors influencing food choice</vt:lpstr>
      <vt:lpstr>The 7 C’s</vt:lpstr>
      <vt:lpstr>Cost of food</vt:lpstr>
      <vt:lpstr>PowerPoint Presentation</vt:lpstr>
      <vt:lpstr>Impact of food on mood, attention &amp; learning</vt:lpstr>
      <vt:lpstr>PowerPoint Presentation</vt:lpstr>
      <vt:lpstr>PowerPoint Presentation</vt:lpstr>
      <vt:lpstr>PowerPoint Presentation</vt:lpstr>
      <vt:lpstr>PowerPoint Presentation</vt:lpstr>
      <vt:lpstr>Omega 3 as an example of a missing brain selective nutrient</vt:lpstr>
      <vt:lpstr>The Human Brain is  60% FAT and it matters what kind</vt:lpstr>
      <vt:lpstr>‘Functional Fats’: Conversion of Omega-3 and Omega-6 to Regulatory Substances</vt:lpstr>
      <vt:lpstr>Long-chain Omega 6/3 Dietary Imbalance</vt:lpstr>
      <vt:lpstr>Changes in Dietary Fat Intake  Omega-6 / Omega-3 Ratio – Dramatic Increase</vt:lpstr>
      <vt:lpstr>PowerPoint Presentation</vt:lpstr>
      <vt:lpstr>Gesch et al 2002: RESULTS  </vt:lpstr>
      <vt:lpstr>Omega-3 from fish oils are effective in reducing ADHD symptoms</vt:lpstr>
      <vt:lpstr>Reading</vt:lpstr>
      <vt:lpstr>Children receiving DHA vs Placebo gained 58 mins more Sleep</vt:lpstr>
      <vt:lpstr>“Take home” message on  “Brain selective nutrients”</vt:lpstr>
      <vt:lpstr>Realistic Themes for Nutrition Education</vt:lpstr>
      <vt:lpstr>PowerPoint Presentation</vt:lpstr>
      <vt:lpstr>PowerPoint Presentation</vt:lpstr>
      <vt:lpstr>Breakfast cereals &amp; Nutrition Labels</vt:lpstr>
      <vt:lpstr>PowerPoint Presentation</vt:lpstr>
      <vt:lpstr>Household availability of ultra-processed foods* and obesity in nineteen European countries</vt:lpstr>
      <vt:lpstr>PowerPoint Presentation</vt:lpstr>
      <vt:lpstr>PowerPoint Presentation</vt:lpstr>
      <vt:lpstr>PowerPoint Presentation</vt:lpstr>
      <vt:lpstr>Problematic messaging in Eatwell Guide</vt:lpstr>
      <vt:lpstr>How can we promote variety without fear?</vt:lpstr>
      <vt:lpstr>PowerPoint Presentation</vt:lpstr>
      <vt:lpstr>Eating guidelines compared with advertising</vt:lpstr>
      <vt:lpstr>Understanding and influencing moderate to severe selective &amp; avoidant eating</vt:lpstr>
      <vt:lpstr>PowerPoint Presentation</vt:lpstr>
      <vt:lpstr>Impact of Selective and Avoidant Eating</vt:lpstr>
      <vt:lpstr>Parental balancing act</vt:lpstr>
      <vt:lpstr>Reasons for selective eating</vt:lpstr>
      <vt:lpstr>Food addiction &amp; craving</vt:lpstr>
      <vt:lpstr>Selective Eating – Innate or Learnt?</vt:lpstr>
      <vt:lpstr>Terminology</vt:lpstr>
      <vt:lpstr>PowerPoint Presentation</vt:lpstr>
      <vt:lpstr>Picky eating or more extreme food refusal?</vt:lpstr>
      <vt:lpstr>Choice and “Holding out for something better!”</vt:lpstr>
      <vt:lpstr>Most successful approach to tackling selective eating in young children</vt:lpstr>
      <vt:lpstr>PowerPoint Presentation</vt:lpstr>
      <vt:lpstr>PowerPoint Presentation</vt:lpstr>
      <vt:lpstr>Sensory characteristics, language and categories</vt:lpstr>
      <vt:lpstr>PowerPoint Presentation</vt:lpstr>
      <vt:lpstr>Vitamin &amp; Mineral Supplements?</vt:lpstr>
      <vt:lpstr>PowerPoint Presentation</vt:lpstr>
      <vt:lpstr>PowerPoint Presentation</vt:lpstr>
      <vt:lpstr>PowerPoint Presentation</vt:lpstr>
      <vt:lpstr>PowerPoint Presentation</vt:lpstr>
      <vt:lpstr>PowerPoint Presentation</vt:lpstr>
      <vt:lpstr>Outcomes from consultations</vt:lpstr>
      <vt:lpstr>Summary</vt:lpstr>
      <vt:lpstr>PowerPoint Presentation</vt:lpstr>
    </vt:vector>
  </TitlesOfParts>
  <Company>Highland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Rex</dc:creator>
  <cp:lastModifiedBy>Dalia Alfred</cp:lastModifiedBy>
  <cp:revision>93</cp:revision>
  <cp:lastPrinted>2015-05-14T11:28:21Z</cp:lastPrinted>
  <dcterms:created xsi:type="dcterms:W3CDTF">2015-01-19T14:54:39Z</dcterms:created>
  <dcterms:modified xsi:type="dcterms:W3CDTF">2023-01-16T11:04:21Z</dcterms:modified>
</cp:coreProperties>
</file>