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4"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7" roundtripDataSignature="AMtx7milir1AP7XCfzcPu8BGxCjefqRHG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customschemas.google.com/relationships/presentationmetadata" Target="metadata"/><Relationship Id="rId16" Type="http://schemas.openxmlformats.org/officeDocument/2006/relationships/slide" Target="slides/slide10.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1:notes"/>
          <p:cNvSpPr txBox="1"/>
          <p:nvPr>
            <p:ph idx="1" type="body"/>
          </p:nvPr>
        </p:nvSpPr>
        <p:spPr>
          <a:xfrm>
            <a:off x="685801" y="4343406"/>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1" name="Google Shape;81;p1:notes"/>
          <p:cNvSpPr/>
          <p:nvPr>
            <p:ph idx="2" type="sldImg"/>
          </p:nvPr>
        </p:nvSpPr>
        <p:spPr>
          <a:xfrm>
            <a:off x="382588" y="685800"/>
            <a:ext cx="6092825" cy="34274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2:notes"/>
          <p:cNvSpPr txBox="1"/>
          <p:nvPr>
            <p:ph idx="1" type="body"/>
          </p:nvPr>
        </p:nvSpPr>
        <p:spPr>
          <a:xfrm>
            <a:off x="685801" y="4343406"/>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lang="en-GB"/>
              <a:t>Taking the incorrect dose</a:t>
            </a:r>
            <a:endParaRPr/>
          </a:p>
          <a:p>
            <a:pPr indent="-298450" lvl="0" marL="457200" rtl="0" algn="l">
              <a:lnSpc>
                <a:spcPct val="100000"/>
              </a:lnSpc>
              <a:spcBef>
                <a:spcPts val="0"/>
              </a:spcBef>
              <a:spcAft>
                <a:spcPts val="0"/>
              </a:spcAft>
              <a:buSzPts val="1100"/>
              <a:buChar char="●"/>
            </a:pPr>
            <a:r>
              <a:rPr lang="en-GB"/>
              <a:t>Taking the drug at the wrong time</a:t>
            </a:r>
            <a:endParaRPr/>
          </a:p>
          <a:p>
            <a:pPr indent="-298450" lvl="0" marL="457200" rtl="0" algn="l">
              <a:lnSpc>
                <a:spcPct val="100000"/>
              </a:lnSpc>
              <a:spcBef>
                <a:spcPts val="0"/>
              </a:spcBef>
              <a:spcAft>
                <a:spcPts val="0"/>
              </a:spcAft>
              <a:buSzPts val="1100"/>
              <a:buChar char="●"/>
            </a:pPr>
            <a:r>
              <a:rPr lang="en-GB"/>
              <a:t>Forgetting to take a dose</a:t>
            </a:r>
            <a:endParaRPr/>
          </a:p>
          <a:p>
            <a:pPr indent="-298450" lvl="0" marL="457200" rtl="0" algn="l">
              <a:lnSpc>
                <a:spcPct val="100000"/>
              </a:lnSpc>
              <a:spcBef>
                <a:spcPts val="0"/>
              </a:spcBef>
              <a:spcAft>
                <a:spcPts val="0"/>
              </a:spcAft>
              <a:buSzPts val="1100"/>
              <a:buChar char="●"/>
            </a:pPr>
            <a:r>
              <a:rPr lang="en-GB"/>
              <a:t>Stopping the use of a drug too soon</a:t>
            </a:r>
            <a:endParaRPr/>
          </a:p>
          <a:p>
            <a:pPr indent="-298450" lvl="0" marL="457200" rtl="0" algn="l">
              <a:lnSpc>
                <a:spcPct val="100000"/>
              </a:lnSpc>
              <a:spcBef>
                <a:spcPts val="0"/>
              </a:spcBef>
              <a:spcAft>
                <a:spcPts val="0"/>
              </a:spcAft>
              <a:buSzPts val="1100"/>
              <a:buChar char="●"/>
            </a:pPr>
            <a:r>
              <a:rPr lang="en-GB"/>
              <a:t>Taking a drug for reasons other than why they were prescribed</a:t>
            </a:r>
            <a:endParaRPr/>
          </a:p>
          <a:p>
            <a:pPr indent="-298450" lvl="0" marL="457200" rtl="0" algn="l">
              <a:lnSpc>
                <a:spcPct val="100000"/>
              </a:lnSpc>
              <a:spcBef>
                <a:spcPts val="0"/>
              </a:spcBef>
              <a:spcAft>
                <a:spcPts val="0"/>
              </a:spcAft>
              <a:buSzPts val="1100"/>
              <a:buChar char="●"/>
            </a:pPr>
            <a:r>
              <a:rPr lang="en-GB"/>
              <a:t>Taking a drug that was not prescribed to you</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GB"/>
              <a:t>There are 5 different types of substance abuse</a:t>
            </a:r>
            <a:endParaRPr/>
          </a:p>
          <a:p>
            <a:pPr indent="-298450" lvl="0" marL="457200" rtl="0" algn="l">
              <a:lnSpc>
                <a:spcPct val="100000"/>
              </a:lnSpc>
              <a:spcBef>
                <a:spcPts val="0"/>
              </a:spcBef>
              <a:spcAft>
                <a:spcPts val="0"/>
              </a:spcAft>
              <a:buSzPts val="1100"/>
              <a:buChar char="●"/>
            </a:pPr>
            <a:r>
              <a:rPr lang="en-GB"/>
              <a:t>Prescription Drug Abuse.</a:t>
            </a:r>
            <a:endParaRPr/>
          </a:p>
          <a:p>
            <a:pPr indent="-298450" lvl="0" marL="457200" rtl="0" algn="l">
              <a:lnSpc>
                <a:spcPct val="100000"/>
              </a:lnSpc>
              <a:spcBef>
                <a:spcPts val="0"/>
              </a:spcBef>
              <a:spcAft>
                <a:spcPts val="0"/>
              </a:spcAft>
              <a:buSzPts val="1100"/>
              <a:buChar char="●"/>
            </a:pPr>
            <a:r>
              <a:rPr lang="en-GB"/>
              <a:t>Illegal Drug Abuse.</a:t>
            </a:r>
            <a:endParaRPr/>
          </a:p>
          <a:p>
            <a:pPr indent="-298450" lvl="0" marL="457200" rtl="0" algn="l">
              <a:lnSpc>
                <a:spcPct val="100000"/>
              </a:lnSpc>
              <a:spcBef>
                <a:spcPts val="0"/>
              </a:spcBef>
              <a:spcAft>
                <a:spcPts val="0"/>
              </a:spcAft>
              <a:buSzPts val="1100"/>
              <a:buChar char="●"/>
            </a:pPr>
            <a:r>
              <a:rPr lang="en-GB"/>
              <a:t>Alcohol Abuse.</a:t>
            </a:r>
            <a:endParaRPr/>
          </a:p>
          <a:p>
            <a:pPr indent="-298450" lvl="0" marL="457200" rtl="0" algn="l">
              <a:lnSpc>
                <a:spcPct val="100000"/>
              </a:lnSpc>
              <a:spcBef>
                <a:spcPts val="0"/>
              </a:spcBef>
              <a:spcAft>
                <a:spcPts val="0"/>
              </a:spcAft>
              <a:buSzPts val="1100"/>
              <a:buChar char="●"/>
            </a:pPr>
            <a:r>
              <a:rPr lang="en-GB"/>
              <a:t>Solvent Abuse.</a:t>
            </a:r>
            <a:endParaRPr/>
          </a:p>
          <a:p>
            <a:pPr indent="-298450" lvl="0" marL="457200" rtl="0" algn="l">
              <a:lnSpc>
                <a:spcPct val="100000"/>
              </a:lnSpc>
              <a:spcBef>
                <a:spcPts val="0"/>
              </a:spcBef>
              <a:spcAft>
                <a:spcPts val="0"/>
              </a:spcAft>
              <a:buSzPts val="1100"/>
              <a:buChar char="●"/>
            </a:pPr>
            <a:r>
              <a:rPr lang="en-GB"/>
              <a:t>“Legal High” Abuse.</a:t>
            </a:r>
            <a:endParaRPr/>
          </a:p>
          <a:p>
            <a:pPr indent="0" lvl="0" marL="0" rtl="0" algn="l">
              <a:lnSpc>
                <a:spcPct val="100000"/>
              </a:lnSpc>
              <a:spcBef>
                <a:spcPts val="0"/>
              </a:spcBef>
              <a:spcAft>
                <a:spcPts val="0"/>
              </a:spcAft>
              <a:buSzPts val="1100"/>
              <a:buNone/>
            </a:pPr>
            <a:r>
              <a:t/>
            </a:r>
            <a:endParaRPr/>
          </a:p>
        </p:txBody>
      </p:sp>
      <p:sp>
        <p:nvSpPr>
          <p:cNvPr id="90" name="Google Shape;90;p2:notes"/>
          <p:cNvSpPr/>
          <p:nvPr>
            <p:ph idx="2" type="sldImg"/>
          </p:nvPr>
        </p:nvSpPr>
        <p:spPr>
          <a:xfrm>
            <a:off x="382588" y="685800"/>
            <a:ext cx="6092825" cy="3427413"/>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txBox="1"/>
          <p:nvPr>
            <p:ph idx="1" type="body"/>
          </p:nvPr>
        </p:nvSpPr>
        <p:spPr>
          <a:xfrm>
            <a:off x="685801" y="4343406"/>
            <a:ext cx="5486400"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100"/>
              <a:buFont typeface="Arial"/>
              <a:buNone/>
            </a:pPr>
            <a:r>
              <a:rPr lang="en-GB"/>
              <a:t>For most, experiences with drugs and alcohol are recreational and experimental, linked to peer pressure and the feeling that they need to fit in.  For these children and young people their use is minimal and manageable.   Research looked at what characteristics are associated with recent drug use in children and young people, finding that already being a smoker, having a family that do not discourage drug use and playing truant from school were significant contributing factors.</a:t>
            </a:r>
            <a:endParaRPr/>
          </a:p>
          <a:p>
            <a:pPr indent="0" lvl="0" marL="0" rtl="0" algn="l">
              <a:lnSpc>
                <a:spcPct val="100000"/>
              </a:lnSpc>
              <a:spcBef>
                <a:spcPts val="0"/>
              </a:spcBef>
              <a:spcAft>
                <a:spcPts val="0"/>
              </a:spcAft>
              <a:buSzPts val="1100"/>
              <a:buNone/>
            </a:pPr>
            <a:r>
              <a:t/>
            </a:r>
            <a:endParaRPr/>
          </a:p>
        </p:txBody>
      </p:sp>
      <p:sp>
        <p:nvSpPr>
          <p:cNvPr id="98" name="Google Shape;98;p3:notes"/>
          <p:cNvSpPr/>
          <p:nvPr>
            <p:ph idx="2" type="sldImg"/>
          </p:nvPr>
        </p:nvSpPr>
        <p:spPr>
          <a:xfrm>
            <a:off x="382588" y="685800"/>
            <a:ext cx="6092825" cy="3427413"/>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6" name="Google Shape;106;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158750" rtl="0" algn="l">
              <a:lnSpc>
                <a:spcPct val="100000"/>
              </a:lnSpc>
              <a:spcBef>
                <a:spcPts val="0"/>
              </a:spcBef>
              <a:spcAft>
                <a:spcPts val="0"/>
              </a:spcAft>
              <a:buSzPts val="1100"/>
              <a:buNone/>
            </a:pPr>
            <a:r>
              <a:rPr lang="en-GB"/>
              <a:t>ACE: </a:t>
            </a:r>
            <a:r>
              <a:rPr lang="en-GB" sz="1100">
                <a:solidFill>
                  <a:srgbClr val="525455"/>
                </a:solidFill>
                <a:latin typeface="Calibri"/>
                <a:ea typeface="Calibri"/>
                <a:cs typeface="Calibri"/>
                <a:sym typeface="Calibri"/>
              </a:rPr>
              <a:t>are potentially traumatic events that of one or more ACEs has been linked to poorer physical and mental health outcomes through childhood, adolescence and into adulthood.  Research shows that adults who have experienced four or more adversities in childhood were twice as likely to binge drink and 11 times more likely to go on to use Class A drugs.</a:t>
            </a:r>
            <a:endParaRPr/>
          </a:p>
          <a:p>
            <a:pPr indent="0" lvl="0" marL="158750" rtl="0" algn="l">
              <a:lnSpc>
                <a:spcPct val="100000"/>
              </a:lnSpc>
              <a:spcBef>
                <a:spcPts val="0"/>
              </a:spcBef>
              <a:spcAft>
                <a:spcPts val="0"/>
              </a:spcAft>
              <a:buSzPts val="1100"/>
              <a:buNone/>
            </a:pPr>
            <a:r>
              <a:t/>
            </a:r>
            <a:endParaRPr sz="1100">
              <a:solidFill>
                <a:srgbClr val="525455"/>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lang="en-GB"/>
              <a:t> NHS show that in 2018 (the latest available), 24% of pupils surveyed report taking drugs, with this evenly spread between boys and girls.  </a:t>
            </a:r>
            <a:endParaRPr/>
          </a:p>
          <a:p>
            <a:pPr indent="0" lvl="0" marL="0" marR="0" rtl="0" algn="l">
              <a:lnSpc>
                <a:spcPct val="100000"/>
              </a:lnSpc>
              <a:spcBef>
                <a:spcPts val="0"/>
              </a:spcBef>
              <a:spcAft>
                <a:spcPts val="0"/>
              </a:spcAft>
              <a:buClr>
                <a:srgbClr val="000000"/>
              </a:buClr>
              <a:buSzPts val="1100"/>
              <a:buFont typeface="Arial"/>
              <a:buNone/>
            </a:pPr>
            <a:r>
              <a:rPr lang="en-GB"/>
              <a:t>The likelihood of taking drugs was shown to increase with age from 9% of 11 year olds reporting drug use to 38% of 15 year olds.  </a:t>
            </a:r>
            <a:endParaRPr/>
          </a:p>
          <a:p>
            <a:pPr indent="0" lvl="0" marL="0" marR="0" rtl="0" algn="l">
              <a:lnSpc>
                <a:spcPct val="100000"/>
              </a:lnSpc>
              <a:spcBef>
                <a:spcPts val="0"/>
              </a:spcBef>
              <a:spcAft>
                <a:spcPts val="0"/>
              </a:spcAft>
              <a:buClr>
                <a:srgbClr val="000000"/>
              </a:buClr>
              <a:buSzPts val="1100"/>
              <a:buFont typeface="Arial"/>
              <a:buNone/>
            </a:pPr>
            <a:r>
              <a:rPr lang="en-GB"/>
              <a:t>Children and young people are most likely to have been offered and tried cannabis, however there were also a number of young people who had been offered and tried nitrous oxide (laughing gas) and volatile substances (e.g. glue).  We also need to be aware that some children and young people will have tried class A drugs.</a:t>
            </a:r>
            <a:endParaRPr/>
          </a:p>
          <a:p>
            <a:pPr indent="0" lvl="0" marL="0" marR="0" rtl="0" algn="l">
              <a:lnSpc>
                <a:spcPct val="100000"/>
              </a:lnSpc>
              <a:spcBef>
                <a:spcPts val="0"/>
              </a:spcBef>
              <a:spcAft>
                <a:spcPts val="0"/>
              </a:spcAft>
              <a:buClr>
                <a:srgbClr val="000000"/>
              </a:buClr>
              <a:buSzPts val="1100"/>
              <a:buFont typeface="Arial"/>
              <a:buNone/>
            </a:pPr>
            <a:r>
              <a:t/>
            </a:r>
            <a:endParaRPr/>
          </a:p>
          <a:p>
            <a:pPr indent="0" lvl="0" marL="0" marR="0" rtl="0" algn="l">
              <a:lnSpc>
                <a:spcPct val="100000"/>
              </a:lnSpc>
              <a:spcBef>
                <a:spcPts val="0"/>
              </a:spcBef>
              <a:spcAft>
                <a:spcPts val="0"/>
              </a:spcAft>
              <a:buClr>
                <a:srgbClr val="000000"/>
              </a:buClr>
              <a:buSzPts val="1100"/>
              <a:buFont typeface="Arial"/>
              <a:buNone/>
            </a:pPr>
            <a:r>
              <a:rPr lang="en-GB"/>
              <a:t>For some young people their use is problematic and harmful – as of March 2020 there were just over 14,000 young people in contact with alcohol and drug services. For children in treatment, identified vulnerabilities that contribute to their substance misuse include:</a:t>
            </a:r>
            <a:endParaRPr/>
          </a:p>
          <a:p>
            <a:pPr indent="0" lvl="0" marL="158750" rtl="0" algn="l">
              <a:lnSpc>
                <a:spcPct val="100000"/>
              </a:lnSpc>
              <a:spcBef>
                <a:spcPts val="0"/>
              </a:spcBef>
              <a:spcAft>
                <a:spcPts val="0"/>
              </a:spcAft>
              <a:buSzPts val="1100"/>
              <a:buNone/>
            </a:pPr>
            <a:r>
              <a:rPr lang="en-GB"/>
              <a:t> not being in education, employment or training (NEET), </a:t>
            </a:r>
            <a:endParaRPr/>
          </a:p>
          <a:p>
            <a:pPr indent="0" lvl="0" marL="158750" rtl="0" algn="l">
              <a:lnSpc>
                <a:spcPct val="100000"/>
              </a:lnSpc>
              <a:spcBef>
                <a:spcPts val="0"/>
              </a:spcBef>
              <a:spcAft>
                <a:spcPts val="0"/>
              </a:spcAft>
              <a:buSzPts val="1100"/>
              <a:buNone/>
            </a:pPr>
            <a:r>
              <a:rPr lang="en-GB"/>
              <a:t>having mental health needs,</a:t>
            </a:r>
            <a:endParaRPr/>
          </a:p>
          <a:p>
            <a:pPr indent="0" lvl="0" marL="158750" rtl="0" algn="l">
              <a:lnSpc>
                <a:spcPct val="100000"/>
              </a:lnSpc>
              <a:spcBef>
                <a:spcPts val="0"/>
              </a:spcBef>
              <a:spcAft>
                <a:spcPts val="0"/>
              </a:spcAft>
              <a:buSzPts val="1100"/>
              <a:buNone/>
            </a:pPr>
            <a:r>
              <a:rPr lang="en-GB"/>
              <a:t> living in homes affected by domestic abuse</a:t>
            </a:r>
            <a:endParaRPr/>
          </a:p>
          <a:p>
            <a:pPr indent="0" lvl="0" marL="158750" rtl="0" algn="l">
              <a:lnSpc>
                <a:spcPct val="100000"/>
              </a:lnSpc>
              <a:spcBef>
                <a:spcPts val="0"/>
              </a:spcBef>
              <a:spcAft>
                <a:spcPts val="0"/>
              </a:spcAft>
              <a:buSzPts val="1100"/>
              <a:buNone/>
            </a:pPr>
            <a:r>
              <a:rPr lang="en-GB"/>
              <a:t>being involved in antisocial behaviour.</a:t>
            </a:r>
            <a:endParaRPr/>
          </a:p>
          <a:p>
            <a:pPr indent="0" lvl="0" marL="158750" rtl="0" algn="l">
              <a:lnSpc>
                <a:spcPct val="100000"/>
              </a:lnSpc>
              <a:spcBef>
                <a:spcPts val="0"/>
              </a:spcBef>
              <a:spcAft>
                <a:spcPts val="0"/>
              </a:spcAft>
              <a:buSzPts val="1100"/>
              <a:buNone/>
            </a:pPr>
            <a:r>
              <a:rPr lang="en-GB"/>
              <a:t>history of being involved with social care (either as a child in need or looked after) features in this group as well </a:t>
            </a:r>
            <a:endParaRPr/>
          </a:p>
          <a:p>
            <a:pPr indent="0" lvl="0" marL="158750" rtl="0" algn="l">
              <a:lnSpc>
                <a:spcPct val="100000"/>
              </a:lnSpc>
              <a:spcBef>
                <a:spcPts val="0"/>
              </a:spcBef>
              <a:spcAft>
                <a:spcPts val="0"/>
              </a:spcAft>
              <a:buSzPts val="1100"/>
              <a:buNone/>
            </a:pPr>
            <a:r>
              <a:rPr lang="en-GB"/>
              <a:t>exploitation – the exploiter then becoming their supplier.</a:t>
            </a:r>
            <a:endParaRPr/>
          </a:p>
          <a:p>
            <a:pPr indent="0" lvl="0" marL="158750" rtl="0" algn="l">
              <a:lnSpc>
                <a:spcPct val="100000"/>
              </a:lnSpc>
              <a:spcBef>
                <a:spcPts val="0"/>
              </a:spcBef>
              <a:spcAft>
                <a:spcPts val="0"/>
              </a:spcAft>
              <a:buSzPts val="1100"/>
              <a:buNone/>
            </a:pPr>
            <a:r>
              <a:t/>
            </a:r>
            <a:endParaRPr b="0" i="0">
              <a:solidFill>
                <a:srgbClr val="525455"/>
              </a:solidFill>
              <a:latin typeface="Arial"/>
              <a:ea typeface="Arial"/>
              <a:cs typeface="Arial"/>
              <a:sym typeface="Arial"/>
            </a:endParaRPr>
          </a:p>
          <a:p>
            <a:pPr indent="0" lvl="0" marL="0" rtl="0" algn="l">
              <a:lnSpc>
                <a:spcPct val="100000"/>
              </a:lnSpc>
              <a:spcBef>
                <a:spcPts val="0"/>
              </a:spcBef>
              <a:spcAft>
                <a:spcPts val="0"/>
              </a:spcAft>
              <a:buSzPts val="1100"/>
              <a:buFont typeface="Arial"/>
              <a:buNone/>
            </a:pPr>
            <a:r>
              <a:t/>
            </a:r>
            <a:endParaRPr/>
          </a:p>
          <a:p>
            <a:pPr indent="0" lvl="0" marL="0" rtl="0" algn="l">
              <a:lnSpc>
                <a:spcPct val="100000"/>
              </a:lnSpc>
              <a:spcBef>
                <a:spcPts val="0"/>
              </a:spcBef>
              <a:spcAft>
                <a:spcPts val="0"/>
              </a:spcAft>
              <a:buSzPts val="1100"/>
              <a:buFont typeface="Arial"/>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4" name="Google Shape;114;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158750" rtl="0" algn="l">
              <a:lnSpc>
                <a:spcPct val="100000"/>
              </a:lnSpc>
              <a:spcBef>
                <a:spcPts val="0"/>
              </a:spcBef>
              <a:spcAft>
                <a:spcPts val="0"/>
              </a:spcAft>
              <a:buSzPts val="1100"/>
              <a:buNone/>
            </a:pPr>
            <a:r>
              <a:rPr b="0" i="0" lang="en-GB" sz="1100" u="none" cap="none" strike="noStrike">
                <a:solidFill>
                  <a:srgbClr val="000000"/>
                </a:solidFill>
                <a:latin typeface="Arial"/>
                <a:ea typeface="Arial"/>
                <a:cs typeface="Arial"/>
                <a:sym typeface="Arial"/>
              </a:rPr>
              <a:t>Drug addiction is a severe form of drug abuse. The distinction between the two disorders lies in how much control the user can exercise over themselves. Since a person who abuses drugs still has control over their life, they don’t experience major disruption in their life.</a:t>
            </a:r>
            <a:endParaRPr/>
          </a:p>
          <a:p>
            <a:pPr indent="0" lvl="0" marL="158750" rtl="0" algn="l">
              <a:lnSpc>
                <a:spcPct val="100000"/>
              </a:lnSpc>
              <a:spcBef>
                <a:spcPts val="0"/>
              </a:spcBef>
              <a:spcAft>
                <a:spcPts val="0"/>
              </a:spcAft>
              <a:buSzPts val="1100"/>
              <a:buNone/>
            </a:pPr>
            <a:r>
              <a:t/>
            </a:r>
            <a:endParaRPr b="0" i="0" sz="1100" u="none" cap="none" strike="noStrike">
              <a:solidFill>
                <a:srgbClr val="000000"/>
              </a:solidFill>
              <a:latin typeface="Arial"/>
              <a:ea typeface="Arial"/>
              <a:cs typeface="Arial"/>
              <a:sym typeface="Arial"/>
            </a:endParaRPr>
          </a:p>
          <a:p>
            <a:pPr indent="0" lvl="0" marL="158750" rtl="0" algn="l">
              <a:lnSpc>
                <a:spcPct val="100000"/>
              </a:lnSpc>
              <a:spcBef>
                <a:spcPts val="0"/>
              </a:spcBef>
              <a:spcAft>
                <a:spcPts val="0"/>
              </a:spcAft>
              <a:buSzPts val="1100"/>
              <a:buNone/>
            </a:pPr>
            <a:r>
              <a:rPr b="0" i="0" lang="en-GB" sz="1100" u="none" cap="none" strike="noStrike">
                <a:solidFill>
                  <a:srgbClr val="000000"/>
                </a:solidFill>
                <a:latin typeface="Arial"/>
                <a:ea typeface="Arial"/>
                <a:cs typeface="Arial"/>
                <a:sym typeface="Arial"/>
              </a:rPr>
              <a:t>In contrast, those with an addiction have a disorder that affects most if not all aspects of their lives. They often miss work or school, endanger their families physically and/or financially, suffer health problems, get into legal trouble, and other serious issues because of their substance use. But despite these, they are unable to change their habits to improve their situation. This is why many people with drug addiction become jobless, homeless, or separated from their families. Some even die from their substance use.</a:t>
            </a:r>
            <a:endParaRPr/>
          </a:p>
          <a:p>
            <a:pPr indent="-228600" lvl="0" marL="457200" rtl="0" algn="l">
              <a:lnSpc>
                <a:spcPct val="100000"/>
              </a:lnSpc>
              <a:spcBef>
                <a:spcPts val="0"/>
              </a:spcBef>
              <a:spcAft>
                <a:spcPts val="0"/>
              </a:spcAft>
              <a:buSzPts val="1100"/>
              <a:buNone/>
            </a:pPr>
            <a:r>
              <a:t/>
            </a:r>
            <a:endParaRPr b="0" i="0" sz="1100" u="none" cap="none" strike="noStrike">
              <a:solidFill>
                <a:srgbClr val="000000"/>
              </a:solidFill>
              <a:latin typeface="Arial"/>
              <a:ea typeface="Arial"/>
              <a:cs typeface="Arial"/>
              <a:sym typeface="Arial"/>
            </a:endParaRPr>
          </a:p>
          <a:p>
            <a:pPr indent="0" lvl="0" marL="158750" rtl="0" algn="l">
              <a:lnSpc>
                <a:spcPct val="100000"/>
              </a:lnSpc>
              <a:spcBef>
                <a:spcPts val="0"/>
              </a:spcBef>
              <a:spcAft>
                <a:spcPts val="0"/>
              </a:spcAft>
              <a:buSzPts val="1100"/>
              <a:buNone/>
            </a:pPr>
            <a:r>
              <a:rPr lang="en-GB"/>
              <a:t>For those who move to the risky use stage they can begin to suffer emotional, physical and social problems. Those who become dependent on the substance continue to use the substances regularly despite the harm it is causing, both to their body and their interaction with the world around them. For those who become addicted, use of the substance can be impulsive, out of control and involve psychological and physical changes.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0" name="Google Shape;130;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158750" rtl="0" algn="l">
              <a:lnSpc>
                <a:spcPct val="100000"/>
              </a:lnSpc>
              <a:spcBef>
                <a:spcPts val="0"/>
              </a:spcBef>
              <a:spcAft>
                <a:spcPts val="0"/>
              </a:spcAft>
              <a:buSzPts val="1100"/>
              <a:buNone/>
            </a:pPr>
            <a:r>
              <a:rPr lang="en-GB"/>
              <a:t>Whilst many of these are physical changes they can have an effect emotionally.</a:t>
            </a:r>
            <a:endParaRPr/>
          </a:p>
          <a:p>
            <a:pPr indent="0" lvl="0" marL="158750" rtl="0" algn="l">
              <a:lnSpc>
                <a:spcPct val="100000"/>
              </a:lnSpc>
              <a:spcBef>
                <a:spcPts val="0"/>
              </a:spcBef>
              <a:spcAft>
                <a:spcPts val="0"/>
              </a:spcAft>
              <a:buSzPts val="1100"/>
              <a:buNone/>
            </a:pPr>
            <a:r>
              <a:rPr lang="en-GB"/>
              <a:t>Also these signs and symptoms can be a signal for other safeguarding concerns such as exploitation and radicalisation. Therefore it is important to make sure that the root cause is identified and the appropriate reaction is put in place.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7" name="Google Shape;13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28600" lvl="0" marL="45720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4" name="Google Shape;144;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298450" lvl="0" marL="457200" rtl="0" algn="l">
              <a:lnSpc>
                <a:spcPct val="100000"/>
              </a:lnSpc>
              <a:spcBef>
                <a:spcPts val="0"/>
              </a:spcBef>
              <a:spcAft>
                <a:spcPts val="0"/>
              </a:spcAft>
              <a:buSzPts val="1100"/>
              <a:buChar char="●"/>
            </a:pPr>
            <a:r>
              <a:rPr b="0" i="0" lang="en-GB" sz="1100" u="none" cap="none" strike="noStrike">
                <a:solidFill>
                  <a:srgbClr val="000000"/>
                </a:solidFill>
                <a:latin typeface="Arial"/>
                <a:ea typeface="Arial"/>
                <a:cs typeface="Arial"/>
                <a:sym typeface="Arial"/>
              </a:rPr>
              <a:t>When they are told to stop playing or confiscated, and their response is physical or verbal, this is also a sign of video game addiction. In some cases, teens can use strong language when not allowed to play. And some teens can become physically violent after losing a game.</a:t>
            </a:r>
            <a:endParaRPr/>
          </a:p>
          <a:p>
            <a:pPr indent="-298450" lvl="0" marL="457200" rtl="0" algn="l">
              <a:lnSpc>
                <a:spcPct val="100000"/>
              </a:lnSpc>
              <a:spcBef>
                <a:spcPts val="0"/>
              </a:spcBef>
              <a:spcAft>
                <a:spcPts val="0"/>
              </a:spcAft>
              <a:buSzPts val="1100"/>
              <a:buChar char="●"/>
            </a:pPr>
            <a:r>
              <a:rPr b="0" i="0" lang="en-GB" sz="1100" u="none" cap="none" strike="noStrike">
                <a:solidFill>
                  <a:srgbClr val="000000"/>
                </a:solidFill>
                <a:latin typeface="Arial"/>
                <a:ea typeface="Arial"/>
                <a:cs typeface="Arial"/>
                <a:sym typeface="Arial"/>
              </a:rPr>
              <a:t>when teens and children get carpal tunnel syndrome, it results from prolonged video game playing. Signs of carpal tunnel syndrome are pain, tingling, and numbness in their hands, fingers, and wrist.</a:t>
            </a:r>
            <a:endParaRPr/>
          </a:p>
          <a:p>
            <a:pPr indent="-298450" lvl="0" marL="457200" rtl="0" algn="l">
              <a:lnSpc>
                <a:spcPct val="100000"/>
              </a:lnSpc>
              <a:spcBef>
                <a:spcPts val="0"/>
              </a:spcBef>
              <a:spcAft>
                <a:spcPts val="0"/>
              </a:spcAft>
              <a:buSzPts val="1100"/>
              <a:buChar char="●"/>
            </a:pPr>
            <a:r>
              <a:rPr b="0" i="0" lang="en-GB" sz="1100" u="none" cap="none" strike="noStrike">
                <a:solidFill>
                  <a:srgbClr val="000000"/>
                </a:solidFill>
                <a:latin typeface="Arial"/>
                <a:ea typeface="Arial"/>
                <a:cs typeface="Arial"/>
                <a:sym typeface="Arial"/>
              </a:rPr>
              <a:t>relationships are with players they have met online. Since the foundation of these friendships is based on gaming, developing true relationships is very limited. For instance, online gaming friends might live far away</a:t>
            </a:r>
            <a:endParaRPr b="0" i="0" sz="1100" u="none" cap="none" strike="noStrike">
              <a:solidFill>
                <a:srgbClr val="000000"/>
              </a:solidFill>
              <a:latin typeface="Arial"/>
              <a:ea typeface="Arial"/>
              <a:cs typeface="Arial"/>
              <a:sym typeface="Arial"/>
            </a:endParaRPr>
          </a:p>
          <a:p>
            <a:pPr indent="-298450" lvl="0" marL="457200" rtl="0" algn="l">
              <a:lnSpc>
                <a:spcPct val="100000"/>
              </a:lnSpc>
              <a:spcBef>
                <a:spcPts val="0"/>
              </a:spcBef>
              <a:spcAft>
                <a:spcPts val="0"/>
              </a:spcAft>
              <a:buSzPts val="1100"/>
              <a:buChar char="●"/>
            </a:pPr>
            <a:r>
              <a:rPr b="0" i="0" lang="en-GB" sz="1100" u="none" cap="none" strike="noStrike">
                <a:solidFill>
                  <a:srgbClr val="000000"/>
                </a:solidFill>
                <a:latin typeface="Arial"/>
                <a:ea typeface="Arial"/>
                <a:cs typeface="Arial"/>
                <a:sym typeface="Arial"/>
              </a:rPr>
              <a:t>No interest in school work so homework will not be finished, truancy, punctuality. Will try to access phones in school and could end up as sources of dispute</a:t>
            </a:r>
            <a:endParaRPr b="0" i="0" sz="1100" u="none" cap="none" strike="noStrike">
              <a:solidFill>
                <a:srgbClr val="000000"/>
              </a:solidFill>
              <a:latin typeface="Arial"/>
              <a:ea typeface="Arial"/>
              <a:cs typeface="Arial"/>
              <a:sym typeface="Arial"/>
            </a:endParaRPr>
          </a:p>
          <a:p>
            <a:pPr indent="-298450" lvl="0" marL="457200" rtl="0" algn="l">
              <a:lnSpc>
                <a:spcPct val="100000"/>
              </a:lnSpc>
              <a:spcBef>
                <a:spcPts val="0"/>
              </a:spcBef>
              <a:spcAft>
                <a:spcPts val="0"/>
              </a:spcAft>
              <a:buSzPts val="1100"/>
              <a:buChar char="●"/>
            </a:pPr>
            <a:r>
              <a:rPr b="0" i="0" lang="en-GB" sz="1100" u="none" cap="none" strike="noStrike">
                <a:solidFill>
                  <a:srgbClr val="000000"/>
                </a:solidFill>
                <a:latin typeface="Arial"/>
                <a:ea typeface="Arial"/>
                <a:cs typeface="Arial"/>
                <a:sym typeface="Arial"/>
              </a:rPr>
              <a:t>Teens often use video games to help them forget about their problems with school, their families, and their peers. When a teen needs to avoid an issue in their lives completely, that is a sign of a problem.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type="title">
  <p:cSld name="TITLE">
    <p:spTree>
      <p:nvGrpSpPr>
        <p:cNvPr id="10" name="Shape 10"/>
        <p:cNvGrpSpPr/>
        <p:nvPr/>
      </p:nvGrpSpPr>
      <p:grpSpPr>
        <a:xfrm>
          <a:off x="0" y="0"/>
          <a:ext cx="0" cy="0"/>
          <a:chOff x="0" y="0"/>
          <a:chExt cx="0" cy="0"/>
        </a:xfrm>
      </p:grpSpPr>
      <p:sp>
        <p:nvSpPr>
          <p:cNvPr id="11" name="Google Shape;11;p12"/>
          <p:cNvSpPr txBox="1"/>
          <p:nvPr>
            <p:ph type="ctrTitle"/>
          </p:nvPr>
        </p:nvSpPr>
        <p:spPr>
          <a:xfrm>
            <a:off x="685800" y="1597819"/>
            <a:ext cx="7772400" cy="11025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0096D6"/>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 name="Google Shape;12;p12"/>
          <p:cNvSpPr txBox="1"/>
          <p:nvPr>
            <p:ph idx="1" type="subTitle"/>
          </p:nvPr>
        </p:nvSpPr>
        <p:spPr>
          <a:xfrm>
            <a:off x="1371600" y="2914650"/>
            <a:ext cx="6400800" cy="13146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640"/>
              </a:spcBef>
              <a:spcAft>
                <a:spcPts val="0"/>
              </a:spcAft>
              <a:buClr>
                <a:srgbClr val="888888"/>
              </a:buClr>
              <a:buSzPts val="3200"/>
              <a:buFont typeface="Arial"/>
              <a:buNone/>
              <a:defRPr b="0" i="0" sz="3200" u="none" cap="none" strike="noStrike">
                <a:solidFill>
                  <a:srgbClr val="888888"/>
                </a:solidFill>
                <a:latin typeface="Calibri"/>
                <a:ea typeface="Calibri"/>
                <a:cs typeface="Calibri"/>
                <a:sym typeface="Calibri"/>
              </a:defRPr>
            </a:lvl1pPr>
            <a:lvl2pPr lvl="1" marR="0" rtl="0" algn="ctr">
              <a:lnSpc>
                <a:spcPct val="100000"/>
              </a:lnSpc>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2pPr>
            <a:lvl3pPr lvl="2" marR="0" rtl="0" algn="ctr">
              <a:lnSpc>
                <a:spcPct val="100000"/>
              </a:lnSpc>
              <a:spcBef>
                <a:spcPts val="48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3pPr>
            <a:lvl4pPr lvl="3"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4pPr>
            <a:lvl5pPr lvl="4"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lvl="5"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lvl="6"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lvl="7"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lvl="8" marR="0" rtl="0" algn="ctr">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13" name="Google Shape;13;p12"/>
          <p:cNvSpPr txBox="1"/>
          <p:nvPr>
            <p:ph idx="10" type="dt"/>
          </p:nvPr>
        </p:nvSpPr>
        <p:spPr>
          <a:xfrm>
            <a:off x="457200" y="4767263"/>
            <a:ext cx="2133600" cy="2739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2"/>
          <p:cNvSpPr txBox="1"/>
          <p:nvPr>
            <p:ph idx="11" type="ftr"/>
          </p:nvPr>
        </p:nvSpPr>
        <p:spPr>
          <a:xfrm>
            <a:off x="3124200" y="4767263"/>
            <a:ext cx="2895600" cy="2739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5" name="Google Shape;15;p12"/>
          <p:cNvSpPr txBox="1"/>
          <p:nvPr>
            <p:ph idx="12" type="sldNum"/>
          </p:nvPr>
        </p:nvSpPr>
        <p:spPr>
          <a:xfrm>
            <a:off x="6553200" y="4767263"/>
            <a:ext cx="2133600" cy="2739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4" name="Shape 54"/>
        <p:cNvGrpSpPr/>
        <p:nvPr/>
      </p:nvGrpSpPr>
      <p:grpSpPr>
        <a:xfrm>
          <a:off x="0" y="0"/>
          <a:ext cx="0" cy="0"/>
          <a:chOff x="0" y="0"/>
          <a:chExt cx="0" cy="0"/>
        </a:xfrm>
      </p:grpSpPr>
      <p:sp>
        <p:nvSpPr>
          <p:cNvPr id="55" name="Google Shape;55;p2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56" name="Google Shape;56;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57" name="Shape 57"/>
        <p:cNvGrpSpPr/>
        <p:nvPr/>
      </p:nvGrpSpPr>
      <p:grpSpPr>
        <a:xfrm>
          <a:off x="0" y="0"/>
          <a:ext cx="0" cy="0"/>
          <a:chOff x="0" y="0"/>
          <a:chExt cx="0" cy="0"/>
        </a:xfrm>
      </p:grpSpPr>
      <p:sp>
        <p:nvSpPr>
          <p:cNvPr id="58" name="Google Shape;58;p2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59" name="Google Shape;59;p2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60" name="Google Shape;60;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1" name="Shape 61"/>
        <p:cNvGrpSpPr/>
        <p:nvPr/>
      </p:nvGrpSpPr>
      <p:grpSpPr>
        <a:xfrm>
          <a:off x="0" y="0"/>
          <a:ext cx="0" cy="0"/>
          <a:chOff x="0" y="0"/>
          <a:chExt cx="0" cy="0"/>
        </a:xfrm>
      </p:grpSpPr>
      <p:sp>
        <p:nvSpPr>
          <p:cNvPr id="62" name="Google Shape;62;p2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63" name="Google Shape;63;p2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4" name="Shape 64"/>
        <p:cNvGrpSpPr/>
        <p:nvPr/>
      </p:nvGrpSpPr>
      <p:grpSpPr>
        <a:xfrm>
          <a:off x="0" y="0"/>
          <a:ext cx="0" cy="0"/>
          <a:chOff x="0" y="0"/>
          <a:chExt cx="0" cy="0"/>
        </a:xfrm>
      </p:grpSpPr>
      <p:sp>
        <p:nvSpPr>
          <p:cNvPr id="65" name="Google Shape;65;p2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 name="Google Shape;66;p2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67" name="Google Shape;67;p2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8" name="Google Shape;68;p2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69" name="Google Shape;69;p2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0" name="Shape 70"/>
        <p:cNvGrpSpPr/>
        <p:nvPr/>
      </p:nvGrpSpPr>
      <p:grpSpPr>
        <a:xfrm>
          <a:off x="0" y="0"/>
          <a:ext cx="0" cy="0"/>
          <a:chOff x="0" y="0"/>
          <a:chExt cx="0" cy="0"/>
        </a:xfrm>
      </p:grpSpPr>
      <p:sp>
        <p:nvSpPr>
          <p:cNvPr id="71" name="Google Shape;71;p2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72" name="Google Shape;72;p2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73" name="Shape 73"/>
        <p:cNvGrpSpPr/>
        <p:nvPr/>
      </p:nvGrpSpPr>
      <p:grpSpPr>
        <a:xfrm>
          <a:off x="0" y="0"/>
          <a:ext cx="0" cy="0"/>
          <a:chOff x="0" y="0"/>
          <a:chExt cx="0" cy="0"/>
        </a:xfrm>
      </p:grpSpPr>
      <p:sp>
        <p:nvSpPr>
          <p:cNvPr id="74" name="Google Shape;74;p2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75" name="Google Shape;75;p2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76" name="Google Shape;76;p2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7" name="Shape 77"/>
        <p:cNvGrpSpPr/>
        <p:nvPr/>
      </p:nvGrpSpPr>
      <p:grpSpPr>
        <a:xfrm>
          <a:off x="0" y="0"/>
          <a:ext cx="0" cy="0"/>
          <a:chOff x="0" y="0"/>
          <a:chExt cx="0" cy="0"/>
        </a:xfrm>
      </p:grpSpPr>
      <p:sp>
        <p:nvSpPr>
          <p:cNvPr id="78" name="Google Shape;78;p2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type="obj">
  <p:cSld name="OBJECT">
    <p:spTree>
      <p:nvGrpSpPr>
        <p:cNvPr id="16" name="Shape 16"/>
        <p:cNvGrpSpPr/>
        <p:nvPr/>
      </p:nvGrpSpPr>
      <p:grpSpPr>
        <a:xfrm>
          <a:off x="0" y="0"/>
          <a:ext cx="0" cy="0"/>
          <a:chOff x="0" y="0"/>
          <a:chExt cx="0" cy="0"/>
        </a:xfrm>
      </p:grpSpPr>
      <p:sp>
        <p:nvSpPr>
          <p:cNvPr id="17" name="Google Shape;17;p13"/>
          <p:cNvSpPr txBox="1"/>
          <p:nvPr>
            <p:ph type="title"/>
          </p:nvPr>
        </p:nvSpPr>
        <p:spPr>
          <a:xfrm>
            <a:off x="457200" y="2247714"/>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4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13"/>
          <p:cNvSpPr txBox="1"/>
          <p:nvPr>
            <p:ph idx="1" type="body"/>
          </p:nvPr>
        </p:nvSpPr>
        <p:spPr>
          <a:xfrm>
            <a:off x="0" y="0"/>
            <a:ext cx="3000000" cy="22500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9" name="Google Shape;19;p13"/>
          <p:cNvSpPr txBox="1"/>
          <p:nvPr>
            <p:ph idx="10" type="dt"/>
          </p:nvPr>
        </p:nvSpPr>
        <p:spPr>
          <a:xfrm>
            <a:off x="0" y="0"/>
            <a:ext cx="3000000" cy="225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0" name="Google Shape;20;p13"/>
          <p:cNvSpPr txBox="1"/>
          <p:nvPr>
            <p:ph idx="11" type="ftr"/>
          </p:nvPr>
        </p:nvSpPr>
        <p:spPr>
          <a:xfrm>
            <a:off x="0" y="0"/>
            <a:ext cx="3000000" cy="225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1" name="Google Shape;21;p13"/>
          <p:cNvSpPr txBox="1"/>
          <p:nvPr>
            <p:ph idx="12" type="sldNum"/>
          </p:nvPr>
        </p:nvSpPr>
        <p:spPr>
          <a:xfrm>
            <a:off x="0" y="0"/>
            <a:ext cx="3000000" cy="22500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2" name="Shape 22"/>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3" name="Shape 23"/>
        <p:cNvGrpSpPr/>
        <p:nvPr/>
      </p:nvGrpSpPr>
      <p:grpSpPr>
        <a:xfrm>
          <a:off x="0" y="0"/>
          <a:ext cx="0" cy="0"/>
          <a:chOff x="0" y="0"/>
          <a:chExt cx="0" cy="0"/>
        </a:xfrm>
      </p:grpSpPr>
      <p:sp>
        <p:nvSpPr>
          <p:cNvPr id="24" name="Google Shape;24;p15"/>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rgbClr val="0096D6"/>
              </a:buClr>
              <a:buSzPts val="3200"/>
              <a:buFont typeface="Arial"/>
              <a:buChar char="•"/>
              <a:defRPr b="0" i="0" sz="3200" u="none" cap="none" strike="noStrike">
                <a:solidFill>
                  <a:srgbClr val="0096D6"/>
                </a:solidFill>
                <a:latin typeface="Calibri"/>
                <a:ea typeface="Calibri"/>
                <a:cs typeface="Calibri"/>
                <a:sym typeface="Calibri"/>
              </a:defRPr>
            </a:lvl1pPr>
            <a:lvl2pPr indent="-406400" lvl="1" marL="914400" marR="0" rtl="0" algn="l">
              <a:lnSpc>
                <a:spcPct val="100000"/>
              </a:lnSpc>
              <a:spcBef>
                <a:spcPts val="560"/>
              </a:spcBef>
              <a:spcAft>
                <a:spcPts val="0"/>
              </a:spcAft>
              <a:buClr>
                <a:srgbClr val="0096D6"/>
              </a:buClr>
              <a:buSzPts val="2800"/>
              <a:buFont typeface="Arial"/>
              <a:buChar char="–"/>
              <a:defRPr b="0" i="0" sz="2800" u="none" cap="none" strike="noStrike">
                <a:solidFill>
                  <a:srgbClr val="0096D6"/>
                </a:solidFill>
                <a:latin typeface="Calibri"/>
                <a:ea typeface="Calibri"/>
                <a:cs typeface="Calibri"/>
                <a:sym typeface="Calibri"/>
              </a:defRPr>
            </a:lvl2pPr>
            <a:lvl3pPr indent="-381000" lvl="2" marL="1371600" marR="0" rtl="0" algn="l">
              <a:lnSpc>
                <a:spcPct val="100000"/>
              </a:lnSpc>
              <a:spcBef>
                <a:spcPts val="480"/>
              </a:spcBef>
              <a:spcAft>
                <a:spcPts val="0"/>
              </a:spcAft>
              <a:buClr>
                <a:srgbClr val="0096D6"/>
              </a:buClr>
              <a:buSzPts val="2400"/>
              <a:buFont typeface="Arial"/>
              <a:buChar char="•"/>
              <a:defRPr b="0" i="0" sz="2400" u="none" cap="none" strike="noStrike">
                <a:solidFill>
                  <a:srgbClr val="0096D6"/>
                </a:solidFill>
                <a:latin typeface="Calibri"/>
                <a:ea typeface="Calibri"/>
                <a:cs typeface="Calibri"/>
                <a:sym typeface="Calibri"/>
              </a:defRPr>
            </a:lvl3pPr>
            <a:lvl4pPr indent="-355600" lvl="3" marL="1828800" marR="0" rtl="0" algn="l">
              <a:lnSpc>
                <a:spcPct val="100000"/>
              </a:lnSpc>
              <a:spcBef>
                <a:spcPts val="400"/>
              </a:spcBef>
              <a:spcAft>
                <a:spcPts val="0"/>
              </a:spcAft>
              <a:buClr>
                <a:srgbClr val="0096D6"/>
              </a:buClr>
              <a:buSzPts val="2000"/>
              <a:buFont typeface="Arial"/>
              <a:buChar char="–"/>
              <a:defRPr b="0" i="0" sz="2000" u="none" cap="none" strike="noStrike">
                <a:solidFill>
                  <a:srgbClr val="0096D6"/>
                </a:solidFill>
                <a:latin typeface="Calibri"/>
                <a:ea typeface="Calibri"/>
                <a:cs typeface="Calibri"/>
                <a:sym typeface="Calibri"/>
              </a:defRPr>
            </a:lvl4pPr>
            <a:lvl5pPr indent="-355600" lvl="4" marL="2286000" marR="0" rtl="0" algn="l">
              <a:lnSpc>
                <a:spcPct val="100000"/>
              </a:lnSpc>
              <a:spcBef>
                <a:spcPts val="400"/>
              </a:spcBef>
              <a:spcAft>
                <a:spcPts val="0"/>
              </a:spcAft>
              <a:buClr>
                <a:srgbClr val="0096D6"/>
              </a:buClr>
              <a:buSzPts val="2000"/>
              <a:buFont typeface="Arial"/>
              <a:buChar char="»"/>
              <a:defRPr b="0" i="0" sz="2000" u="none" cap="none" strike="noStrike">
                <a:solidFill>
                  <a:srgbClr val="0096D6"/>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5" name="Google Shape;25;p15"/>
          <p:cNvSpPr txBox="1"/>
          <p:nvPr>
            <p:ph idx="10" type="dt"/>
          </p:nvPr>
        </p:nvSpPr>
        <p:spPr>
          <a:xfrm>
            <a:off x="457200" y="4767263"/>
            <a:ext cx="2133600" cy="2739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26" name="Google Shape;26;p15"/>
          <p:cNvSpPr txBox="1"/>
          <p:nvPr>
            <p:ph idx="11" type="ftr"/>
          </p:nvPr>
        </p:nvSpPr>
        <p:spPr>
          <a:xfrm>
            <a:off x="3124200" y="4767263"/>
            <a:ext cx="2895600" cy="2739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27" name="Google Shape;27;p15"/>
          <p:cNvSpPr txBox="1"/>
          <p:nvPr>
            <p:ph idx="12" type="sldNum"/>
          </p:nvPr>
        </p:nvSpPr>
        <p:spPr>
          <a:xfrm>
            <a:off x="6553200" y="4767263"/>
            <a:ext cx="2133600" cy="2739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8" name="Shape 28"/>
        <p:cNvGrpSpPr/>
        <p:nvPr/>
      </p:nvGrpSpPr>
      <p:grpSpPr>
        <a:xfrm>
          <a:off x="0" y="0"/>
          <a:ext cx="0" cy="0"/>
          <a:chOff x="0" y="0"/>
          <a:chExt cx="0" cy="0"/>
        </a:xfrm>
      </p:grpSpPr>
      <p:sp>
        <p:nvSpPr>
          <p:cNvPr id="29" name="Google Shape;29;p16"/>
          <p:cNvSpPr txBox="1"/>
          <p:nvPr>
            <p:ph type="title"/>
          </p:nvPr>
        </p:nvSpPr>
        <p:spPr>
          <a:xfrm>
            <a:off x="722313" y="3305175"/>
            <a:ext cx="7772400" cy="10215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Clr>
                <a:srgbClr val="0096D6"/>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16"/>
          <p:cNvSpPr txBox="1"/>
          <p:nvPr>
            <p:ph idx="1" type="body"/>
          </p:nvPr>
        </p:nvSpPr>
        <p:spPr>
          <a:xfrm>
            <a:off x="722313" y="2180035"/>
            <a:ext cx="7772400" cy="1125300"/>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lnSpc>
                <a:spcPct val="100000"/>
              </a:lnSpc>
              <a:spcBef>
                <a:spcPts val="360"/>
              </a:spcBef>
              <a:spcAft>
                <a:spcPts val="0"/>
              </a:spcAft>
              <a:buClr>
                <a:srgbClr val="888888"/>
              </a:buClr>
              <a:buSzPts val="1800"/>
              <a:buFont typeface="Arial"/>
              <a:buNone/>
              <a:defRPr b="0" i="0" sz="1800" u="none" cap="none" strike="noStrike">
                <a:solidFill>
                  <a:srgbClr val="888888"/>
                </a:solidFill>
                <a:latin typeface="Calibri"/>
                <a:ea typeface="Calibri"/>
                <a:cs typeface="Calibri"/>
                <a:sym typeface="Calibri"/>
              </a:defRPr>
            </a:lvl2pPr>
            <a:lvl3pPr indent="-228600" lvl="2" marL="1371600" marR="0" rtl="0" algn="l">
              <a:lnSpc>
                <a:spcPct val="100000"/>
              </a:lnSpc>
              <a:spcBef>
                <a:spcPts val="320"/>
              </a:spcBef>
              <a:spcAft>
                <a:spcPts val="0"/>
              </a:spcAft>
              <a:buClr>
                <a:srgbClr val="888888"/>
              </a:buClr>
              <a:buSzPts val="1600"/>
              <a:buFont typeface="Arial"/>
              <a:buNone/>
              <a:defRPr b="0" i="0" sz="1600" u="none" cap="none" strike="noStrike">
                <a:solidFill>
                  <a:srgbClr val="888888"/>
                </a:solidFill>
                <a:latin typeface="Calibri"/>
                <a:ea typeface="Calibri"/>
                <a:cs typeface="Calibri"/>
                <a:sym typeface="Calibri"/>
              </a:defRPr>
            </a:lvl3pPr>
            <a:lvl4pPr indent="-228600" lvl="3" marL="1828800" marR="0" rtl="0" algn="l">
              <a:lnSpc>
                <a:spcPct val="100000"/>
              </a:lnSpc>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4pPr>
            <a:lvl5pPr indent="-228600" lvl="4" marL="2286000" marR="0" rtl="0" algn="l">
              <a:lnSpc>
                <a:spcPct val="100000"/>
              </a:lnSpc>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lnSpc>
                <a:spcPct val="100000"/>
              </a:lnSpc>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lnSpc>
                <a:spcPct val="100000"/>
              </a:lnSpc>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lnSpc>
                <a:spcPct val="100000"/>
              </a:lnSpc>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lnSpc>
                <a:spcPct val="100000"/>
              </a:lnSpc>
              <a:spcBef>
                <a:spcPts val="280"/>
              </a:spcBef>
              <a:spcAft>
                <a:spcPts val="0"/>
              </a:spcAft>
              <a:buClr>
                <a:srgbClr val="888888"/>
              </a:buClr>
              <a:buSzPts val="1400"/>
              <a:buFont typeface="Arial"/>
              <a:buNone/>
              <a:defRPr b="0" i="0" sz="1400" u="none" cap="none" strike="noStrike">
                <a:solidFill>
                  <a:srgbClr val="888888"/>
                </a:solidFill>
                <a:latin typeface="Calibri"/>
                <a:ea typeface="Calibri"/>
                <a:cs typeface="Calibri"/>
                <a:sym typeface="Calibri"/>
              </a:defRPr>
            </a:lvl9pPr>
          </a:lstStyle>
          <a:p/>
        </p:txBody>
      </p:sp>
      <p:sp>
        <p:nvSpPr>
          <p:cNvPr id="31" name="Google Shape;31;p16"/>
          <p:cNvSpPr txBox="1"/>
          <p:nvPr>
            <p:ph idx="10" type="dt"/>
          </p:nvPr>
        </p:nvSpPr>
        <p:spPr>
          <a:xfrm>
            <a:off x="457200" y="4767263"/>
            <a:ext cx="2133600" cy="2739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32" name="Google Shape;32;p16"/>
          <p:cNvSpPr txBox="1"/>
          <p:nvPr>
            <p:ph idx="11" type="ftr"/>
          </p:nvPr>
        </p:nvSpPr>
        <p:spPr>
          <a:xfrm>
            <a:off x="3124200" y="4767263"/>
            <a:ext cx="2895600" cy="2739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33" name="Google Shape;33;p16"/>
          <p:cNvSpPr txBox="1"/>
          <p:nvPr>
            <p:ph idx="12" type="sldNum"/>
          </p:nvPr>
        </p:nvSpPr>
        <p:spPr>
          <a:xfrm>
            <a:off x="6553200" y="4767263"/>
            <a:ext cx="2133600" cy="273900"/>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8" name="Shape 38"/>
        <p:cNvGrpSpPr/>
        <p:nvPr/>
      </p:nvGrpSpPr>
      <p:grpSpPr>
        <a:xfrm>
          <a:off x="0" y="0"/>
          <a:ext cx="0" cy="0"/>
          <a:chOff x="0" y="0"/>
          <a:chExt cx="0" cy="0"/>
        </a:xfrm>
      </p:grpSpPr>
      <p:sp>
        <p:nvSpPr>
          <p:cNvPr id="39" name="Google Shape;39;p1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40" name="Google Shape;40;p1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41" name="Google Shape;41;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2" name="Shape 42"/>
        <p:cNvGrpSpPr/>
        <p:nvPr/>
      </p:nvGrpSpPr>
      <p:grpSpPr>
        <a:xfrm>
          <a:off x="0" y="0"/>
          <a:ext cx="0" cy="0"/>
          <a:chOff x="0" y="0"/>
          <a:chExt cx="0" cy="0"/>
        </a:xfrm>
      </p:grpSpPr>
      <p:sp>
        <p:nvSpPr>
          <p:cNvPr id="43" name="Google Shape;43;p1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44" name="Google Shape;44;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5" name="Shape 45"/>
        <p:cNvGrpSpPr/>
        <p:nvPr/>
      </p:nvGrpSpPr>
      <p:grpSpPr>
        <a:xfrm>
          <a:off x="0" y="0"/>
          <a:ext cx="0" cy="0"/>
          <a:chOff x="0" y="0"/>
          <a:chExt cx="0" cy="0"/>
        </a:xfrm>
      </p:grpSpPr>
      <p:sp>
        <p:nvSpPr>
          <p:cNvPr id="46" name="Google Shape;46;p2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47" name="Google Shape;47;p2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8" name="Google Shape;48;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9" name="Shape 49"/>
        <p:cNvGrpSpPr/>
        <p:nvPr/>
      </p:nvGrpSpPr>
      <p:grpSpPr>
        <a:xfrm>
          <a:off x="0" y="0"/>
          <a:ext cx="0" cy="0"/>
          <a:chOff x="0" y="0"/>
          <a:chExt cx="0" cy="0"/>
        </a:xfrm>
      </p:grpSpPr>
      <p:sp>
        <p:nvSpPr>
          <p:cNvPr id="50" name="Google Shape;50;p2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51" name="Google Shape;51;p2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52" name="Google Shape;52;p2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53" name="Google Shape;53;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4.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11" Type="http://schemas.openxmlformats.org/officeDocument/2006/relationships/slideLayout" Target="../slideLayouts/slideLayout16.xml"/><Relationship Id="rId10" Type="http://schemas.openxmlformats.org/officeDocument/2006/relationships/slideLayout" Target="../slideLayouts/slideLayout15.xml"/><Relationship Id="rId12" Type="http://schemas.openxmlformats.org/officeDocument/2006/relationships/theme" Target="../theme/theme3.xml"/><Relationship Id="rId9" Type="http://schemas.openxmlformats.org/officeDocument/2006/relationships/slideLayout" Target="../slideLayouts/slideLayout14.xml"/><Relationship Id="rId5" Type="http://schemas.openxmlformats.org/officeDocument/2006/relationships/slideLayout" Target="../slideLayouts/slideLayout10.xml"/><Relationship Id="rId6" Type="http://schemas.openxmlformats.org/officeDocument/2006/relationships/slideLayout" Target="../slideLayouts/slideLayout11.xml"/><Relationship Id="rId7" Type="http://schemas.openxmlformats.org/officeDocument/2006/relationships/slideLayout" Target="../slideLayouts/slideLayout12.xml"/><Relationship Id="rId8"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pic>
        <p:nvPicPr>
          <p:cNvPr id="6" name="Google Shape;6;p11"/>
          <p:cNvPicPr preferRelativeResize="0"/>
          <p:nvPr/>
        </p:nvPicPr>
        <p:blipFill rotWithShape="1">
          <a:blip r:embed="rId1">
            <a:alphaModFix/>
          </a:blip>
          <a:srcRect b="0" l="0" r="0" t="0"/>
          <a:stretch/>
        </p:blipFill>
        <p:spPr>
          <a:xfrm>
            <a:off x="179512" y="136823"/>
            <a:ext cx="1795550" cy="677476"/>
          </a:xfrm>
          <a:prstGeom prst="rect">
            <a:avLst/>
          </a:prstGeom>
          <a:noFill/>
          <a:ln>
            <a:noFill/>
          </a:ln>
        </p:spPr>
      </p:pic>
      <p:sp>
        <p:nvSpPr>
          <p:cNvPr id="7" name="Google Shape;7;p11"/>
          <p:cNvSpPr/>
          <p:nvPr/>
        </p:nvSpPr>
        <p:spPr>
          <a:xfrm>
            <a:off x="0" y="4948014"/>
            <a:ext cx="9144000" cy="195600"/>
          </a:xfrm>
          <a:prstGeom prst="rect">
            <a:avLst/>
          </a:prstGeom>
          <a:solidFill>
            <a:srgbClr val="0096D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 name="Google Shape;8;p11"/>
          <p:cNvSpPr/>
          <p:nvPr/>
        </p:nvSpPr>
        <p:spPr>
          <a:xfrm>
            <a:off x="0" y="951570"/>
            <a:ext cx="9159600" cy="34200"/>
          </a:xfrm>
          <a:prstGeom prst="rect">
            <a:avLst/>
          </a:prstGeom>
          <a:solidFill>
            <a:srgbClr val="0096D6"/>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 name="Google Shape;9;p11"/>
          <p:cNvSpPr txBox="1"/>
          <p:nvPr>
            <p:ph type="title"/>
          </p:nvPr>
        </p:nvSpPr>
        <p:spPr>
          <a:xfrm>
            <a:off x="457200" y="2247714"/>
            <a:ext cx="8229600" cy="8574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96D6"/>
              </a:buClr>
              <a:buSzPts val="4400"/>
              <a:buFont typeface="Calibri"/>
              <a:buNone/>
              <a:defRPr b="0" i="0" sz="4400" u="none" cap="none" strike="noStrike">
                <a:solidFill>
                  <a:srgbClr val="0096D6"/>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34" name="Shape 34"/>
        <p:cNvGrpSpPr/>
        <p:nvPr/>
      </p:nvGrpSpPr>
      <p:grpSpPr>
        <a:xfrm>
          <a:off x="0" y="0"/>
          <a:ext cx="0" cy="0"/>
          <a:chOff x="0" y="0"/>
          <a:chExt cx="0" cy="0"/>
        </a:xfrm>
      </p:grpSpPr>
      <p:sp>
        <p:nvSpPr>
          <p:cNvPr id="35" name="Google Shape;35;p1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36" name="Google Shape;36;p1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37" name="Google Shape;37;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s://pubmed.ncbi.nlm.nih.gov/?term=Przybylski+AK&amp;cauthor_id=27809571" TargetMode="External"/><Relationship Id="rId4" Type="http://schemas.openxmlformats.org/officeDocument/2006/relationships/hyperlink" Target="https://pubmed.ncbi.nlm.nih.gov/27809571/#affiliation-1" TargetMode="External"/><Relationship Id="rId9" Type="http://schemas.openxmlformats.org/officeDocument/2006/relationships/image" Target="../media/image1.png"/><Relationship Id="rId5" Type="http://schemas.openxmlformats.org/officeDocument/2006/relationships/hyperlink" Target="https://pubmed.ncbi.nlm.nih.gov/?term=Weinstein+N&amp;cauthor_id=27809571" TargetMode="External"/><Relationship Id="rId6" Type="http://schemas.openxmlformats.org/officeDocument/2006/relationships/hyperlink" Target="https://pubmed.ncbi.nlm.nih.gov/27809571/#affiliation-1" TargetMode="External"/><Relationship Id="rId7" Type="http://schemas.openxmlformats.org/officeDocument/2006/relationships/hyperlink" Target="https://pubmed.ncbi.nlm.nih.gov/?term=Murayama+K&amp;cauthor_id=27809571" TargetMode="External"/><Relationship Id="rId8" Type="http://schemas.openxmlformats.org/officeDocument/2006/relationships/hyperlink" Target="https://pubmed.ncbi.nlm.nih.gov/27809571/#affiliation-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
          <p:cNvSpPr/>
          <p:nvPr/>
        </p:nvSpPr>
        <p:spPr>
          <a:xfrm>
            <a:off x="1045957" y="1533003"/>
            <a:ext cx="7416900" cy="15927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6000"/>
              <a:buFont typeface="Arial"/>
              <a:buNone/>
            </a:pPr>
            <a:r>
              <a:t/>
            </a:r>
            <a:endParaRPr b="1" i="0" sz="6000" u="none" cap="none" strike="noStrike">
              <a:solidFill>
                <a:schemeClr val="dk1"/>
              </a:solidFill>
              <a:latin typeface="Calibri"/>
              <a:ea typeface="Calibri"/>
              <a:cs typeface="Calibri"/>
              <a:sym typeface="Calibri"/>
            </a:endParaRPr>
          </a:p>
        </p:txBody>
      </p:sp>
      <p:pic>
        <p:nvPicPr>
          <p:cNvPr id="84" name="Google Shape;84;p1"/>
          <p:cNvPicPr preferRelativeResize="0"/>
          <p:nvPr/>
        </p:nvPicPr>
        <p:blipFill rotWithShape="1">
          <a:blip r:embed="rId3">
            <a:alphaModFix/>
          </a:blip>
          <a:srcRect b="48015" l="0" r="80051" t="6207"/>
          <a:stretch/>
        </p:blipFill>
        <p:spPr>
          <a:xfrm>
            <a:off x="6689877" y="3345975"/>
            <a:ext cx="2454122" cy="1592700"/>
          </a:xfrm>
          <a:prstGeom prst="rect">
            <a:avLst/>
          </a:prstGeom>
          <a:noFill/>
          <a:ln>
            <a:noFill/>
          </a:ln>
        </p:spPr>
      </p:pic>
      <p:sp>
        <p:nvSpPr>
          <p:cNvPr descr="E-Safety – Bishop Stopfords School" id="85" name="Google Shape;85;p1"/>
          <p:cNvSpPr/>
          <p:nvPr/>
        </p:nvSpPr>
        <p:spPr>
          <a:xfrm>
            <a:off x="155575" y="-108347"/>
            <a:ext cx="304800" cy="2286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 name="Google Shape;86;p1"/>
          <p:cNvSpPr txBox="1"/>
          <p:nvPr/>
        </p:nvSpPr>
        <p:spPr>
          <a:xfrm>
            <a:off x="3068482" y="1533003"/>
            <a:ext cx="3371850" cy="193899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GB" sz="4000" u="none" cap="none" strike="noStrike">
                <a:solidFill>
                  <a:srgbClr val="000000"/>
                </a:solidFill>
                <a:latin typeface="Arial"/>
                <a:ea typeface="Arial"/>
                <a:cs typeface="Arial"/>
                <a:sym typeface="Arial"/>
              </a:rPr>
              <a:t>Substance Misuse and Addiction</a:t>
            </a:r>
            <a:endParaRPr b="1" i="0" sz="4000" u="none" cap="none" strike="noStrike">
              <a:solidFill>
                <a:srgbClr val="000000"/>
              </a:solidFill>
              <a:latin typeface="Arial"/>
              <a:ea typeface="Arial"/>
              <a:cs typeface="Arial"/>
              <a:sym typeface="Arial"/>
            </a:endParaRPr>
          </a:p>
        </p:txBody>
      </p:sp>
      <p:pic>
        <p:nvPicPr>
          <p:cNvPr id="87" name="Google Shape;87;p1"/>
          <p:cNvPicPr preferRelativeResize="0"/>
          <p:nvPr/>
        </p:nvPicPr>
        <p:blipFill rotWithShape="1">
          <a:blip r:embed="rId4">
            <a:alphaModFix/>
          </a:blip>
          <a:srcRect b="0" l="0" r="0" t="0"/>
          <a:stretch/>
        </p:blipFill>
        <p:spPr>
          <a:xfrm>
            <a:off x="8201025" y="120253"/>
            <a:ext cx="747607" cy="79158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0"/>
          <p:cNvSpPr txBox="1"/>
          <p:nvPr/>
        </p:nvSpPr>
        <p:spPr>
          <a:xfrm>
            <a:off x="1581433" y="297845"/>
            <a:ext cx="59721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GB" sz="2800" u="none" cap="none" strike="noStrike">
                <a:solidFill>
                  <a:srgbClr val="000000"/>
                </a:solidFill>
                <a:latin typeface="Calibri"/>
                <a:ea typeface="Calibri"/>
                <a:cs typeface="Calibri"/>
                <a:sym typeface="Calibri"/>
              </a:rPr>
              <a:t>Resources</a:t>
            </a:r>
            <a:endParaRPr b="1" i="0" sz="2800" u="none" cap="none" strike="noStrike">
              <a:solidFill>
                <a:srgbClr val="000000"/>
              </a:solidFill>
              <a:latin typeface="Calibri"/>
              <a:ea typeface="Calibri"/>
              <a:cs typeface="Calibri"/>
              <a:sym typeface="Calibri"/>
            </a:endParaRPr>
          </a:p>
        </p:txBody>
      </p:sp>
      <p:sp>
        <p:nvSpPr>
          <p:cNvPr id="161" name="Google Shape;161;p10"/>
          <p:cNvSpPr txBox="1"/>
          <p:nvPr/>
        </p:nvSpPr>
        <p:spPr>
          <a:xfrm>
            <a:off x="742950" y="1543050"/>
            <a:ext cx="8072438" cy="267765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GB" sz="1400" u="none" cap="none" strike="noStrike">
                <a:solidFill>
                  <a:srgbClr val="000000"/>
                </a:solidFill>
                <a:latin typeface="Arial"/>
                <a:ea typeface="Arial"/>
                <a:cs typeface="Arial"/>
                <a:sym typeface="Arial"/>
              </a:rPr>
              <a:t>Safeguarding Network: Child Mental Health and Substance Misuse</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GB" sz="1400" u="none" cap="none" strike="noStrike">
                <a:solidFill>
                  <a:srgbClr val="000000"/>
                </a:solidFill>
                <a:latin typeface="Arial"/>
                <a:ea typeface="Arial"/>
                <a:cs typeface="Arial"/>
                <a:sym typeface="Arial"/>
              </a:rPr>
              <a:t>Meridian Psychiatric Partners </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GB" sz="1400" u="none" cap="none" strike="noStrike">
                <a:solidFill>
                  <a:srgbClr val="000000"/>
                </a:solidFill>
                <a:latin typeface="Arial"/>
                <a:ea typeface="Arial"/>
                <a:cs typeface="Arial"/>
                <a:sym typeface="Arial"/>
              </a:rPr>
              <a:t>NHS</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GB" sz="1400" u="none" cap="none" strike="noStrike">
                <a:solidFill>
                  <a:srgbClr val="000000"/>
                </a:solidFill>
                <a:latin typeface="Arial"/>
                <a:ea typeface="Arial"/>
                <a:cs typeface="Arial"/>
                <a:sym typeface="Arial"/>
              </a:rPr>
              <a:t>Destination for Teens</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GB" sz="1400" u="none" cap="none" strike="noStrike">
                <a:solidFill>
                  <a:srgbClr val="000000"/>
                </a:solidFill>
                <a:latin typeface="Arial"/>
                <a:ea typeface="Arial"/>
                <a:cs typeface="Arial"/>
                <a:sym typeface="Arial"/>
              </a:rPr>
              <a:t>American Journal of Psychiatry: </a:t>
            </a:r>
            <a:endParaRPr/>
          </a:p>
          <a:p>
            <a:pPr indent="0" lvl="0" marL="0" marR="0" rtl="0" algn="l">
              <a:lnSpc>
                <a:spcPct val="100000"/>
              </a:lnSpc>
              <a:spcBef>
                <a:spcPts val="0"/>
              </a:spcBef>
              <a:spcAft>
                <a:spcPts val="0"/>
              </a:spcAft>
              <a:buNone/>
            </a:pPr>
            <a:r>
              <a:rPr b="1" i="0" lang="en-GB" sz="1400" u="none" cap="none" strike="noStrike">
                <a:solidFill>
                  <a:srgbClr val="000000"/>
                </a:solidFill>
                <a:latin typeface="Arial"/>
                <a:ea typeface="Arial"/>
                <a:cs typeface="Arial"/>
                <a:sym typeface="Arial"/>
              </a:rPr>
              <a:t>Internet Gaming Disorder: Investigating the Clinical Relevance of a New Phenomenon</a:t>
            </a:r>
            <a:endParaRPr/>
          </a:p>
          <a:p>
            <a:pPr indent="0" lvl="0" marL="0" marR="0" rtl="0" algn="l">
              <a:lnSpc>
                <a:spcPct val="100000"/>
              </a:lnSpc>
              <a:spcBef>
                <a:spcPts val="0"/>
              </a:spcBef>
              <a:spcAft>
                <a:spcPts val="0"/>
              </a:spcAft>
              <a:buNone/>
            </a:pPr>
            <a:r>
              <a:rPr b="0" i="0" lang="en-GB" sz="1400" u="sng" cap="none" strike="noStrike">
                <a:solidFill>
                  <a:srgbClr val="000000"/>
                </a:solidFill>
                <a:latin typeface="Arial"/>
                <a:ea typeface="Arial"/>
                <a:cs typeface="Arial"/>
                <a:sym typeface="Arial"/>
                <a:hlinkClick r:id="rId3">
                  <a:extLst>
                    <a:ext uri="{A12FA001-AC4F-418D-AE19-62706E023703}">
                      <ahyp:hlinkClr val="tx"/>
                    </a:ext>
                  </a:extLst>
                </a:hlinkClick>
              </a:rPr>
              <a:t>Andrew K Przybylski</a:t>
            </a:r>
            <a:r>
              <a:rPr b="0" baseline="30000" i="0" lang="en-GB" sz="1400" u="none" cap="none" strike="noStrike">
                <a:solidFill>
                  <a:srgbClr val="000000"/>
                </a:solidFill>
                <a:latin typeface="Arial"/>
                <a:ea typeface="Arial"/>
                <a:cs typeface="Arial"/>
                <a:sym typeface="Arial"/>
              </a:rPr>
              <a:t> </a:t>
            </a:r>
            <a:r>
              <a:rPr b="0" baseline="30000" i="0" lang="en-GB" sz="1400" u="sng" cap="none" strike="noStrike">
                <a:solidFill>
                  <a:srgbClr val="000000"/>
                </a:solidFill>
                <a:latin typeface="Arial"/>
                <a:ea typeface="Arial"/>
                <a:cs typeface="Arial"/>
                <a:sym typeface="Arial"/>
                <a:hlinkClick r:id="rId4">
                  <a:extLst>
                    <a:ext uri="{A12FA001-AC4F-418D-AE19-62706E023703}">
                      <ahyp:hlinkClr val="tx"/>
                    </a:ext>
                  </a:extLst>
                </a:hlinkClick>
              </a:rPr>
              <a:t>1</a:t>
            </a:r>
            <a:r>
              <a:rPr b="0" i="0" lang="en-GB" sz="1400" u="none" cap="none" strike="noStrike">
                <a:solidFill>
                  <a:srgbClr val="000000"/>
                </a:solidFill>
                <a:latin typeface="Arial"/>
                <a:ea typeface="Arial"/>
                <a:cs typeface="Arial"/>
                <a:sym typeface="Arial"/>
              </a:rPr>
              <a:t>, </a:t>
            </a:r>
            <a:r>
              <a:rPr b="0" i="0" lang="en-GB" sz="1400" u="sng" cap="none" strike="noStrike">
                <a:solidFill>
                  <a:srgbClr val="000000"/>
                </a:solidFill>
                <a:latin typeface="Arial"/>
                <a:ea typeface="Arial"/>
                <a:cs typeface="Arial"/>
                <a:sym typeface="Arial"/>
                <a:hlinkClick r:id="rId5">
                  <a:extLst>
                    <a:ext uri="{A12FA001-AC4F-418D-AE19-62706E023703}">
                      <ahyp:hlinkClr val="tx"/>
                    </a:ext>
                  </a:extLst>
                </a:hlinkClick>
              </a:rPr>
              <a:t>Netta Weinstein</a:t>
            </a:r>
            <a:r>
              <a:rPr b="0" baseline="30000" i="0" lang="en-GB" sz="1400" u="none" cap="none" strike="noStrike">
                <a:solidFill>
                  <a:srgbClr val="000000"/>
                </a:solidFill>
                <a:latin typeface="Arial"/>
                <a:ea typeface="Arial"/>
                <a:cs typeface="Arial"/>
                <a:sym typeface="Arial"/>
              </a:rPr>
              <a:t> </a:t>
            </a:r>
            <a:r>
              <a:rPr b="0" baseline="30000" i="0" lang="en-GB" sz="1400" u="sng" cap="none" strike="noStrike">
                <a:solidFill>
                  <a:srgbClr val="000000"/>
                </a:solidFill>
                <a:latin typeface="Arial"/>
                <a:ea typeface="Arial"/>
                <a:cs typeface="Arial"/>
                <a:sym typeface="Arial"/>
                <a:hlinkClick r:id="rId6">
                  <a:extLst>
                    <a:ext uri="{A12FA001-AC4F-418D-AE19-62706E023703}">
                      <ahyp:hlinkClr val="tx"/>
                    </a:ext>
                  </a:extLst>
                </a:hlinkClick>
              </a:rPr>
              <a:t>1</a:t>
            </a:r>
            <a:r>
              <a:rPr b="0" i="0" lang="en-GB" sz="1400" u="none" cap="none" strike="noStrike">
                <a:solidFill>
                  <a:srgbClr val="000000"/>
                </a:solidFill>
                <a:latin typeface="Arial"/>
                <a:ea typeface="Arial"/>
                <a:cs typeface="Arial"/>
                <a:sym typeface="Arial"/>
              </a:rPr>
              <a:t>, </a:t>
            </a:r>
            <a:r>
              <a:rPr b="0" i="0" lang="en-GB" sz="1400" u="sng" cap="none" strike="noStrike">
                <a:solidFill>
                  <a:srgbClr val="000000"/>
                </a:solidFill>
                <a:latin typeface="Arial"/>
                <a:ea typeface="Arial"/>
                <a:cs typeface="Arial"/>
                <a:sym typeface="Arial"/>
                <a:hlinkClick r:id="rId7">
                  <a:extLst>
                    <a:ext uri="{A12FA001-AC4F-418D-AE19-62706E023703}">
                      <ahyp:hlinkClr val="tx"/>
                    </a:ext>
                  </a:extLst>
                </a:hlinkClick>
              </a:rPr>
              <a:t>Kou Murayama</a:t>
            </a:r>
            <a:r>
              <a:rPr b="0" baseline="30000" i="0" lang="en-GB" sz="1400" u="none" cap="none" strike="noStrike">
                <a:solidFill>
                  <a:srgbClr val="000000"/>
                </a:solidFill>
                <a:latin typeface="Arial"/>
                <a:ea typeface="Arial"/>
                <a:cs typeface="Arial"/>
                <a:sym typeface="Arial"/>
              </a:rPr>
              <a:t> </a:t>
            </a:r>
            <a:r>
              <a:rPr b="0" baseline="30000" i="0" lang="en-GB" sz="1400" u="sng" cap="none" strike="noStrike">
                <a:solidFill>
                  <a:srgbClr val="000000"/>
                </a:solidFill>
                <a:latin typeface="Arial"/>
                <a:ea typeface="Arial"/>
                <a:cs typeface="Arial"/>
                <a:sym typeface="Arial"/>
                <a:hlinkClick r:id="rId8">
                  <a:extLst>
                    <a:ext uri="{A12FA001-AC4F-418D-AE19-62706E023703}">
                      <ahyp:hlinkClr val="tx"/>
                    </a:ext>
                  </a:extLst>
                </a:hlinkClick>
              </a:rPr>
              <a:t>1</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pic>
        <p:nvPicPr>
          <p:cNvPr id="162" name="Google Shape;162;p10"/>
          <p:cNvPicPr preferRelativeResize="0"/>
          <p:nvPr/>
        </p:nvPicPr>
        <p:blipFill rotWithShape="1">
          <a:blip r:embed="rId9">
            <a:alphaModFix/>
          </a:blip>
          <a:srcRect b="0" l="0" r="0" t="0"/>
          <a:stretch/>
        </p:blipFill>
        <p:spPr>
          <a:xfrm>
            <a:off x="8201025" y="120253"/>
            <a:ext cx="747607" cy="79158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2"/>
          <p:cNvSpPr txBox="1"/>
          <p:nvPr/>
        </p:nvSpPr>
        <p:spPr>
          <a:xfrm>
            <a:off x="765776" y="901850"/>
            <a:ext cx="8201100" cy="723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100"/>
              <a:buFont typeface="Arial"/>
              <a:buNone/>
            </a:pPr>
            <a:r>
              <a:t/>
            </a:r>
            <a:endParaRPr b="0" i="0" sz="2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p:txBody>
      </p:sp>
      <p:sp>
        <p:nvSpPr>
          <p:cNvPr id="93" name="Google Shape;93;p2"/>
          <p:cNvSpPr/>
          <p:nvPr/>
        </p:nvSpPr>
        <p:spPr>
          <a:xfrm>
            <a:off x="168165" y="1492100"/>
            <a:ext cx="8798710" cy="37856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GB" sz="1800" u="none" cap="none" strike="noStrike">
                <a:solidFill>
                  <a:srgbClr val="595959"/>
                </a:solidFill>
                <a:latin typeface="Calibri"/>
                <a:ea typeface="Calibri"/>
                <a:cs typeface="Calibri"/>
                <a:sym typeface="Calibri"/>
              </a:rPr>
              <a:t>Drug misuse is generally associated with prescription medicines. Prescription medicines are meant to be taken as directed by doctors. This is because these types of drugs can cause adverse side effects if directions are not followed.</a:t>
            </a:r>
            <a:endParaRPr/>
          </a:p>
          <a:p>
            <a:pPr indent="0" lvl="0" marL="0" marR="0" rtl="0" algn="l">
              <a:lnSpc>
                <a:spcPct val="100000"/>
              </a:lnSpc>
              <a:spcBef>
                <a:spcPts val="0"/>
              </a:spcBef>
              <a:spcAft>
                <a:spcPts val="0"/>
              </a:spcAft>
              <a:buNone/>
            </a:pPr>
            <a:br>
              <a:rPr b="0" i="0" lang="en-GB" sz="1800" u="none" cap="none" strike="noStrike">
                <a:solidFill>
                  <a:srgbClr val="595959"/>
                </a:solidFill>
                <a:latin typeface="Calibri"/>
                <a:ea typeface="Calibri"/>
                <a:cs typeface="Calibri"/>
                <a:sym typeface="Calibri"/>
              </a:rPr>
            </a:br>
            <a:r>
              <a:rPr b="0" i="0" lang="en-GB" sz="1800" u="none" cap="none" strike="noStrike">
                <a:solidFill>
                  <a:srgbClr val="595959"/>
                </a:solidFill>
                <a:latin typeface="Calibri"/>
                <a:ea typeface="Calibri"/>
                <a:cs typeface="Calibri"/>
                <a:sym typeface="Calibri"/>
              </a:rPr>
              <a:t>Drug abuse happens when drugs, including alcohol, or illicit drugs, are misused to get high or inflict self-harm. </a:t>
            </a:r>
            <a:endParaRPr b="0" i="0" sz="1800" u="none" cap="none" strike="noStrike">
              <a:solidFill>
                <a:srgbClr val="595959"/>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595959"/>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1800" u="none" cap="none" strike="noStrike">
                <a:solidFill>
                  <a:srgbClr val="595959"/>
                </a:solidFill>
                <a:latin typeface="Calibri"/>
                <a:ea typeface="Calibri"/>
                <a:cs typeface="Calibri"/>
                <a:sym typeface="Calibri"/>
              </a:rPr>
              <a:t>Drug addiction is a brain disorder that manifests as the uncontrollable use of a substance despite its consequences. People with drug addiction have a physical and/or psychological need to take a substance and they suffer intense or debilitating withdrawal symptoms</a:t>
            </a:r>
            <a:endParaRPr/>
          </a:p>
          <a:p>
            <a:pPr indent="0" lvl="0" marL="0" marR="0" rtl="0" algn="l">
              <a:lnSpc>
                <a:spcPct val="100000"/>
              </a:lnSpc>
              <a:spcBef>
                <a:spcPts val="0"/>
              </a:spcBef>
              <a:spcAft>
                <a:spcPts val="0"/>
              </a:spcAft>
              <a:buNone/>
            </a:pPr>
            <a:r>
              <a:t/>
            </a:r>
            <a:endParaRPr b="0" i="0" sz="1400" u="none" cap="none" strike="noStrike">
              <a:solidFill>
                <a:srgbClr val="595959"/>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400" u="none" cap="none" strike="noStrike">
              <a:solidFill>
                <a:srgbClr val="595959"/>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400" u="none" cap="none" strike="noStrike">
              <a:solidFill>
                <a:srgbClr val="595959"/>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800" u="none" cap="none" strike="noStrike">
              <a:solidFill>
                <a:srgbClr val="666666"/>
              </a:solidFill>
              <a:latin typeface="Calibri"/>
              <a:ea typeface="Calibri"/>
              <a:cs typeface="Calibri"/>
              <a:sym typeface="Calibri"/>
            </a:endParaRPr>
          </a:p>
        </p:txBody>
      </p:sp>
      <p:sp>
        <p:nvSpPr>
          <p:cNvPr id="94" name="Google Shape;94;p2"/>
          <p:cNvSpPr txBox="1"/>
          <p:nvPr/>
        </p:nvSpPr>
        <p:spPr>
          <a:xfrm>
            <a:off x="1738596" y="40481"/>
            <a:ext cx="6619592" cy="95410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GB" sz="2800" u="none" cap="none" strike="noStrike">
                <a:solidFill>
                  <a:srgbClr val="000000"/>
                </a:solidFill>
                <a:latin typeface="Calibri"/>
                <a:ea typeface="Calibri"/>
                <a:cs typeface="Calibri"/>
                <a:sym typeface="Calibri"/>
              </a:rPr>
              <a:t> The difference between misuse</a:t>
            </a:r>
            <a:endParaRPr b="1" i="0" sz="28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None/>
            </a:pPr>
            <a:r>
              <a:rPr b="1" i="0" lang="en-GB" sz="2800" u="none" cap="none" strike="noStrike">
                <a:solidFill>
                  <a:srgbClr val="000000"/>
                </a:solidFill>
                <a:latin typeface="Calibri"/>
                <a:ea typeface="Calibri"/>
                <a:cs typeface="Calibri"/>
                <a:sym typeface="Calibri"/>
              </a:rPr>
              <a:t>and abuse</a:t>
            </a:r>
            <a:endParaRPr b="1" i="0" sz="2800" u="none" cap="none" strike="noStrike">
              <a:solidFill>
                <a:srgbClr val="000000"/>
              </a:solidFill>
              <a:latin typeface="Calibri"/>
              <a:ea typeface="Calibri"/>
              <a:cs typeface="Calibri"/>
              <a:sym typeface="Calibri"/>
            </a:endParaRPr>
          </a:p>
        </p:txBody>
      </p:sp>
      <p:pic>
        <p:nvPicPr>
          <p:cNvPr id="95" name="Google Shape;95;p2"/>
          <p:cNvPicPr preferRelativeResize="0"/>
          <p:nvPr/>
        </p:nvPicPr>
        <p:blipFill rotWithShape="1">
          <a:blip r:embed="rId3">
            <a:alphaModFix/>
          </a:blip>
          <a:srcRect b="0" l="0" r="0" t="0"/>
          <a:stretch/>
        </p:blipFill>
        <p:spPr>
          <a:xfrm>
            <a:off x="8201025" y="120253"/>
            <a:ext cx="747607" cy="79158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3"/>
          <p:cNvSpPr txBox="1"/>
          <p:nvPr/>
        </p:nvSpPr>
        <p:spPr>
          <a:xfrm>
            <a:off x="765776" y="901850"/>
            <a:ext cx="8201100" cy="723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100"/>
              <a:buFont typeface="Arial"/>
              <a:buNone/>
            </a:pPr>
            <a:r>
              <a:t/>
            </a:r>
            <a:endParaRPr b="0" i="0" sz="2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000"/>
              <a:buFont typeface="Arial"/>
              <a:buNone/>
            </a:pPr>
            <a:r>
              <a:t/>
            </a:r>
            <a:endParaRPr b="0" i="0" sz="2000" u="none" cap="none" strike="noStrike">
              <a:solidFill>
                <a:srgbClr val="000000"/>
              </a:solidFill>
              <a:latin typeface="Arial"/>
              <a:ea typeface="Arial"/>
              <a:cs typeface="Arial"/>
              <a:sym typeface="Arial"/>
            </a:endParaRPr>
          </a:p>
        </p:txBody>
      </p:sp>
      <p:sp>
        <p:nvSpPr>
          <p:cNvPr id="101" name="Google Shape;101;p3"/>
          <p:cNvSpPr/>
          <p:nvPr/>
        </p:nvSpPr>
        <p:spPr>
          <a:xfrm>
            <a:off x="168166" y="1263500"/>
            <a:ext cx="8798710" cy="258532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GB" sz="1800" u="none" cap="none" strike="noStrike">
                <a:solidFill>
                  <a:srgbClr val="666666"/>
                </a:solidFill>
                <a:latin typeface="Calibri"/>
                <a:ea typeface="Calibri"/>
                <a:cs typeface="Calibri"/>
                <a:sym typeface="Calibri"/>
              </a:rPr>
              <a:t>For many young people, substance misuse is likely to remain experimental.  They often experiment as a result of peer pressure or it being seen as a rite of passage.  </a:t>
            </a:r>
            <a:endParaRPr b="0" i="0" sz="1800" u="none" cap="none" strike="noStrike">
              <a:solidFill>
                <a:srgbClr val="666666"/>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666666"/>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1800" u="none" cap="none" strike="noStrike">
                <a:solidFill>
                  <a:srgbClr val="666666"/>
                </a:solidFill>
                <a:latin typeface="Calibri"/>
                <a:ea typeface="Calibri"/>
                <a:cs typeface="Calibri"/>
                <a:sym typeface="Calibri"/>
              </a:rPr>
              <a:t>For many this is where it will both start and stop, and whilst we cannot be complacent about the potential impacts of experimenting with substances, for the majority there will be little to no long term side-effects.</a:t>
            </a:r>
            <a:endParaRPr/>
          </a:p>
          <a:p>
            <a:pPr indent="0" lvl="0" marL="0" marR="0" rtl="0" algn="l">
              <a:lnSpc>
                <a:spcPct val="100000"/>
              </a:lnSpc>
              <a:spcBef>
                <a:spcPts val="0"/>
              </a:spcBef>
              <a:spcAft>
                <a:spcPts val="0"/>
              </a:spcAft>
              <a:buNone/>
            </a:pPr>
            <a:r>
              <a:t/>
            </a:r>
            <a:endParaRPr b="0" i="0" sz="1800" u="none" cap="none" strike="noStrike">
              <a:solidFill>
                <a:srgbClr val="666666"/>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1800" u="none" cap="none" strike="noStrike">
                <a:solidFill>
                  <a:srgbClr val="666666"/>
                </a:solidFill>
                <a:latin typeface="Calibri"/>
                <a:ea typeface="Calibri"/>
                <a:cs typeface="Calibri"/>
                <a:sym typeface="Calibri"/>
              </a:rPr>
              <a:t>For a proportion of children, substance misuse will become a significant issue in their lives, impacting on their day to day functioning both in education and in the wider environment.</a:t>
            </a:r>
            <a:endParaRPr b="0" i="0" sz="1800" u="none" cap="none" strike="noStrike">
              <a:solidFill>
                <a:srgbClr val="666666"/>
              </a:solidFill>
              <a:latin typeface="Calibri"/>
              <a:ea typeface="Calibri"/>
              <a:cs typeface="Calibri"/>
              <a:sym typeface="Calibri"/>
            </a:endParaRPr>
          </a:p>
        </p:txBody>
      </p:sp>
      <p:sp>
        <p:nvSpPr>
          <p:cNvPr id="102" name="Google Shape;102;p3"/>
          <p:cNvSpPr txBox="1"/>
          <p:nvPr/>
        </p:nvSpPr>
        <p:spPr>
          <a:xfrm>
            <a:off x="1581433" y="297845"/>
            <a:ext cx="59721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GB" sz="2800" u="none" cap="none" strike="noStrike">
                <a:solidFill>
                  <a:srgbClr val="000000"/>
                </a:solidFill>
                <a:latin typeface="Calibri"/>
                <a:ea typeface="Calibri"/>
                <a:cs typeface="Calibri"/>
                <a:sym typeface="Calibri"/>
              </a:rPr>
              <a:t> Why do young people get drawn in?</a:t>
            </a:r>
            <a:endParaRPr b="1" i="0" sz="2800" u="none" cap="none" strike="noStrike">
              <a:solidFill>
                <a:srgbClr val="000000"/>
              </a:solidFill>
              <a:latin typeface="Calibri"/>
              <a:ea typeface="Calibri"/>
              <a:cs typeface="Calibri"/>
              <a:sym typeface="Calibri"/>
            </a:endParaRPr>
          </a:p>
        </p:txBody>
      </p:sp>
      <p:pic>
        <p:nvPicPr>
          <p:cNvPr id="103" name="Google Shape;103;p3"/>
          <p:cNvPicPr preferRelativeResize="0"/>
          <p:nvPr/>
        </p:nvPicPr>
        <p:blipFill rotWithShape="1">
          <a:blip r:embed="rId3">
            <a:alphaModFix/>
          </a:blip>
          <a:srcRect b="0" l="0" r="0" t="0"/>
          <a:stretch/>
        </p:blipFill>
        <p:spPr>
          <a:xfrm>
            <a:off x="8201025" y="120253"/>
            <a:ext cx="747607" cy="79158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4"/>
          <p:cNvSpPr/>
          <p:nvPr/>
        </p:nvSpPr>
        <p:spPr>
          <a:xfrm>
            <a:off x="209834" y="2486583"/>
            <a:ext cx="4572000" cy="1948290"/>
          </a:xfrm>
          <a:prstGeom prst="rect">
            <a:avLst/>
          </a:prstGeom>
          <a:noFill/>
          <a:ln>
            <a:noFill/>
          </a:ln>
        </p:spPr>
        <p:txBody>
          <a:bodyPr anchorCtr="0" anchor="t" bIns="45700" lIns="91425" spcFirstLastPara="1" rIns="91425" wrap="square" tIns="45700">
            <a:spAutoFit/>
          </a:bodyPr>
          <a:lstStyle/>
          <a:p>
            <a:pPr indent="-285750" lvl="0" marL="285750" marR="0" rtl="0" algn="l">
              <a:lnSpc>
                <a:spcPct val="134000"/>
              </a:lnSpc>
              <a:spcBef>
                <a:spcPts val="0"/>
              </a:spcBef>
              <a:spcAft>
                <a:spcPts val="0"/>
              </a:spcAft>
              <a:buClr>
                <a:srgbClr val="EF4480"/>
              </a:buClr>
              <a:buSzPts val="1800"/>
              <a:buFont typeface="Arial"/>
              <a:buChar char="•"/>
            </a:pPr>
            <a:r>
              <a:rPr b="0" i="0" lang="en-GB" sz="1800" u="none" cap="none" strike="noStrike">
                <a:solidFill>
                  <a:srgbClr val="48225C"/>
                </a:solidFill>
                <a:latin typeface="Calibri"/>
                <a:ea typeface="Calibri"/>
                <a:cs typeface="Calibri"/>
                <a:sym typeface="Calibri"/>
              </a:rPr>
              <a:t>To escape from feelings </a:t>
            </a:r>
            <a:endParaRPr b="0" i="0" sz="1800" u="none" cap="none" strike="noStrike">
              <a:solidFill>
                <a:srgbClr val="48225C"/>
              </a:solidFill>
              <a:latin typeface="Calibri"/>
              <a:ea typeface="Calibri"/>
              <a:cs typeface="Calibri"/>
              <a:sym typeface="Calibri"/>
            </a:endParaRPr>
          </a:p>
          <a:p>
            <a:pPr indent="-285750" lvl="0" marL="285750" marR="0" rtl="0" algn="l">
              <a:lnSpc>
                <a:spcPct val="134000"/>
              </a:lnSpc>
              <a:spcBef>
                <a:spcPts val="0"/>
              </a:spcBef>
              <a:spcAft>
                <a:spcPts val="0"/>
              </a:spcAft>
              <a:buClr>
                <a:srgbClr val="EF4480"/>
              </a:buClr>
              <a:buSzPts val="1800"/>
              <a:buFont typeface="Arial"/>
              <a:buChar char="•"/>
            </a:pPr>
            <a:r>
              <a:rPr b="0" i="0" lang="en-GB" sz="1800" u="none" cap="none" strike="noStrike">
                <a:solidFill>
                  <a:srgbClr val="48225C"/>
                </a:solidFill>
                <a:latin typeface="Calibri"/>
                <a:ea typeface="Calibri"/>
                <a:cs typeface="Calibri"/>
                <a:sym typeface="Calibri"/>
              </a:rPr>
              <a:t>Trauma</a:t>
            </a:r>
            <a:endParaRPr b="0" i="0" sz="1800" u="none" cap="none" strike="noStrike">
              <a:solidFill>
                <a:srgbClr val="48225C"/>
              </a:solidFill>
              <a:latin typeface="Calibri"/>
              <a:ea typeface="Calibri"/>
              <a:cs typeface="Calibri"/>
              <a:sym typeface="Calibri"/>
            </a:endParaRPr>
          </a:p>
          <a:p>
            <a:pPr indent="-285750" lvl="0" marL="285750" marR="0" rtl="0" algn="l">
              <a:lnSpc>
                <a:spcPct val="134000"/>
              </a:lnSpc>
              <a:spcBef>
                <a:spcPts val="0"/>
              </a:spcBef>
              <a:spcAft>
                <a:spcPts val="0"/>
              </a:spcAft>
              <a:buClr>
                <a:srgbClr val="EF4480"/>
              </a:buClr>
              <a:buSzPts val="1800"/>
              <a:buFont typeface="Arial"/>
              <a:buChar char="•"/>
            </a:pPr>
            <a:r>
              <a:rPr b="0" i="0" lang="en-GB" sz="1800" u="none" cap="none" strike="noStrike">
                <a:solidFill>
                  <a:srgbClr val="48225C"/>
                </a:solidFill>
                <a:latin typeface="Calibri"/>
                <a:ea typeface="Calibri"/>
                <a:cs typeface="Calibri"/>
                <a:sym typeface="Calibri"/>
              </a:rPr>
              <a:t>To block emotionally distressing thoughts</a:t>
            </a:r>
            <a:endParaRPr/>
          </a:p>
          <a:p>
            <a:pPr indent="-285750" lvl="0" marL="285750" marR="0" rtl="0" algn="l">
              <a:lnSpc>
                <a:spcPct val="134000"/>
              </a:lnSpc>
              <a:spcBef>
                <a:spcPts val="0"/>
              </a:spcBef>
              <a:spcAft>
                <a:spcPts val="0"/>
              </a:spcAft>
              <a:buClr>
                <a:srgbClr val="EF4480"/>
              </a:buClr>
              <a:buSzPts val="1800"/>
              <a:buFont typeface="Arial"/>
              <a:buChar char="•"/>
            </a:pPr>
            <a:r>
              <a:rPr b="0" i="0" lang="en-GB" sz="1800" u="none" cap="none" strike="noStrike">
                <a:solidFill>
                  <a:srgbClr val="48225C"/>
                </a:solidFill>
                <a:latin typeface="Calibri"/>
                <a:ea typeface="Calibri"/>
                <a:cs typeface="Calibri"/>
                <a:sym typeface="Calibri"/>
              </a:rPr>
              <a:t>As a form of self-harm</a:t>
            </a:r>
            <a:endParaRPr/>
          </a:p>
          <a:p>
            <a:pPr indent="-285750" lvl="0" marL="285750" marR="0" rtl="0" algn="l">
              <a:lnSpc>
                <a:spcPct val="134000"/>
              </a:lnSpc>
              <a:spcBef>
                <a:spcPts val="0"/>
              </a:spcBef>
              <a:spcAft>
                <a:spcPts val="0"/>
              </a:spcAft>
              <a:buClr>
                <a:srgbClr val="EF4480"/>
              </a:buClr>
              <a:buSzPts val="1800"/>
              <a:buFont typeface="Arial"/>
              <a:buChar char="•"/>
            </a:pPr>
            <a:r>
              <a:rPr b="0" i="0" lang="en-GB" sz="1800" u="none" cap="none" strike="noStrike">
                <a:solidFill>
                  <a:srgbClr val="48225C"/>
                </a:solidFill>
                <a:latin typeface="Calibri"/>
                <a:ea typeface="Calibri"/>
                <a:cs typeface="Calibri"/>
                <a:sym typeface="Calibri"/>
              </a:rPr>
              <a:t>To relieve stress</a:t>
            </a:r>
            <a:endParaRPr/>
          </a:p>
        </p:txBody>
      </p:sp>
      <p:sp>
        <p:nvSpPr>
          <p:cNvPr id="109" name="Google Shape;109;p4"/>
          <p:cNvSpPr txBox="1"/>
          <p:nvPr/>
        </p:nvSpPr>
        <p:spPr>
          <a:xfrm>
            <a:off x="1081370" y="55097"/>
            <a:ext cx="7119655" cy="95410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GB" sz="2800" u="none" cap="none" strike="noStrike">
                <a:solidFill>
                  <a:srgbClr val="000000"/>
                </a:solidFill>
                <a:latin typeface="Calibri"/>
                <a:ea typeface="Calibri"/>
                <a:cs typeface="Calibri"/>
                <a:sym typeface="Calibri"/>
              </a:rPr>
              <a:t> How does this relate to</a:t>
            </a:r>
            <a:endParaRPr/>
          </a:p>
          <a:p>
            <a:pPr indent="0" lvl="0" marL="0" marR="0" rtl="0" algn="ctr">
              <a:lnSpc>
                <a:spcPct val="100000"/>
              </a:lnSpc>
              <a:spcBef>
                <a:spcPts val="0"/>
              </a:spcBef>
              <a:spcAft>
                <a:spcPts val="0"/>
              </a:spcAft>
              <a:buNone/>
            </a:pPr>
            <a:r>
              <a:rPr b="1" i="0" lang="en-GB" sz="2800" u="none" cap="none" strike="noStrike">
                <a:solidFill>
                  <a:srgbClr val="000000"/>
                </a:solidFill>
                <a:latin typeface="Calibri"/>
                <a:ea typeface="Calibri"/>
                <a:cs typeface="Calibri"/>
                <a:sym typeface="Calibri"/>
              </a:rPr>
              <a:t>mental well being?</a:t>
            </a:r>
            <a:endParaRPr b="1" i="0" sz="2800" u="none" cap="none" strike="noStrike">
              <a:solidFill>
                <a:srgbClr val="000000"/>
              </a:solidFill>
              <a:latin typeface="Calibri"/>
              <a:ea typeface="Calibri"/>
              <a:cs typeface="Calibri"/>
              <a:sym typeface="Calibri"/>
            </a:endParaRPr>
          </a:p>
        </p:txBody>
      </p:sp>
      <p:sp>
        <p:nvSpPr>
          <p:cNvPr id="110" name="Google Shape;110;p4"/>
          <p:cNvSpPr/>
          <p:nvPr/>
        </p:nvSpPr>
        <p:spPr>
          <a:xfrm>
            <a:off x="142876" y="1103264"/>
            <a:ext cx="8872537" cy="120032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GB" sz="1800" u="none" cap="none" strike="noStrike">
                <a:solidFill>
                  <a:srgbClr val="525455"/>
                </a:solidFill>
                <a:latin typeface="Calibri"/>
                <a:ea typeface="Calibri"/>
                <a:cs typeface="Calibri"/>
                <a:sym typeface="Calibri"/>
              </a:rPr>
              <a:t>Adverse childhood experiences (ACEs) </a:t>
            </a:r>
            <a:endParaRPr b="0" i="0" sz="1800" u="none" cap="none" strike="noStrike">
              <a:solidFill>
                <a:srgbClr val="525455"/>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525455"/>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1800" u="none" cap="none" strike="noStrike">
                <a:solidFill>
                  <a:srgbClr val="525455"/>
                </a:solidFill>
                <a:latin typeface="Calibri"/>
                <a:ea typeface="Calibri"/>
                <a:cs typeface="Calibri"/>
                <a:sym typeface="Calibri"/>
              </a:rPr>
              <a:t>The higher number of ACEs experienced in childhood, the higher the chances are that the young person will go on to develop substance misuse issues in childhood or adulthood </a:t>
            </a:r>
            <a:endParaRPr b="0" i="0" sz="1800" u="none" cap="none" strike="noStrike">
              <a:solidFill>
                <a:srgbClr val="525455"/>
              </a:solidFill>
              <a:latin typeface="Calibri"/>
              <a:ea typeface="Calibri"/>
              <a:cs typeface="Calibri"/>
              <a:sym typeface="Calibri"/>
            </a:endParaRPr>
          </a:p>
        </p:txBody>
      </p:sp>
      <p:pic>
        <p:nvPicPr>
          <p:cNvPr id="111" name="Google Shape;111;p4"/>
          <p:cNvPicPr preferRelativeResize="0"/>
          <p:nvPr/>
        </p:nvPicPr>
        <p:blipFill rotWithShape="1">
          <a:blip r:embed="rId3">
            <a:alphaModFix/>
          </a:blip>
          <a:srcRect b="0" l="0" r="0" t="0"/>
          <a:stretch/>
        </p:blipFill>
        <p:spPr>
          <a:xfrm>
            <a:off x="8201025" y="120253"/>
            <a:ext cx="747607" cy="79158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5"/>
          <p:cNvSpPr/>
          <p:nvPr/>
        </p:nvSpPr>
        <p:spPr>
          <a:xfrm rot="10800000">
            <a:off x="662152" y="1187668"/>
            <a:ext cx="7903779" cy="3584028"/>
          </a:xfrm>
          <a:prstGeom prst="triangle">
            <a:avLst>
              <a:gd fmla="val 49385" name="adj"/>
            </a:avLst>
          </a:prstGeom>
          <a:solidFill>
            <a:schemeClr val="lt1"/>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b="0" i="0" lang="en-GB" sz="1400" u="none" cap="none" strike="noStrike">
                <a:solidFill>
                  <a:schemeClr val="lt1"/>
                </a:solidFill>
                <a:latin typeface="Arial"/>
                <a:ea typeface="Arial"/>
                <a:cs typeface="Arial"/>
                <a:sym typeface="Arial"/>
              </a:rPr>
              <a:t>Experimentation</a:t>
            </a:r>
            <a:endParaRPr b="0" i="0" sz="1400" u="none" cap="none" strike="noStrike">
              <a:solidFill>
                <a:schemeClr val="lt1"/>
              </a:solidFill>
              <a:latin typeface="Arial"/>
              <a:ea typeface="Arial"/>
              <a:cs typeface="Arial"/>
              <a:sym typeface="Arial"/>
            </a:endParaRPr>
          </a:p>
        </p:txBody>
      </p:sp>
      <p:cxnSp>
        <p:nvCxnSpPr>
          <p:cNvPr id="117" name="Google Shape;117;p5"/>
          <p:cNvCxnSpPr/>
          <p:nvPr/>
        </p:nvCxnSpPr>
        <p:spPr>
          <a:xfrm flipH="1" rot="10800000">
            <a:off x="2094843" y="2415910"/>
            <a:ext cx="5146785" cy="48949"/>
          </a:xfrm>
          <a:prstGeom prst="straightConnector1">
            <a:avLst/>
          </a:prstGeom>
          <a:noFill/>
          <a:ln cap="flat" cmpd="sng" w="19050">
            <a:solidFill>
              <a:schemeClr val="dk1"/>
            </a:solidFill>
            <a:prstDash val="solid"/>
            <a:round/>
            <a:headEnd len="sm" w="sm" type="none"/>
            <a:tailEnd len="sm" w="sm" type="none"/>
          </a:ln>
        </p:spPr>
      </p:cxnSp>
      <p:cxnSp>
        <p:nvCxnSpPr>
          <p:cNvPr id="118" name="Google Shape;118;p5"/>
          <p:cNvCxnSpPr/>
          <p:nvPr/>
        </p:nvCxnSpPr>
        <p:spPr>
          <a:xfrm flipH="1" rot="10800000">
            <a:off x="1332843" y="1796534"/>
            <a:ext cx="6591957" cy="10510"/>
          </a:xfrm>
          <a:prstGeom prst="straightConnector1">
            <a:avLst/>
          </a:prstGeom>
          <a:noFill/>
          <a:ln cap="flat" cmpd="sng" w="19050">
            <a:solidFill>
              <a:schemeClr val="dk1"/>
            </a:solidFill>
            <a:prstDash val="solid"/>
            <a:round/>
            <a:headEnd len="sm" w="sm" type="none"/>
            <a:tailEnd len="sm" w="sm" type="none"/>
          </a:ln>
        </p:spPr>
      </p:cxnSp>
      <p:cxnSp>
        <p:nvCxnSpPr>
          <p:cNvPr id="119" name="Google Shape;119;p5"/>
          <p:cNvCxnSpPr/>
          <p:nvPr/>
        </p:nvCxnSpPr>
        <p:spPr>
          <a:xfrm flipH="1" rot="10800000">
            <a:off x="3523428" y="3731333"/>
            <a:ext cx="2289613" cy="26115"/>
          </a:xfrm>
          <a:prstGeom prst="straightConnector1">
            <a:avLst/>
          </a:prstGeom>
          <a:noFill/>
          <a:ln cap="flat" cmpd="sng" w="19050">
            <a:solidFill>
              <a:schemeClr val="dk1"/>
            </a:solidFill>
            <a:prstDash val="solid"/>
            <a:round/>
            <a:headEnd len="sm" w="sm" type="none"/>
            <a:tailEnd len="sm" w="sm" type="none"/>
          </a:ln>
        </p:spPr>
      </p:cxnSp>
      <p:sp>
        <p:nvSpPr>
          <p:cNvPr id="120" name="Google Shape;120;p5"/>
          <p:cNvSpPr txBox="1"/>
          <p:nvPr/>
        </p:nvSpPr>
        <p:spPr>
          <a:xfrm>
            <a:off x="3596180" y="1418162"/>
            <a:ext cx="2081048"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GB" sz="1800" u="none" cap="none" strike="noStrike">
                <a:solidFill>
                  <a:srgbClr val="000000"/>
                </a:solidFill>
                <a:latin typeface="Calibri"/>
                <a:ea typeface="Calibri"/>
                <a:cs typeface="Calibri"/>
                <a:sym typeface="Calibri"/>
              </a:rPr>
              <a:t>EXPERIMENTATION</a:t>
            </a:r>
            <a:endParaRPr b="0" i="0" sz="1800" u="none" cap="none" strike="noStrike">
              <a:solidFill>
                <a:srgbClr val="000000"/>
              </a:solidFill>
              <a:latin typeface="Calibri"/>
              <a:ea typeface="Calibri"/>
              <a:cs typeface="Calibri"/>
              <a:sym typeface="Calibri"/>
            </a:endParaRPr>
          </a:p>
        </p:txBody>
      </p:sp>
      <p:sp>
        <p:nvSpPr>
          <p:cNvPr id="121" name="Google Shape;121;p5"/>
          <p:cNvSpPr txBox="1"/>
          <p:nvPr/>
        </p:nvSpPr>
        <p:spPr>
          <a:xfrm>
            <a:off x="3489435" y="1970940"/>
            <a:ext cx="2396358"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0" i="0" lang="en-GB" sz="1800" u="none" cap="none" strike="noStrike">
                <a:solidFill>
                  <a:srgbClr val="000000"/>
                </a:solidFill>
                <a:latin typeface="Calibri"/>
                <a:ea typeface="Calibri"/>
                <a:cs typeface="Calibri"/>
                <a:sym typeface="Calibri"/>
              </a:rPr>
              <a:t>REGULAR USE</a:t>
            </a:r>
            <a:endParaRPr b="0" i="0" sz="1800" u="none" cap="none" strike="noStrike">
              <a:solidFill>
                <a:srgbClr val="000000"/>
              </a:solidFill>
              <a:latin typeface="Calibri"/>
              <a:ea typeface="Calibri"/>
              <a:cs typeface="Calibri"/>
              <a:sym typeface="Calibri"/>
            </a:endParaRPr>
          </a:p>
        </p:txBody>
      </p:sp>
      <p:cxnSp>
        <p:nvCxnSpPr>
          <p:cNvPr id="122" name="Google Shape;122;p5"/>
          <p:cNvCxnSpPr/>
          <p:nvPr/>
        </p:nvCxnSpPr>
        <p:spPr>
          <a:xfrm flipH="1" rot="10800000">
            <a:off x="2793781" y="3094825"/>
            <a:ext cx="3701612" cy="3271"/>
          </a:xfrm>
          <a:prstGeom prst="straightConnector1">
            <a:avLst/>
          </a:prstGeom>
          <a:noFill/>
          <a:ln cap="flat" cmpd="sng" w="19050">
            <a:solidFill>
              <a:schemeClr val="dk1"/>
            </a:solidFill>
            <a:prstDash val="solid"/>
            <a:round/>
            <a:headEnd len="sm" w="sm" type="none"/>
            <a:tailEnd len="sm" w="sm" type="none"/>
          </a:ln>
        </p:spPr>
      </p:cxnSp>
      <p:sp>
        <p:nvSpPr>
          <p:cNvPr id="123" name="Google Shape;123;p5"/>
          <p:cNvSpPr txBox="1"/>
          <p:nvPr/>
        </p:nvSpPr>
        <p:spPr>
          <a:xfrm>
            <a:off x="3523428" y="2604177"/>
            <a:ext cx="2396358"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0" i="0" lang="en-GB" sz="1800" u="none" cap="none" strike="noStrike">
                <a:solidFill>
                  <a:srgbClr val="000000"/>
                </a:solidFill>
                <a:latin typeface="Calibri"/>
                <a:ea typeface="Calibri"/>
                <a:cs typeface="Calibri"/>
                <a:sym typeface="Calibri"/>
              </a:rPr>
              <a:t>RISKY USE</a:t>
            </a:r>
            <a:endParaRPr b="0" i="0" sz="1800" u="none" cap="none" strike="noStrike">
              <a:solidFill>
                <a:srgbClr val="000000"/>
              </a:solidFill>
              <a:latin typeface="Calibri"/>
              <a:ea typeface="Calibri"/>
              <a:cs typeface="Calibri"/>
              <a:sym typeface="Calibri"/>
            </a:endParaRPr>
          </a:p>
        </p:txBody>
      </p:sp>
      <p:sp>
        <p:nvSpPr>
          <p:cNvPr id="124" name="Google Shape;124;p5"/>
          <p:cNvSpPr txBox="1"/>
          <p:nvPr/>
        </p:nvSpPr>
        <p:spPr>
          <a:xfrm>
            <a:off x="3523428" y="3230048"/>
            <a:ext cx="2396358"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0" i="0" lang="en-GB" sz="1800" u="none" cap="none" strike="noStrike">
                <a:solidFill>
                  <a:srgbClr val="000000"/>
                </a:solidFill>
                <a:latin typeface="Calibri"/>
                <a:ea typeface="Calibri"/>
                <a:cs typeface="Calibri"/>
                <a:sym typeface="Calibri"/>
              </a:rPr>
              <a:t>DEPENDENCE</a:t>
            </a:r>
            <a:endParaRPr b="0" i="0" sz="1800" u="none" cap="none" strike="noStrike">
              <a:solidFill>
                <a:srgbClr val="000000"/>
              </a:solidFill>
              <a:latin typeface="Calibri"/>
              <a:ea typeface="Calibri"/>
              <a:cs typeface="Calibri"/>
              <a:sym typeface="Calibri"/>
            </a:endParaRPr>
          </a:p>
        </p:txBody>
      </p:sp>
      <p:sp>
        <p:nvSpPr>
          <p:cNvPr id="125" name="Google Shape;125;p5"/>
          <p:cNvSpPr txBox="1"/>
          <p:nvPr/>
        </p:nvSpPr>
        <p:spPr>
          <a:xfrm>
            <a:off x="3489435" y="3921838"/>
            <a:ext cx="2396358" cy="369332"/>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0" i="0" lang="en-GB" sz="1800" u="none" cap="none" strike="noStrike">
                <a:solidFill>
                  <a:srgbClr val="000000"/>
                </a:solidFill>
                <a:latin typeface="Calibri"/>
                <a:ea typeface="Calibri"/>
                <a:cs typeface="Calibri"/>
                <a:sym typeface="Calibri"/>
              </a:rPr>
              <a:t>ADDICTION</a:t>
            </a:r>
            <a:endParaRPr b="0" i="0" sz="1800" u="none" cap="none" strike="noStrike">
              <a:solidFill>
                <a:srgbClr val="000000"/>
              </a:solidFill>
              <a:latin typeface="Calibri"/>
              <a:ea typeface="Calibri"/>
              <a:cs typeface="Calibri"/>
              <a:sym typeface="Calibri"/>
            </a:endParaRPr>
          </a:p>
        </p:txBody>
      </p:sp>
      <p:sp>
        <p:nvSpPr>
          <p:cNvPr id="126" name="Google Shape;126;p5"/>
          <p:cNvSpPr txBox="1"/>
          <p:nvPr/>
        </p:nvSpPr>
        <p:spPr>
          <a:xfrm>
            <a:off x="1581433" y="297845"/>
            <a:ext cx="59721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GB" sz="2800" u="none" cap="none" strike="noStrike">
                <a:solidFill>
                  <a:srgbClr val="000000"/>
                </a:solidFill>
                <a:latin typeface="Calibri"/>
                <a:ea typeface="Calibri"/>
                <a:cs typeface="Calibri"/>
                <a:sym typeface="Calibri"/>
              </a:rPr>
              <a:t>Stages of Substance Abuse</a:t>
            </a:r>
            <a:endParaRPr b="1" i="0" sz="2800" u="none" cap="none" strike="noStrike">
              <a:solidFill>
                <a:srgbClr val="000000"/>
              </a:solidFill>
              <a:latin typeface="Calibri"/>
              <a:ea typeface="Calibri"/>
              <a:cs typeface="Calibri"/>
              <a:sym typeface="Calibri"/>
            </a:endParaRPr>
          </a:p>
        </p:txBody>
      </p:sp>
      <p:pic>
        <p:nvPicPr>
          <p:cNvPr id="127" name="Google Shape;127;p5"/>
          <p:cNvPicPr preferRelativeResize="0"/>
          <p:nvPr/>
        </p:nvPicPr>
        <p:blipFill rotWithShape="1">
          <a:blip r:embed="rId3">
            <a:alphaModFix/>
          </a:blip>
          <a:srcRect b="0" l="0" r="0" t="0"/>
          <a:stretch/>
        </p:blipFill>
        <p:spPr>
          <a:xfrm>
            <a:off x="8201025" y="120253"/>
            <a:ext cx="747607" cy="79158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6"/>
          <p:cNvSpPr txBox="1"/>
          <p:nvPr/>
        </p:nvSpPr>
        <p:spPr>
          <a:xfrm>
            <a:off x="1581433" y="297845"/>
            <a:ext cx="59721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GB" sz="2800" u="none" cap="none" strike="noStrike">
                <a:solidFill>
                  <a:srgbClr val="000000"/>
                </a:solidFill>
                <a:latin typeface="Calibri"/>
                <a:ea typeface="Calibri"/>
                <a:cs typeface="Calibri"/>
                <a:sym typeface="Calibri"/>
              </a:rPr>
              <a:t>What we might see in school</a:t>
            </a:r>
            <a:endParaRPr b="1" i="0" sz="2800" u="none" cap="none" strike="noStrike">
              <a:solidFill>
                <a:srgbClr val="000000"/>
              </a:solidFill>
              <a:latin typeface="Calibri"/>
              <a:ea typeface="Calibri"/>
              <a:cs typeface="Calibri"/>
              <a:sym typeface="Calibri"/>
            </a:endParaRPr>
          </a:p>
        </p:txBody>
      </p:sp>
      <p:sp>
        <p:nvSpPr>
          <p:cNvPr id="133" name="Google Shape;133;p6"/>
          <p:cNvSpPr/>
          <p:nvPr/>
        </p:nvSpPr>
        <p:spPr>
          <a:xfrm>
            <a:off x="181257" y="1342826"/>
            <a:ext cx="8772525" cy="2934458"/>
          </a:xfrm>
          <a:prstGeom prst="rect">
            <a:avLst/>
          </a:prstGeom>
          <a:noFill/>
          <a:ln>
            <a:noFill/>
          </a:ln>
        </p:spPr>
        <p:txBody>
          <a:bodyPr anchorCtr="0" anchor="t" bIns="45700" lIns="91425" spcFirstLastPara="1" rIns="91425" wrap="square" tIns="45700">
            <a:spAutoFit/>
          </a:bodyPr>
          <a:lstStyle/>
          <a:p>
            <a:pPr indent="0" lvl="0" marL="0" marR="0" rtl="0" algn="l">
              <a:lnSpc>
                <a:spcPct val="114000"/>
              </a:lnSpc>
              <a:spcBef>
                <a:spcPts val="0"/>
              </a:spcBef>
              <a:spcAft>
                <a:spcPts val="0"/>
              </a:spcAft>
              <a:buNone/>
            </a:pPr>
            <a:r>
              <a:rPr b="0" i="0" lang="en-GB" sz="1800" u="none" cap="none" strike="noStrike">
                <a:solidFill>
                  <a:srgbClr val="000000"/>
                </a:solidFill>
                <a:latin typeface="Calibri"/>
                <a:ea typeface="Calibri"/>
                <a:cs typeface="Calibri"/>
                <a:sym typeface="Calibri"/>
              </a:rPr>
              <a:t>Friends changing					Arguments/Fights	</a:t>
            </a:r>
            <a:endParaRPr b="0" i="0" sz="1800" u="none" cap="none" strike="noStrike">
              <a:solidFill>
                <a:srgbClr val="000000"/>
              </a:solidFill>
              <a:latin typeface="Calibri"/>
              <a:ea typeface="Calibri"/>
              <a:cs typeface="Calibri"/>
              <a:sym typeface="Calibri"/>
            </a:endParaRPr>
          </a:p>
          <a:p>
            <a:pPr indent="0" lvl="0" marL="0" marR="0" rtl="0" algn="l">
              <a:lnSpc>
                <a:spcPct val="114000"/>
              </a:lnSpc>
              <a:spcBef>
                <a:spcPts val="0"/>
              </a:spcBef>
              <a:spcAft>
                <a:spcPts val="0"/>
              </a:spcAft>
              <a:buNone/>
            </a:pPr>
            <a:r>
              <a:rPr b="0" i="0" lang="en-GB" sz="1800" u="none" cap="none" strike="noStrike">
                <a:solidFill>
                  <a:srgbClr val="000000"/>
                </a:solidFill>
                <a:latin typeface="Calibri"/>
                <a:ea typeface="Calibri"/>
                <a:cs typeface="Calibri"/>
                <a:sym typeface="Calibri"/>
              </a:rPr>
              <a:t>Continual tiredness / drowsiness			Irritability</a:t>
            </a:r>
            <a:endParaRPr b="0" i="0" sz="1800" u="none" cap="none" strike="noStrike">
              <a:solidFill>
                <a:srgbClr val="000000"/>
              </a:solidFill>
              <a:latin typeface="Calibri"/>
              <a:ea typeface="Calibri"/>
              <a:cs typeface="Calibri"/>
              <a:sym typeface="Calibri"/>
            </a:endParaRPr>
          </a:p>
          <a:p>
            <a:pPr indent="0" lvl="0" marL="0" marR="0" rtl="0" algn="l">
              <a:lnSpc>
                <a:spcPct val="114000"/>
              </a:lnSpc>
              <a:spcBef>
                <a:spcPts val="0"/>
              </a:spcBef>
              <a:spcAft>
                <a:spcPts val="0"/>
              </a:spcAft>
              <a:buNone/>
            </a:pPr>
            <a:r>
              <a:rPr b="0" i="0" lang="en-GB" sz="1800" u="none" cap="none" strike="noStrike">
                <a:solidFill>
                  <a:srgbClr val="000000"/>
                </a:solidFill>
                <a:latin typeface="Calibri"/>
                <a:ea typeface="Calibri"/>
                <a:cs typeface="Calibri"/>
                <a:sym typeface="Calibri"/>
              </a:rPr>
              <a:t>Red eyes / poor general hygiene			poor self esteem	</a:t>
            </a:r>
            <a:endParaRPr b="0" i="0" sz="1800" u="none" cap="none" strike="noStrike">
              <a:solidFill>
                <a:srgbClr val="000000"/>
              </a:solidFill>
              <a:latin typeface="Calibri"/>
              <a:ea typeface="Calibri"/>
              <a:cs typeface="Calibri"/>
              <a:sym typeface="Calibri"/>
            </a:endParaRPr>
          </a:p>
          <a:p>
            <a:pPr indent="0" lvl="0" marL="0" marR="0" rtl="0" algn="l">
              <a:lnSpc>
                <a:spcPct val="114000"/>
              </a:lnSpc>
              <a:spcBef>
                <a:spcPts val="0"/>
              </a:spcBef>
              <a:spcAft>
                <a:spcPts val="0"/>
              </a:spcAft>
              <a:buNone/>
            </a:pPr>
            <a:r>
              <a:rPr b="0" i="0" lang="en-GB" sz="1800" u="none" cap="none" strike="noStrike">
                <a:solidFill>
                  <a:srgbClr val="000000"/>
                </a:solidFill>
                <a:latin typeface="Calibri"/>
                <a:ea typeface="Calibri"/>
                <a:cs typeface="Calibri"/>
                <a:sym typeface="Calibri"/>
              </a:rPr>
              <a:t>Changes in mood / attitude				emotional isolation</a:t>
            </a:r>
            <a:endParaRPr b="0" i="0" sz="1800" u="none" cap="none" strike="noStrike">
              <a:solidFill>
                <a:srgbClr val="000000"/>
              </a:solidFill>
              <a:latin typeface="Calibri"/>
              <a:ea typeface="Calibri"/>
              <a:cs typeface="Calibri"/>
              <a:sym typeface="Calibri"/>
            </a:endParaRPr>
          </a:p>
          <a:p>
            <a:pPr indent="0" lvl="0" marL="0" marR="0" rtl="0" algn="l">
              <a:lnSpc>
                <a:spcPct val="114000"/>
              </a:lnSpc>
              <a:spcBef>
                <a:spcPts val="0"/>
              </a:spcBef>
              <a:spcAft>
                <a:spcPts val="0"/>
              </a:spcAft>
              <a:buNone/>
            </a:pPr>
            <a:r>
              <a:rPr b="0" i="0" lang="en-GB" sz="1800" u="none" cap="none" strike="noStrike">
                <a:solidFill>
                  <a:srgbClr val="000000"/>
                </a:solidFill>
                <a:latin typeface="Calibri"/>
                <a:ea typeface="Calibri"/>
                <a:cs typeface="Calibri"/>
                <a:sym typeface="Calibri"/>
              </a:rPr>
              <a:t>Missing education / lack of motivation			feelings of inadequacy</a:t>
            </a:r>
            <a:endParaRPr b="0" i="0" sz="1800" u="none" cap="none" strike="noStrike">
              <a:solidFill>
                <a:srgbClr val="000000"/>
              </a:solidFill>
              <a:latin typeface="Calibri"/>
              <a:ea typeface="Calibri"/>
              <a:cs typeface="Calibri"/>
              <a:sym typeface="Calibri"/>
            </a:endParaRPr>
          </a:p>
          <a:p>
            <a:pPr indent="0" lvl="0" marL="0" marR="0" rtl="0" algn="l">
              <a:lnSpc>
                <a:spcPct val="114000"/>
              </a:lnSpc>
              <a:spcBef>
                <a:spcPts val="0"/>
              </a:spcBef>
              <a:spcAft>
                <a:spcPts val="0"/>
              </a:spcAft>
              <a:buNone/>
            </a:pPr>
            <a:r>
              <a:rPr b="0" i="0" lang="en-GB" sz="1800" u="none" cap="none" strike="noStrike">
                <a:solidFill>
                  <a:srgbClr val="000000"/>
                </a:solidFill>
                <a:latin typeface="Calibri"/>
                <a:ea typeface="Calibri"/>
                <a:cs typeface="Calibri"/>
                <a:sym typeface="Calibri"/>
              </a:rPr>
              <a:t>Disengagement from hobbies / interests		physical isolation</a:t>
            </a:r>
            <a:endParaRPr b="0" i="0" sz="1800" u="none" cap="none" strike="noStrike">
              <a:solidFill>
                <a:srgbClr val="000000"/>
              </a:solidFill>
              <a:latin typeface="Calibri"/>
              <a:ea typeface="Calibri"/>
              <a:cs typeface="Calibri"/>
              <a:sym typeface="Calibri"/>
            </a:endParaRPr>
          </a:p>
          <a:p>
            <a:pPr indent="0" lvl="0" marL="0" marR="0" rtl="0" algn="l">
              <a:lnSpc>
                <a:spcPct val="114000"/>
              </a:lnSpc>
              <a:spcBef>
                <a:spcPts val="0"/>
              </a:spcBef>
              <a:spcAft>
                <a:spcPts val="0"/>
              </a:spcAft>
              <a:buNone/>
            </a:pPr>
            <a:r>
              <a:rPr b="0" i="0" lang="en-GB" sz="1800" u="none" cap="none" strike="noStrike">
                <a:solidFill>
                  <a:srgbClr val="000000"/>
                </a:solidFill>
                <a:latin typeface="Calibri"/>
                <a:ea typeface="Calibri"/>
                <a:cs typeface="Calibri"/>
                <a:sym typeface="Calibri"/>
              </a:rPr>
              <a:t>Changes in appetite / eating patterns			sugar level fluctuations</a:t>
            </a:r>
            <a:endParaRPr b="0" i="0" sz="1800" u="none" cap="none" strike="noStrike">
              <a:solidFill>
                <a:srgbClr val="000000"/>
              </a:solidFill>
              <a:latin typeface="Calibri"/>
              <a:ea typeface="Calibri"/>
              <a:cs typeface="Calibri"/>
              <a:sym typeface="Calibri"/>
            </a:endParaRPr>
          </a:p>
          <a:p>
            <a:pPr indent="0" lvl="0" marL="0" marR="0" rtl="0" algn="l">
              <a:lnSpc>
                <a:spcPct val="114000"/>
              </a:lnSpc>
              <a:spcBef>
                <a:spcPts val="0"/>
              </a:spcBef>
              <a:spcAft>
                <a:spcPts val="0"/>
              </a:spcAft>
              <a:buNone/>
            </a:pPr>
            <a:r>
              <a:rPr b="0" i="0" lang="en-GB" sz="1800" u="none" cap="none" strike="noStrike">
                <a:solidFill>
                  <a:srgbClr val="000000"/>
                </a:solidFill>
                <a:latin typeface="Calibri"/>
                <a:ea typeface="Calibri"/>
                <a:cs typeface="Calibri"/>
                <a:sym typeface="Calibri"/>
              </a:rPr>
              <a:t>Criminal behaviours				stealing from others</a:t>
            </a:r>
            <a:endParaRPr b="0" i="0" sz="1800" u="none" cap="none" strike="noStrike">
              <a:solidFill>
                <a:srgbClr val="000000"/>
              </a:solidFill>
              <a:latin typeface="Calibri"/>
              <a:ea typeface="Calibri"/>
              <a:cs typeface="Calibri"/>
              <a:sym typeface="Calibri"/>
            </a:endParaRPr>
          </a:p>
          <a:p>
            <a:pPr indent="0" lvl="0" marL="0" marR="0" rtl="0" algn="l">
              <a:lnSpc>
                <a:spcPct val="114000"/>
              </a:lnSpc>
              <a:spcBef>
                <a:spcPts val="0"/>
              </a:spcBef>
              <a:spcAft>
                <a:spcPts val="0"/>
              </a:spcAft>
              <a:buNone/>
            </a:pPr>
            <a:r>
              <a:rPr b="0" i="0" lang="en-GB" sz="1600" u="none" cap="none" strike="noStrike">
                <a:solidFill>
                  <a:srgbClr val="000000"/>
                </a:solidFill>
                <a:latin typeface="Arial"/>
                <a:ea typeface="Arial"/>
                <a:cs typeface="Arial"/>
                <a:sym typeface="Arial"/>
              </a:rPr>
              <a:t>Un</a:t>
            </a:r>
            <a:r>
              <a:rPr b="0" i="0" lang="en-GB" sz="1800" u="none" cap="none" strike="noStrike">
                <a:solidFill>
                  <a:srgbClr val="000000"/>
                </a:solidFill>
                <a:latin typeface="Calibri"/>
                <a:ea typeface="Calibri"/>
                <a:cs typeface="Calibri"/>
                <a:sym typeface="Calibri"/>
              </a:rPr>
              <a:t>tidy appearance                                                                       Lower hygiene levels</a:t>
            </a:r>
            <a:endParaRPr b="0" i="0" sz="1800" u="none" cap="none" strike="noStrike">
              <a:solidFill>
                <a:srgbClr val="000000"/>
              </a:solidFill>
              <a:latin typeface="Calibri"/>
              <a:ea typeface="Calibri"/>
              <a:cs typeface="Calibri"/>
              <a:sym typeface="Calibri"/>
            </a:endParaRPr>
          </a:p>
        </p:txBody>
      </p:sp>
      <p:pic>
        <p:nvPicPr>
          <p:cNvPr id="134" name="Google Shape;134;p6"/>
          <p:cNvPicPr preferRelativeResize="0"/>
          <p:nvPr/>
        </p:nvPicPr>
        <p:blipFill rotWithShape="1">
          <a:blip r:embed="rId3">
            <a:alphaModFix/>
          </a:blip>
          <a:srcRect b="0" l="0" r="0" t="0"/>
          <a:stretch/>
        </p:blipFill>
        <p:spPr>
          <a:xfrm>
            <a:off x="8201025" y="120253"/>
            <a:ext cx="747607" cy="79158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7"/>
          <p:cNvSpPr txBox="1"/>
          <p:nvPr/>
        </p:nvSpPr>
        <p:spPr>
          <a:xfrm>
            <a:off x="1581432" y="0"/>
            <a:ext cx="59721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GB" sz="2800" u="none" cap="none" strike="noStrike">
                <a:solidFill>
                  <a:srgbClr val="000000"/>
                </a:solidFill>
                <a:latin typeface="Calibri"/>
                <a:ea typeface="Calibri"/>
                <a:cs typeface="Calibri"/>
                <a:sym typeface="Calibri"/>
              </a:rPr>
              <a:t>What about legal substances?</a:t>
            </a:r>
            <a:endParaRPr b="1" i="0" sz="2800" u="none" cap="none" strike="noStrike">
              <a:solidFill>
                <a:srgbClr val="000000"/>
              </a:solidFill>
              <a:latin typeface="Calibri"/>
              <a:ea typeface="Calibri"/>
              <a:cs typeface="Calibri"/>
              <a:sym typeface="Calibri"/>
            </a:endParaRPr>
          </a:p>
        </p:txBody>
      </p:sp>
      <p:sp>
        <p:nvSpPr>
          <p:cNvPr id="140" name="Google Shape;140;p7"/>
          <p:cNvSpPr/>
          <p:nvPr/>
        </p:nvSpPr>
        <p:spPr>
          <a:xfrm>
            <a:off x="224119" y="523220"/>
            <a:ext cx="8686800" cy="424731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GB" sz="1800" u="none" cap="none" strike="noStrike">
                <a:solidFill>
                  <a:srgbClr val="141414"/>
                </a:solidFill>
                <a:latin typeface="Calibri"/>
                <a:ea typeface="Calibri"/>
                <a:cs typeface="Calibri"/>
                <a:sym typeface="Calibri"/>
              </a:rPr>
              <a:t>				Energy drinks</a:t>
            </a:r>
            <a:endParaRPr/>
          </a:p>
          <a:p>
            <a:pPr indent="0" lvl="0" marL="0" marR="0" rtl="0" algn="l">
              <a:lnSpc>
                <a:spcPct val="100000"/>
              </a:lnSpc>
              <a:spcBef>
                <a:spcPts val="0"/>
              </a:spcBef>
              <a:spcAft>
                <a:spcPts val="0"/>
              </a:spcAft>
              <a:buNone/>
            </a:pPr>
            <a:r>
              <a:t/>
            </a:r>
            <a:endParaRPr b="0" i="0" sz="1800" u="none" cap="none" strike="noStrike">
              <a:solidFill>
                <a:srgbClr val="141414"/>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1800" u="none" cap="none" strike="noStrike">
                <a:solidFill>
                  <a:srgbClr val="141414"/>
                </a:solidFill>
                <a:latin typeface="Calibri"/>
                <a:ea typeface="Calibri"/>
                <a:cs typeface="Calibri"/>
                <a:sym typeface="Calibri"/>
              </a:rPr>
              <a:t>Students are using energy drinks to counter the effects of cannabis. (2016 NASUWT)</a:t>
            </a:r>
            <a:endParaRPr/>
          </a:p>
          <a:p>
            <a:pPr indent="0" lvl="0" marL="0" marR="0" rtl="0" algn="l">
              <a:lnSpc>
                <a:spcPct val="100000"/>
              </a:lnSpc>
              <a:spcBef>
                <a:spcPts val="0"/>
              </a:spcBef>
              <a:spcAft>
                <a:spcPts val="0"/>
              </a:spcAft>
              <a:buNone/>
            </a:pPr>
            <a:r>
              <a:t/>
            </a:r>
            <a:endParaRPr b="0" i="0" sz="1800" u="none" cap="none" strike="noStrike">
              <a:solidFill>
                <a:srgbClr val="141414"/>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1800" u="none" cap="none" strike="noStrike">
                <a:solidFill>
                  <a:srgbClr val="141414"/>
                </a:solidFill>
                <a:latin typeface="Calibri"/>
                <a:ea typeface="Calibri"/>
                <a:cs typeface="Calibri"/>
                <a:sym typeface="Calibri"/>
              </a:rPr>
              <a:t>Drugs charity Swanswell said </a:t>
            </a:r>
            <a:r>
              <a:rPr b="0" i="1" lang="en-GB" sz="1800" u="none" cap="none" strike="noStrike">
                <a:solidFill>
                  <a:srgbClr val="141414"/>
                </a:solidFill>
                <a:latin typeface="Calibri"/>
                <a:ea typeface="Calibri"/>
                <a:cs typeface="Calibri"/>
                <a:sym typeface="Calibri"/>
              </a:rPr>
              <a:t>it has evidence of young people, drinking the high-sugar drinks to counter the sedentary state the class B drug can cause, enabling them to “function” in their everyday lives</a:t>
            </a:r>
            <a:r>
              <a:rPr b="0" i="0" lang="en-GB" sz="1800" u="none" cap="none" strike="noStrike">
                <a:solidFill>
                  <a:srgbClr val="141414"/>
                </a:solidFill>
                <a:latin typeface="Calibri"/>
                <a:ea typeface="Calibri"/>
                <a:cs typeface="Calibri"/>
                <a:sym typeface="Calibri"/>
              </a:rPr>
              <a:t>.</a:t>
            </a:r>
            <a:endParaRPr/>
          </a:p>
          <a:p>
            <a:pPr indent="0" lvl="0" marL="0" marR="0" rtl="0" algn="l">
              <a:lnSpc>
                <a:spcPct val="100000"/>
              </a:lnSpc>
              <a:spcBef>
                <a:spcPts val="0"/>
              </a:spcBef>
              <a:spcAft>
                <a:spcPts val="0"/>
              </a:spcAft>
              <a:buNone/>
            </a:pPr>
            <a:r>
              <a:t/>
            </a:r>
            <a:endParaRPr b="0" i="0" sz="1800" u="none" cap="none" strike="noStrike">
              <a:solidFill>
                <a:srgbClr val="141414"/>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1800" u="none" cap="none" strike="noStrike">
                <a:solidFill>
                  <a:srgbClr val="141414"/>
                </a:solidFill>
                <a:latin typeface="Calibri"/>
                <a:ea typeface="Calibri"/>
                <a:cs typeface="Calibri"/>
                <a:sym typeface="Calibri"/>
              </a:rPr>
              <a:t>For those students with exams they often cope with the pressure and long hours and lack of sleep of cramming with these drinks</a:t>
            </a:r>
            <a:endParaRPr/>
          </a:p>
          <a:p>
            <a:pPr indent="0" lvl="0" marL="0" marR="0" rtl="0" algn="l">
              <a:lnSpc>
                <a:spcPct val="100000"/>
              </a:lnSpc>
              <a:spcBef>
                <a:spcPts val="0"/>
              </a:spcBef>
              <a:spcAft>
                <a:spcPts val="0"/>
              </a:spcAft>
              <a:buNone/>
            </a:pPr>
            <a:r>
              <a:t/>
            </a:r>
            <a:endParaRPr b="0" i="0" sz="1800" u="none" cap="none" strike="noStrike">
              <a:solidFill>
                <a:srgbClr val="141414"/>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1800" u="none" cap="none" strike="noStrike">
                <a:solidFill>
                  <a:srgbClr val="141414"/>
                </a:solidFill>
                <a:latin typeface="Calibri"/>
                <a:ea typeface="Calibri"/>
                <a:cs typeface="Calibri"/>
                <a:sym typeface="Calibri"/>
              </a:rPr>
              <a:t>Students forgo meals and use these drinks as meal substitution</a:t>
            </a:r>
            <a:endParaRPr/>
          </a:p>
          <a:p>
            <a:pPr indent="0" lvl="0" marL="0" marR="0" rtl="0" algn="l">
              <a:lnSpc>
                <a:spcPct val="100000"/>
              </a:lnSpc>
              <a:spcBef>
                <a:spcPts val="0"/>
              </a:spcBef>
              <a:spcAft>
                <a:spcPts val="0"/>
              </a:spcAft>
              <a:buNone/>
            </a:pPr>
            <a:r>
              <a:t/>
            </a:r>
            <a:endParaRPr b="0" i="0" sz="1800" u="none" cap="none" strike="noStrike">
              <a:solidFill>
                <a:srgbClr val="141414"/>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1800" u="none" cap="none" strike="noStrike">
                <a:solidFill>
                  <a:srgbClr val="141414"/>
                </a:solidFill>
                <a:latin typeface="Calibri"/>
                <a:ea typeface="Calibri"/>
                <a:cs typeface="Calibri"/>
                <a:sym typeface="Calibri"/>
              </a:rPr>
              <a:t>For some students with pre-existing conditions such as ADHD the effects of these drinks can be catastrophic on their school day and that of those around them.</a:t>
            </a:r>
            <a:endParaRPr b="0" i="0" sz="1800" u="none" cap="none" strike="noStrike">
              <a:solidFill>
                <a:srgbClr val="141414"/>
              </a:solidFill>
              <a:latin typeface="Calibri"/>
              <a:ea typeface="Calibri"/>
              <a:cs typeface="Calibri"/>
              <a:sym typeface="Calibri"/>
            </a:endParaRPr>
          </a:p>
        </p:txBody>
      </p:sp>
      <p:pic>
        <p:nvPicPr>
          <p:cNvPr id="141" name="Google Shape;141;p7"/>
          <p:cNvPicPr preferRelativeResize="0"/>
          <p:nvPr/>
        </p:nvPicPr>
        <p:blipFill rotWithShape="1">
          <a:blip r:embed="rId3">
            <a:alphaModFix/>
          </a:blip>
          <a:srcRect b="0" l="0" r="0" t="0"/>
          <a:stretch/>
        </p:blipFill>
        <p:spPr>
          <a:xfrm>
            <a:off x="8201025" y="120253"/>
            <a:ext cx="747607" cy="79158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8"/>
          <p:cNvSpPr txBox="1"/>
          <p:nvPr/>
        </p:nvSpPr>
        <p:spPr>
          <a:xfrm>
            <a:off x="1581432" y="0"/>
            <a:ext cx="5972175" cy="95410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GB" sz="2800" u="none" cap="none" strike="noStrike">
                <a:solidFill>
                  <a:srgbClr val="000000"/>
                </a:solidFill>
                <a:latin typeface="Calibri"/>
                <a:ea typeface="Calibri"/>
                <a:cs typeface="Calibri"/>
                <a:sym typeface="Calibri"/>
              </a:rPr>
              <a:t>What about legal activities causing addiction and change in behaviour?</a:t>
            </a:r>
            <a:endParaRPr b="1" i="0" sz="2800" u="none" cap="none" strike="noStrike">
              <a:solidFill>
                <a:srgbClr val="000000"/>
              </a:solidFill>
              <a:latin typeface="Calibri"/>
              <a:ea typeface="Calibri"/>
              <a:cs typeface="Calibri"/>
              <a:sym typeface="Calibri"/>
            </a:endParaRPr>
          </a:p>
        </p:txBody>
      </p:sp>
      <p:sp>
        <p:nvSpPr>
          <p:cNvPr id="147" name="Google Shape;147;p8"/>
          <p:cNvSpPr/>
          <p:nvPr/>
        </p:nvSpPr>
        <p:spPr>
          <a:xfrm>
            <a:off x="224119" y="1137583"/>
            <a:ext cx="8686800" cy="406265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GB" sz="1800" u="none" cap="none" strike="noStrike">
                <a:solidFill>
                  <a:srgbClr val="141414"/>
                </a:solidFill>
                <a:latin typeface="Calibri"/>
                <a:ea typeface="Calibri"/>
                <a:cs typeface="Calibri"/>
                <a:sym typeface="Calibri"/>
              </a:rPr>
              <a:t>Online Activities and Gaming</a:t>
            </a:r>
            <a:endParaRPr/>
          </a:p>
          <a:p>
            <a:pPr indent="0" lvl="0" marL="0" marR="0" rtl="0" algn="l">
              <a:lnSpc>
                <a:spcPct val="100000"/>
              </a:lnSpc>
              <a:spcBef>
                <a:spcPts val="0"/>
              </a:spcBef>
              <a:spcAft>
                <a:spcPts val="0"/>
              </a:spcAft>
              <a:buNone/>
            </a:pPr>
            <a:r>
              <a:t/>
            </a:r>
            <a:endParaRPr b="1" i="0" sz="1800" u="none" cap="none" strike="noStrike">
              <a:solidFill>
                <a:srgbClr val="141414"/>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1400" u="none" cap="none" strike="noStrike">
                <a:solidFill>
                  <a:srgbClr val="000000"/>
                </a:solidFill>
                <a:latin typeface="Arial"/>
                <a:ea typeface="Arial"/>
                <a:cs typeface="Arial"/>
                <a:sym typeface="Arial"/>
              </a:rPr>
              <a:t>According to a study from the American Journal of Psychiatry, an estimated one percent of Americans have a gaming disorder. They believe it is a new and growing disorder that the technological world is going to have to deal with.</a:t>
            </a:r>
            <a:endParaRPr b="1" i="0" sz="1800" u="none" cap="none" strike="noStrike">
              <a:solidFill>
                <a:srgbClr val="141414"/>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1" i="0" sz="1800" u="none" cap="none" strike="noStrike">
              <a:solidFill>
                <a:srgbClr val="141414"/>
              </a:solidFill>
              <a:latin typeface="Calibri"/>
              <a:ea typeface="Calibri"/>
              <a:cs typeface="Calibri"/>
              <a:sym typeface="Calibri"/>
            </a:endParaRPr>
          </a:p>
          <a:p>
            <a:pPr indent="0" lvl="0" marL="0" marR="0" rtl="0" algn="l">
              <a:lnSpc>
                <a:spcPct val="100000"/>
              </a:lnSpc>
              <a:spcBef>
                <a:spcPts val="0"/>
              </a:spcBef>
              <a:spcAft>
                <a:spcPts val="0"/>
              </a:spcAft>
              <a:buNone/>
            </a:pPr>
            <a:r>
              <a:rPr b="1" i="0" lang="en-GB" sz="1800" u="none" cap="none" strike="noStrike">
                <a:solidFill>
                  <a:srgbClr val="141414"/>
                </a:solidFill>
                <a:latin typeface="Calibri"/>
                <a:ea typeface="Calibri"/>
                <a:cs typeface="Calibri"/>
                <a:sym typeface="Calibri"/>
              </a:rPr>
              <a:t>Aggressive Behaviour</a:t>
            </a:r>
            <a:endParaRPr/>
          </a:p>
          <a:p>
            <a:pPr indent="0" lvl="0" marL="0" marR="0" rtl="0" algn="l">
              <a:lnSpc>
                <a:spcPct val="100000"/>
              </a:lnSpc>
              <a:spcBef>
                <a:spcPts val="0"/>
              </a:spcBef>
              <a:spcAft>
                <a:spcPts val="0"/>
              </a:spcAft>
              <a:buNone/>
            </a:pPr>
            <a:r>
              <a:rPr b="1" i="0" lang="en-GB" sz="1800" u="none" cap="none" strike="noStrike">
                <a:solidFill>
                  <a:srgbClr val="141414"/>
                </a:solidFill>
                <a:latin typeface="Calibri"/>
                <a:ea typeface="Calibri"/>
                <a:cs typeface="Calibri"/>
                <a:sym typeface="Calibri"/>
              </a:rPr>
              <a:t>Carpal Tunnel Syndrome</a:t>
            </a:r>
            <a:endParaRPr/>
          </a:p>
          <a:p>
            <a:pPr indent="0" lvl="0" marL="0" marR="0" rtl="0" algn="l">
              <a:lnSpc>
                <a:spcPct val="100000"/>
              </a:lnSpc>
              <a:spcBef>
                <a:spcPts val="0"/>
              </a:spcBef>
              <a:spcAft>
                <a:spcPts val="0"/>
              </a:spcAft>
              <a:buNone/>
            </a:pPr>
            <a:r>
              <a:rPr b="1" i="0" lang="en-GB" sz="1800" u="none" cap="none" strike="noStrike">
                <a:solidFill>
                  <a:srgbClr val="141414"/>
                </a:solidFill>
                <a:latin typeface="Calibri"/>
                <a:ea typeface="Calibri"/>
                <a:cs typeface="Calibri"/>
                <a:sym typeface="Calibri"/>
              </a:rPr>
              <a:t>No friendships outside of gaming</a:t>
            </a:r>
            <a:endParaRPr/>
          </a:p>
          <a:p>
            <a:pPr indent="0" lvl="0" marL="0" marR="0" rtl="0" algn="l">
              <a:lnSpc>
                <a:spcPct val="100000"/>
              </a:lnSpc>
              <a:spcBef>
                <a:spcPts val="0"/>
              </a:spcBef>
              <a:spcAft>
                <a:spcPts val="0"/>
              </a:spcAft>
              <a:buNone/>
            </a:pPr>
            <a:r>
              <a:rPr b="1" i="0" lang="en-GB" sz="1800" u="none" cap="none" strike="noStrike">
                <a:solidFill>
                  <a:srgbClr val="141414"/>
                </a:solidFill>
                <a:latin typeface="Calibri"/>
                <a:ea typeface="Calibri"/>
                <a:cs typeface="Calibri"/>
                <a:sym typeface="Calibri"/>
              </a:rPr>
              <a:t>No interest in other activities or school</a:t>
            </a:r>
            <a:endParaRPr/>
          </a:p>
          <a:p>
            <a:pPr indent="0" lvl="0" marL="0" marR="0" rtl="0" algn="l">
              <a:lnSpc>
                <a:spcPct val="100000"/>
              </a:lnSpc>
              <a:spcBef>
                <a:spcPts val="0"/>
              </a:spcBef>
              <a:spcAft>
                <a:spcPts val="0"/>
              </a:spcAft>
              <a:buNone/>
            </a:pPr>
            <a:r>
              <a:rPr b="1" i="0" lang="en-GB" sz="1800" u="none" cap="none" strike="noStrike">
                <a:solidFill>
                  <a:srgbClr val="141414"/>
                </a:solidFill>
                <a:latin typeface="Calibri"/>
                <a:ea typeface="Calibri"/>
                <a:cs typeface="Calibri"/>
                <a:sym typeface="Calibri"/>
              </a:rPr>
              <a:t>Unable to stop</a:t>
            </a:r>
            <a:endParaRPr/>
          </a:p>
          <a:p>
            <a:pPr indent="0" lvl="0" marL="0" marR="0" rtl="0" algn="l">
              <a:lnSpc>
                <a:spcPct val="100000"/>
              </a:lnSpc>
              <a:spcBef>
                <a:spcPts val="0"/>
              </a:spcBef>
              <a:spcAft>
                <a:spcPts val="0"/>
              </a:spcAft>
              <a:buNone/>
            </a:pPr>
            <a:r>
              <a:t/>
            </a:r>
            <a:endParaRPr b="1" i="0" sz="1800" u="none" cap="none" strike="noStrike">
              <a:solidFill>
                <a:srgbClr val="141414"/>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1" i="0" sz="1800" u="none" cap="none" strike="noStrike">
              <a:solidFill>
                <a:srgbClr val="141414"/>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1" i="0" sz="1800" u="none" cap="none" strike="noStrike">
              <a:solidFill>
                <a:srgbClr val="141414"/>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141414"/>
              </a:solidFill>
              <a:latin typeface="Calibri"/>
              <a:ea typeface="Calibri"/>
              <a:cs typeface="Calibri"/>
              <a:sym typeface="Calibri"/>
            </a:endParaRPr>
          </a:p>
        </p:txBody>
      </p:sp>
      <p:pic>
        <p:nvPicPr>
          <p:cNvPr id="148" name="Google Shape;148;p8"/>
          <p:cNvPicPr preferRelativeResize="0"/>
          <p:nvPr/>
        </p:nvPicPr>
        <p:blipFill rotWithShape="1">
          <a:blip r:embed="rId3">
            <a:alphaModFix/>
          </a:blip>
          <a:srcRect b="0" l="0" r="0" t="0"/>
          <a:stretch/>
        </p:blipFill>
        <p:spPr>
          <a:xfrm>
            <a:off x="8201025" y="120253"/>
            <a:ext cx="747607" cy="79158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9"/>
          <p:cNvSpPr txBox="1"/>
          <p:nvPr/>
        </p:nvSpPr>
        <p:spPr>
          <a:xfrm>
            <a:off x="1581433" y="297845"/>
            <a:ext cx="5972175"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GB" sz="2800" u="none" cap="none" strike="noStrike">
                <a:solidFill>
                  <a:srgbClr val="000000"/>
                </a:solidFill>
                <a:latin typeface="Calibri"/>
                <a:ea typeface="Calibri"/>
                <a:cs typeface="Calibri"/>
                <a:sym typeface="Calibri"/>
              </a:rPr>
              <a:t>What can schools do?</a:t>
            </a:r>
            <a:endParaRPr b="1" i="0" sz="2800" u="none" cap="none" strike="noStrike">
              <a:solidFill>
                <a:srgbClr val="000000"/>
              </a:solidFill>
              <a:latin typeface="Calibri"/>
              <a:ea typeface="Calibri"/>
              <a:cs typeface="Calibri"/>
              <a:sym typeface="Calibri"/>
            </a:endParaRPr>
          </a:p>
        </p:txBody>
      </p:sp>
      <p:sp>
        <p:nvSpPr>
          <p:cNvPr id="154" name="Google Shape;154;p9"/>
          <p:cNvSpPr txBox="1"/>
          <p:nvPr/>
        </p:nvSpPr>
        <p:spPr>
          <a:xfrm>
            <a:off x="528638" y="1528763"/>
            <a:ext cx="7815262" cy="397031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GB" sz="1800" u="none" cap="none" strike="noStrike">
                <a:solidFill>
                  <a:srgbClr val="3F3F3F"/>
                </a:solidFill>
                <a:latin typeface="Calibri"/>
                <a:ea typeface="Calibri"/>
                <a:cs typeface="Calibri"/>
                <a:sym typeface="Calibri"/>
              </a:rPr>
              <a:t>The school has embedded systems and processes. All stakeholders are aware of support and consequences.</a:t>
            </a:r>
            <a:endParaRPr/>
          </a:p>
          <a:p>
            <a:pPr indent="0" lvl="0" marL="0" marR="0" rtl="0" algn="l">
              <a:lnSpc>
                <a:spcPct val="100000"/>
              </a:lnSpc>
              <a:spcBef>
                <a:spcPts val="0"/>
              </a:spcBef>
              <a:spcAft>
                <a:spcPts val="0"/>
              </a:spcAft>
              <a:buNone/>
            </a:pPr>
            <a:r>
              <a:t/>
            </a:r>
            <a:endParaRPr b="0" i="0" sz="1800" u="none" cap="none" strike="noStrike">
              <a:solidFill>
                <a:srgbClr val="3F3F3F"/>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1800" u="none" cap="none" strike="noStrike">
                <a:solidFill>
                  <a:srgbClr val="3F3F3F"/>
                </a:solidFill>
                <a:latin typeface="Calibri"/>
                <a:ea typeface="Calibri"/>
                <a:cs typeface="Calibri"/>
                <a:sym typeface="Calibri"/>
              </a:rPr>
              <a:t>All members of staff are aware of the signs and the supportive conversations they can have and how to refer to the safeguarding team.</a:t>
            </a:r>
            <a:endParaRPr/>
          </a:p>
          <a:p>
            <a:pPr indent="0" lvl="0" marL="0" marR="0" rtl="0" algn="l">
              <a:lnSpc>
                <a:spcPct val="100000"/>
              </a:lnSpc>
              <a:spcBef>
                <a:spcPts val="0"/>
              </a:spcBef>
              <a:spcAft>
                <a:spcPts val="0"/>
              </a:spcAft>
              <a:buNone/>
            </a:pPr>
            <a:r>
              <a:t/>
            </a:r>
            <a:endParaRPr b="0" i="0" sz="1800" u="none" cap="none" strike="noStrike">
              <a:solidFill>
                <a:srgbClr val="3F3F3F"/>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1800" u="none" cap="none" strike="noStrike">
                <a:solidFill>
                  <a:srgbClr val="3F3F3F"/>
                </a:solidFill>
                <a:latin typeface="Calibri"/>
                <a:ea typeface="Calibri"/>
                <a:cs typeface="Calibri"/>
                <a:sym typeface="Calibri"/>
              </a:rPr>
              <a:t>Have a proactive approach to this by thinking about curriculum opportunities, workshops</a:t>
            </a:r>
            <a:endParaRPr/>
          </a:p>
          <a:p>
            <a:pPr indent="0" lvl="0" marL="0" marR="0" rtl="0" algn="l">
              <a:lnSpc>
                <a:spcPct val="100000"/>
              </a:lnSpc>
              <a:spcBef>
                <a:spcPts val="0"/>
              </a:spcBef>
              <a:spcAft>
                <a:spcPts val="0"/>
              </a:spcAft>
              <a:buNone/>
            </a:pPr>
            <a:r>
              <a:t/>
            </a:r>
            <a:endParaRPr b="0" i="0" sz="1800" u="none" cap="none" strike="noStrike">
              <a:solidFill>
                <a:srgbClr val="3F3F3F"/>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1800" u="none" cap="none" strike="noStrike">
                <a:solidFill>
                  <a:srgbClr val="3F3F3F"/>
                </a:solidFill>
                <a:latin typeface="Calibri"/>
                <a:ea typeface="Calibri"/>
                <a:cs typeface="Calibri"/>
                <a:sym typeface="Calibri"/>
              </a:rPr>
              <a:t>A team around the child approach to provide support, help and guidance</a:t>
            </a:r>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pic>
        <p:nvPicPr>
          <p:cNvPr id="155" name="Google Shape;155;p9"/>
          <p:cNvPicPr preferRelativeResize="0"/>
          <p:nvPr/>
        </p:nvPicPr>
        <p:blipFill rotWithShape="1">
          <a:blip r:embed="rId3">
            <a:alphaModFix/>
          </a:blip>
          <a:srcRect b="0" l="0" r="0" t="0"/>
          <a:stretch/>
        </p:blipFill>
        <p:spPr>
          <a:xfrm>
            <a:off x="8201025" y="120253"/>
            <a:ext cx="747607" cy="79158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Helen Masters</dc:creator>
</cp:coreProperties>
</file>